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57" r:id="rId2"/>
    <p:sldId id="261" r:id="rId3"/>
    <p:sldId id="264" r:id="rId4"/>
    <p:sldId id="263" r:id="rId5"/>
    <p:sldId id="262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ek Lipinski" initials="ML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79E8E-5C2F-4241-A385-52A34A0A9F91}" type="datetimeFigureOut">
              <a:rPr lang="pl-PL" smtClean="0"/>
              <a:pPr/>
              <a:t>2015-10-30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2D1BE-E45F-46B7-B4DE-B054F6FBBE2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88E3E-952F-43A3-B7A3-6369DAEA8ADF}" type="datetimeFigureOut">
              <a:rPr lang="pl-PL" smtClean="0"/>
              <a:pPr/>
              <a:t>2015-10-30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A9720-41ED-4C9E-B172-7F4BE855A58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693571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A9720-41ED-4C9E-B172-7F4BE855A58E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55776" y="1484784"/>
            <a:ext cx="5902424" cy="2952328"/>
          </a:xfrm>
        </p:spPr>
        <p:txBody>
          <a:bodyPr>
            <a:normAutofit/>
          </a:bodyPr>
          <a:lstStyle>
            <a:lvl1pPr algn="r">
              <a:defRPr sz="3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7" name="Title 1"/>
          <p:cNvSpPr txBox="1">
            <a:spLocks noChangeAspect="1"/>
          </p:cNvSpPr>
          <p:nvPr/>
        </p:nvSpPr>
        <p:spPr>
          <a:xfrm>
            <a:off x="0" y="0"/>
            <a:ext cx="5796136" cy="908720"/>
          </a:xfrm>
          <a:prstGeom prst="rect">
            <a:avLst/>
          </a:prstGeo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smtClean="0">
                <a:solidFill>
                  <a:prstClr val="white"/>
                </a:solidFill>
              </a:rPr>
              <a:t> </a:t>
            </a:r>
            <a:endParaRPr lang="sv-SE" sz="2800" dirty="0">
              <a:solidFill>
                <a:prstClr val="white"/>
              </a:solidFill>
            </a:endParaRPr>
          </a:p>
        </p:txBody>
      </p:sp>
      <p:pic>
        <p:nvPicPr>
          <p:cNvPr id="8" name="Picture 2" descr="Ministerstwo Pracy i Polityki Społeczne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75652" y="44624"/>
            <a:ext cx="3168348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="" xmlns:p14="http://schemas.microsoft.com/office/powerpoint/2010/main" val="4148657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3888432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 marL="742950" indent="-285750">
              <a:buFont typeface="Courier New" pitchFamily="49" charset="0"/>
              <a:buChar char="o"/>
              <a:defRPr sz="2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020272" y="6060703"/>
            <a:ext cx="1666528" cy="365125"/>
          </a:xfrm>
        </p:spPr>
        <p:txBody>
          <a:bodyPr/>
          <a:lstStyle/>
          <a:p>
            <a:fld id="{23C8447D-0137-4D52-BBFC-137FF8AF07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859351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447D-0137-4D52-BBFC-137FF8AF07C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34886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gi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8229600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8447D-0137-4D52-BBFC-137FF8AF07CB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7" name="Picture 2" descr="Ministerstwo Pracy i Polityki Społecznej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75652" y="44624"/>
            <a:ext cx="3168348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8" name="Title 1"/>
          <p:cNvSpPr txBox="1">
            <a:spLocks noChangeAspect="1"/>
          </p:cNvSpPr>
          <p:nvPr/>
        </p:nvSpPr>
        <p:spPr>
          <a:xfrm>
            <a:off x="0" y="0"/>
            <a:ext cx="5796136" cy="908720"/>
          </a:xfrm>
          <a:prstGeom prst="rect">
            <a:avLst/>
          </a:prstGeom>
          <a:gradFill flip="none" rotWithShape="0">
            <a:gsLst>
              <a:gs pos="15000">
                <a:schemeClr val="bg1"/>
              </a:gs>
              <a:gs pos="100000">
                <a:srgbClr val="0070C0"/>
              </a:gs>
              <a:gs pos="100000">
                <a:srgbClr val="D1C39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2800" smtClean="0">
                <a:solidFill>
                  <a:prstClr val="white"/>
                </a:solidFill>
              </a:rPr>
              <a:t> </a:t>
            </a:r>
            <a:endParaRPr lang="sv-SE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2000" kern="1200">
          <a:solidFill>
            <a:schemeClr val="tx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547664" y="2276872"/>
            <a:ext cx="6192688" cy="1944216"/>
          </a:xfrm>
        </p:spPr>
        <p:txBody>
          <a:bodyPr>
            <a:normAutofit/>
          </a:bodyPr>
          <a:lstStyle/>
          <a:p>
            <a:pPr algn="ctr"/>
            <a:r>
              <a:rPr lang="pl-PL" dirty="0" err="1" smtClean="0"/>
              <a:t>Social</a:t>
            </a:r>
            <a:r>
              <a:rPr lang="pl-PL" dirty="0" smtClean="0"/>
              <a:t> insurance </a:t>
            </a:r>
            <a:r>
              <a:rPr lang="pl-PL" dirty="0" err="1" smtClean="0"/>
              <a:t>in</a:t>
            </a:r>
            <a:r>
              <a:rPr lang="pl-PL" dirty="0" smtClean="0"/>
              <a:t> Poland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context</a:t>
            </a:r>
            <a:r>
              <a:rPr lang="pl-PL" dirty="0" smtClean="0"/>
              <a:t> of </a:t>
            </a:r>
            <a:r>
              <a:rPr lang="pl-PL" dirty="0" err="1" smtClean="0"/>
              <a:t>population</a:t>
            </a:r>
            <a:r>
              <a:rPr lang="pl-PL" dirty="0" smtClean="0"/>
              <a:t> </a:t>
            </a:r>
            <a:r>
              <a:rPr lang="pl-PL" dirty="0" err="1" smtClean="0"/>
              <a:t>ageing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85698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err="1"/>
              <a:t>Efficiency</a:t>
            </a:r>
            <a:r>
              <a:rPr lang="pl-PL" dirty="0"/>
              <a:t> of </a:t>
            </a:r>
            <a:r>
              <a:rPr lang="pl-PL" dirty="0" err="1"/>
              <a:t>old-age</a:t>
            </a:r>
            <a:r>
              <a:rPr lang="pl-PL" dirty="0"/>
              <a:t> </a:t>
            </a:r>
            <a:r>
              <a:rPr lang="pl-PL" dirty="0" err="1"/>
              <a:t>pension</a:t>
            </a:r>
            <a:r>
              <a:rPr lang="pl-PL" dirty="0"/>
              <a:t> system</a:t>
            </a: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ymbol zastępczy zawartości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794" y="1916113"/>
            <a:ext cx="6966411" cy="38893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9162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79512" y="1196752"/>
            <a:ext cx="8856984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err="1" smtClean="0"/>
              <a:t>Numbers</a:t>
            </a:r>
            <a:r>
              <a:rPr lang="pl-PL" dirty="0" smtClean="0"/>
              <a:t> </a:t>
            </a:r>
            <a:r>
              <a:rPr lang="pl-PL" dirty="0"/>
              <a:t>of </a:t>
            </a:r>
            <a:r>
              <a:rPr lang="pl-PL" dirty="0" err="1"/>
              <a:t>insured</a:t>
            </a:r>
            <a:r>
              <a:rPr lang="pl-PL" dirty="0"/>
              <a:t> and </a:t>
            </a:r>
            <a:r>
              <a:rPr lang="pl-PL" dirty="0" err="1"/>
              <a:t>recipients</a:t>
            </a:r>
            <a:r>
              <a:rPr lang="pl-PL" dirty="0"/>
              <a:t> of </a:t>
            </a:r>
            <a:r>
              <a:rPr lang="pl-PL" dirty="0" err="1"/>
              <a:t>old-age</a:t>
            </a:r>
            <a:r>
              <a:rPr lang="pl-PL" dirty="0"/>
              <a:t> </a:t>
            </a:r>
            <a:r>
              <a:rPr lang="pl-PL" dirty="0" err="1" smtClean="0"/>
              <a:t>pensions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ymbol zastępczy zawartości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37" y="1916113"/>
            <a:ext cx="7002526" cy="3889375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6300192" y="4941168"/>
            <a:ext cx="64807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200" dirty="0" err="1" smtClean="0"/>
              <a:t>insured</a:t>
            </a:r>
            <a:endParaRPr lang="pl-PL" sz="12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7400925" y="4941168"/>
            <a:ext cx="48344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200" dirty="0" err="1" smtClean="0"/>
              <a:t>ben</a:t>
            </a:r>
            <a:r>
              <a:rPr lang="pl-PL" sz="1200" dirty="0" smtClean="0"/>
              <a:t>.</a:t>
            </a:r>
            <a:endParaRPr lang="pl-PL" sz="1200" dirty="0"/>
          </a:p>
        </p:txBody>
      </p:sp>
    </p:spTree>
    <p:extLst>
      <p:ext uri="{BB962C8B-B14F-4D97-AF65-F5344CB8AC3E}">
        <p14:creationId xmlns="" xmlns:p14="http://schemas.microsoft.com/office/powerpoint/2010/main" val="330008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85698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System </a:t>
            </a:r>
            <a:r>
              <a:rPr lang="pl-PL" dirty="0" err="1"/>
              <a:t>dependancy</a:t>
            </a:r>
            <a:r>
              <a:rPr lang="pl-PL" dirty="0"/>
              <a:t> ratio</a:t>
            </a: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Symbol zastępczy zawartości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875" y="1916113"/>
            <a:ext cx="6938249" cy="38893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752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87016" y="1556792"/>
            <a:ext cx="885698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err="1" smtClean="0"/>
              <a:t>Raising</a:t>
            </a:r>
            <a:r>
              <a:rPr lang="pl-PL" dirty="0" smtClean="0"/>
              <a:t> of </a:t>
            </a:r>
            <a:r>
              <a:rPr lang="pl-PL" dirty="0" err="1" smtClean="0"/>
              <a:t>retirement</a:t>
            </a:r>
            <a:r>
              <a:rPr lang="pl-PL" dirty="0" smtClean="0"/>
              <a:t> </a:t>
            </a:r>
            <a:r>
              <a:rPr lang="pl-PL" dirty="0" err="1" smtClean="0"/>
              <a:t>age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context</a:t>
            </a:r>
            <a:r>
              <a:rPr lang="pl-PL" dirty="0" smtClean="0"/>
              <a:t> of </a:t>
            </a:r>
            <a:r>
              <a:rPr lang="pl-PL" dirty="0" err="1" smtClean="0"/>
              <a:t>ageing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6"/>
          <p:cNvSpPr/>
          <p:nvPr/>
        </p:nvSpPr>
        <p:spPr>
          <a:xfrm>
            <a:off x="251520" y="2204864"/>
            <a:ext cx="85689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3200" dirty="0" err="1" smtClean="0"/>
              <a:t>Improves</a:t>
            </a:r>
            <a:r>
              <a:rPr lang="pl-PL" sz="3200" dirty="0" smtClean="0"/>
              <a:t> </a:t>
            </a:r>
            <a:r>
              <a:rPr lang="pl-PL" sz="3200" dirty="0" err="1" smtClean="0"/>
              <a:t>the</a:t>
            </a:r>
            <a:r>
              <a:rPr lang="pl-PL" sz="3200" dirty="0" smtClean="0"/>
              <a:t> financial </a:t>
            </a:r>
            <a:r>
              <a:rPr lang="pl-PL" sz="3200" dirty="0" err="1" smtClean="0"/>
              <a:t>situation</a:t>
            </a:r>
            <a:r>
              <a:rPr lang="pl-PL" sz="3200" dirty="0" smtClean="0"/>
              <a:t> of </a:t>
            </a:r>
            <a:r>
              <a:rPr lang="pl-PL" sz="3200" dirty="0" err="1" smtClean="0"/>
              <a:t>old-age</a:t>
            </a:r>
            <a:r>
              <a:rPr lang="pl-PL" sz="3200" dirty="0" smtClean="0"/>
              <a:t> </a:t>
            </a:r>
            <a:r>
              <a:rPr lang="pl-PL" sz="3200" dirty="0" err="1" smtClean="0"/>
              <a:t>pension</a:t>
            </a:r>
            <a:r>
              <a:rPr lang="pl-PL" sz="3200" dirty="0" smtClean="0"/>
              <a:t> fund</a:t>
            </a:r>
            <a:endParaRPr lang="pl-PL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3200" dirty="0" err="1" smtClean="0"/>
              <a:t>Increases</a:t>
            </a:r>
            <a:r>
              <a:rPr lang="pl-PL" sz="3200" dirty="0" smtClean="0"/>
              <a:t> </a:t>
            </a:r>
            <a:r>
              <a:rPr lang="pl-PL" sz="3200" dirty="0" err="1" smtClean="0"/>
              <a:t>the</a:t>
            </a:r>
            <a:r>
              <a:rPr lang="pl-PL" sz="3200" dirty="0" smtClean="0"/>
              <a:t> </a:t>
            </a:r>
            <a:r>
              <a:rPr lang="pl-PL" sz="3200" dirty="0" err="1" smtClean="0"/>
              <a:t>share</a:t>
            </a:r>
            <a:r>
              <a:rPr lang="pl-PL" sz="3200" dirty="0" smtClean="0"/>
              <a:t> of </a:t>
            </a:r>
            <a:r>
              <a:rPr lang="pl-PL" sz="3200" dirty="0" err="1" smtClean="0"/>
              <a:t>economically</a:t>
            </a:r>
            <a:r>
              <a:rPr lang="pl-PL" sz="3200" dirty="0" smtClean="0"/>
              <a:t> </a:t>
            </a:r>
            <a:r>
              <a:rPr lang="pl-PL" sz="3200" dirty="0" err="1" smtClean="0"/>
              <a:t>active</a:t>
            </a:r>
            <a:r>
              <a:rPr lang="pl-PL" sz="3200" dirty="0" smtClean="0"/>
              <a:t> </a:t>
            </a:r>
            <a:r>
              <a:rPr lang="pl-PL" sz="3200" dirty="0" err="1" smtClean="0"/>
              <a:t>persons</a:t>
            </a:r>
            <a:r>
              <a:rPr lang="pl-PL" sz="3200" dirty="0" smtClean="0"/>
              <a:t> </a:t>
            </a:r>
            <a:r>
              <a:rPr lang="pl-PL" sz="3200" dirty="0" err="1" smtClean="0"/>
              <a:t>in</a:t>
            </a:r>
            <a:r>
              <a:rPr lang="pl-PL" sz="3200" dirty="0" smtClean="0"/>
              <a:t> </a:t>
            </a:r>
            <a:r>
              <a:rPr lang="pl-PL" sz="3200" dirty="0" err="1" smtClean="0"/>
              <a:t>population</a:t>
            </a:r>
            <a:endParaRPr lang="pl-PL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5752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916238" y="4076700"/>
            <a:ext cx="5770562" cy="2049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</a:t>
            </a:r>
            <a:r>
              <a:rPr kumimoji="0" lang="pl-P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your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attention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52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85698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err="1" smtClean="0"/>
              <a:t>Demographic</a:t>
            </a:r>
            <a:r>
              <a:rPr lang="pl-PL" dirty="0" smtClean="0"/>
              <a:t> </a:t>
            </a:r>
            <a:r>
              <a:rPr lang="pl-PL" dirty="0" err="1" smtClean="0"/>
              <a:t>constraints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70609056"/>
              </p:ext>
            </p:extLst>
          </p:nvPr>
        </p:nvGraphicFramePr>
        <p:xfrm>
          <a:off x="788530" y="2420888"/>
          <a:ext cx="736848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7"/>
                <a:gridCol w="1008112"/>
                <a:gridCol w="936104"/>
                <a:gridCol w="1008112"/>
                <a:gridCol w="1008112"/>
                <a:gridCol w="936104"/>
                <a:gridCol w="887759"/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2013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2040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2060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Population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38 353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38 343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37 362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35 886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34 292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32 390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Pre</a:t>
                      </a:r>
                      <a:r>
                        <a:rPr lang="pl-PL" dirty="0" smtClean="0"/>
                        <a:t> </a:t>
                      </a:r>
                    </a:p>
                    <a:p>
                      <a:r>
                        <a:rPr lang="pl-PL" dirty="0" err="1" smtClean="0"/>
                        <a:t>working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age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6 998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7 037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6 203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5 282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5 151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4 741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Working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age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24 217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22 696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21 525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19 931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17 118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15 477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Post</a:t>
                      </a:r>
                    </a:p>
                    <a:p>
                      <a:r>
                        <a:rPr lang="pl-PL" dirty="0" err="1" smtClean="0"/>
                        <a:t>working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baseline="0" dirty="0" err="1" smtClean="0"/>
                        <a:t>age</a:t>
                      </a:r>
                      <a:r>
                        <a:rPr lang="pl-PL" baseline="0" dirty="0" smtClean="0"/>
                        <a:t>*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7 138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8 611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9 634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10 672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12 022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12 172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683568" y="5085184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*Post </a:t>
            </a:r>
            <a:r>
              <a:rPr lang="pl-PL" dirty="0" err="1" smtClean="0"/>
              <a:t>working</a:t>
            </a:r>
            <a:r>
              <a:rPr lang="pl-PL" dirty="0" smtClean="0"/>
              <a:t> </a:t>
            </a:r>
            <a:r>
              <a:rPr lang="pl-PL" dirty="0" err="1" smtClean="0"/>
              <a:t>age</a:t>
            </a:r>
            <a:r>
              <a:rPr lang="pl-PL" dirty="0" smtClean="0"/>
              <a:t> – 65+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791581" y="5454516"/>
            <a:ext cx="7308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Source: EUROSTAT </a:t>
            </a:r>
            <a:r>
              <a:rPr lang="pl-PL" dirty="0" err="1" smtClean="0"/>
              <a:t>demographic</a:t>
            </a:r>
            <a:r>
              <a:rPr lang="pl-PL" dirty="0" smtClean="0"/>
              <a:t> </a:t>
            </a:r>
            <a:r>
              <a:rPr lang="pl-PL" dirty="0" err="1" smtClean="0"/>
              <a:t>forecast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85698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err="1" smtClean="0"/>
              <a:t>Share</a:t>
            </a:r>
            <a:r>
              <a:rPr lang="pl-PL" dirty="0" smtClean="0"/>
              <a:t> of </a:t>
            </a:r>
            <a:r>
              <a:rPr lang="pl-PL" dirty="0" err="1" smtClean="0"/>
              <a:t>economic</a:t>
            </a:r>
            <a:r>
              <a:rPr lang="pl-PL" dirty="0" smtClean="0"/>
              <a:t> </a:t>
            </a:r>
            <a:r>
              <a:rPr lang="pl-PL" dirty="0" err="1" smtClean="0"/>
              <a:t>groups</a:t>
            </a:r>
            <a:r>
              <a:rPr lang="pl-PL" dirty="0" smtClean="0"/>
              <a:t> in </a:t>
            </a:r>
            <a:r>
              <a:rPr lang="pl-PL" dirty="0" err="1" smtClean="0"/>
              <a:t>population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97522416"/>
              </p:ext>
            </p:extLst>
          </p:nvPr>
        </p:nvGraphicFramePr>
        <p:xfrm>
          <a:off x="826258" y="2276872"/>
          <a:ext cx="736848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7"/>
                <a:gridCol w="1008112"/>
                <a:gridCol w="936104"/>
                <a:gridCol w="1008112"/>
                <a:gridCol w="1008112"/>
                <a:gridCol w="936104"/>
                <a:gridCol w="887759"/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2013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2040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2060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Population</a:t>
                      </a:r>
                      <a:r>
                        <a:rPr lang="pl-PL" dirty="0" smtClean="0"/>
                        <a:t> in: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Pre</a:t>
                      </a:r>
                      <a:r>
                        <a:rPr lang="pl-PL" dirty="0" smtClean="0"/>
                        <a:t> </a:t>
                      </a:r>
                    </a:p>
                    <a:p>
                      <a:r>
                        <a:rPr lang="pl-PL" dirty="0" err="1" smtClean="0"/>
                        <a:t>working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age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18,2 %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18,4 %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16,6 %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14,7 %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15,0 %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14,6 %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Working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age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63,1 %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59,2 %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57,6 %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55,5 %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49,9 %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47,8 %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Post</a:t>
                      </a:r>
                    </a:p>
                    <a:p>
                      <a:r>
                        <a:rPr lang="pl-PL" dirty="0" err="1" smtClean="0"/>
                        <a:t>working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baseline="0" dirty="0" err="1" smtClean="0"/>
                        <a:t>age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18,6 %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22,5 %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25,8 %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29,7 %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35,1 %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37,6 %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683568" y="5085184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*Post </a:t>
            </a:r>
            <a:r>
              <a:rPr lang="pl-PL" dirty="0" err="1" smtClean="0"/>
              <a:t>working</a:t>
            </a:r>
            <a:r>
              <a:rPr lang="pl-PL" dirty="0" smtClean="0"/>
              <a:t> </a:t>
            </a:r>
            <a:r>
              <a:rPr lang="pl-PL" dirty="0" err="1" smtClean="0"/>
              <a:t>age</a:t>
            </a:r>
            <a:r>
              <a:rPr lang="pl-PL" dirty="0" smtClean="0"/>
              <a:t> – 65+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05598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85698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err="1" smtClean="0"/>
              <a:t>Raising</a:t>
            </a:r>
            <a:r>
              <a:rPr lang="pl-PL" dirty="0" smtClean="0"/>
              <a:t> of </a:t>
            </a:r>
            <a:r>
              <a:rPr lang="pl-PL" dirty="0" err="1" smtClean="0"/>
              <a:t>retirement</a:t>
            </a:r>
            <a:r>
              <a:rPr lang="pl-PL" dirty="0" smtClean="0"/>
              <a:t> </a:t>
            </a:r>
            <a:r>
              <a:rPr lang="pl-PL" dirty="0" err="1" smtClean="0"/>
              <a:t>age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5"/>
          <p:cNvSpPr/>
          <p:nvPr/>
        </p:nvSpPr>
        <p:spPr>
          <a:xfrm>
            <a:off x="251520" y="2060848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3200" dirty="0" err="1" smtClean="0"/>
              <a:t>started</a:t>
            </a:r>
            <a:r>
              <a:rPr lang="pl-PL" sz="3200" dirty="0" smtClean="0"/>
              <a:t> on </a:t>
            </a:r>
            <a:r>
              <a:rPr lang="pl-PL" sz="3200" dirty="0"/>
              <a:t>1.01.2013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3200" dirty="0"/>
              <a:t>from the </a:t>
            </a:r>
            <a:r>
              <a:rPr lang="pl-PL" sz="3200" dirty="0" err="1"/>
              <a:t>level</a:t>
            </a:r>
            <a:r>
              <a:rPr lang="pl-PL" sz="3200" dirty="0"/>
              <a:t> of 60 </a:t>
            </a:r>
            <a:r>
              <a:rPr lang="pl-PL" sz="3200" dirty="0" err="1"/>
              <a:t>years</a:t>
            </a:r>
            <a:r>
              <a:rPr lang="pl-PL" sz="3200" dirty="0"/>
              <a:t> for </a:t>
            </a:r>
            <a:r>
              <a:rPr lang="pl-PL" sz="3200" dirty="0" err="1"/>
              <a:t>women</a:t>
            </a:r>
            <a:r>
              <a:rPr lang="pl-PL" sz="3200" dirty="0"/>
              <a:t> and 65 for men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3200" dirty="0" err="1"/>
              <a:t>increase</a:t>
            </a:r>
            <a:r>
              <a:rPr lang="pl-PL" sz="3200" dirty="0"/>
              <a:t> 3 </a:t>
            </a:r>
            <a:r>
              <a:rPr lang="pl-PL" sz="3200" dirty="0" err="1"/>
              <a:t>months</a:t>
            </a:r>
            <a:r>
              <a:rPr lang="pl-PL" sz="3200" dirty="0"/>
              <a:t> per </a:t>
            </a:r>
            <a:r>
              <a:rPr lang="pl-PL" sz="3200" dirty="0" err="1"/>
              <a:t>year</a:t>
            </a:r>
            <a:endParaRPr lang="pl-PL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3200" dirty="0" err="1" smtClean="0"/>
              <a:t>age</a:t>
            </a:r>
            <a:r>
              <a:rPr lang="pl-PL" sz="3200" dirty="0" smtClean="0"/>
              <a:t> </a:t>
            </a:r>
            <a:r>
              <a:rPr lang="pl-PL" sz="3200" dirty="0"/>
              <a:t>of 67 </a:t>
            </a:r>
            <a:r>
              <a:rPr lang="pl-PL" sz="3200" dirty="0" err="1"/>
              <a:t>will</a:t>
            </a:r>
            <a:r>
              <a:rPr lang="pl-PL" sz="3200" dirty="0"/>
              <a:t> be </a:t>
            </a:r>
            <a:r>
              <a:rPr lang="pl-PL" sz="3200" dirty="0" err="1"/>
              <a:t>achieved</a:t>
            </a:r>
            <a:r>
              <a:rPr lang="pl-PL" sz="3200" dirty="0"/>
              <a:t> in 2020 for men and 2040 for </a:t>
            </a:r>
            <a:r>
              <a:rPr lang="pl-PL" sz="3200" dirty="0" err="1"/>
              <a:t>women</a:t>
            </a:r>
            <a:r>
              <a:rPr lang="pl-PL" sz="3200" dirty="0"/>
              <a:t>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pl-PL" sz="3200" dirty="0" err="1"/>
              <a:t>expected</a:t>
            </a:r>
            <a:r>
              <a:rPr lang="pl-PL" sz="3200" dirty="0"/>
              <a:t> </a:t>
            </a:r>
            <a:r>
              <a:rPr lang="pl-PL" sz="3200" dirty="0" err="1"/>
              <a:t>increase</a:t>
            </a:r>
            <a:r>
              <a:rPr lang="pl-PL" sz="3200" dirty="0"/>
              <a:t> of </a:t>
            </a:r>
            <a:r>
              <a:rPr lang="pl-PL" sz="3200" dirty="0" err="1"/>
              <a:t>future</a:t>
            </a:r>
            <a:r>
              <a:rPr lang="pl-PL" sz="3200" dirty="0"/>
              <a:t> </a:t>
            </a:r>
            <a:r>
              <a:rPr lang="pl-PL" sz="3200" dirty="0" err="1"/>
              <a:t>benefits</a:t>
            </a:r>
            <a:r>
              <a:rPr lang="pl-PL" sz="3200" dirty="0"/>
              <a:t> </a:t>
            </a:r>
            <a:endParaRPr lang="pl-PL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85698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err="1" smtClean="0"/>
              <a:t>Share</a:t>
            </a:r>
            <a:r>
              <a:rPr lang="pl-PL" dirty="0" smtClean="0"/>
              <a:t> of </a:t>
            </a:r>
            <a:r>
              <a:rPr lang="pl-PL" dirty="0" err="1" smtClean="0"/>
              <a:t>economic</a:t>
            </a:r>
            <a:r>
              <a:rPr lang="pl-PL" dirty="0" smtClean="0"/>
              <a:t> </a:t>
            </a:r>
            <a:r>
              <a:rPr lang="pl-PL" dirty="0" err="1" smtClean="0"/>
              <a:t>groups</a:t>
            </a:r>
            <a:r>
              <a:rPr lang="pl-PL" dirty="0" smtClean="0"/>
              <a:t> in </a:t>
            </a:r>
            <a:r>
              <a:rPr lang="pl-PL" dirty="0" err="1" smtClean="0"/>
              <a:t>population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7557082"/>
              </p:ext>
            </p:extLst>
          </p:nvPr>
        </p:nvGraphicFramePr>
        <p:xfrm>
          <a:off x="811822" y="2276872"/>
          <a:ext cx="7504593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3441"/>
                <a:gridCol w="969448"/>
                <a:gridCol w="1010682"/>
                <a:gridCol w="1026734"/>
                <a:gridCol w="1026734"/>
                <a:gridCol w="953396"/>
                <a:gridCol w="904158"/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2013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2020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2040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2060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Population</a:t>
                      </a:r>
                      <a:r>
                        <a:rPr lang="pl-PL" dirty="0" smtClean="0"/>
                        <a:t> in: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Pre</a:t>
                      </a:r>
                      <a:r>
                        <a:rPr lang="pl-PL" dirty="0" smtClean="0"/>
                        <a:t> </a:t>
                      </a:r>
                    </a:p>
                    <a:p>
                      <a:r>
                        <a:rPr lang="pl-PL" dirty="0" err="1" smtClean="0"/>
                        <a:t>working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age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18,2%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18,4%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16,6%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14,7%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15,0%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14,6%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Working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age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63,3%</a:t>
                      </a:r>
                    </a:p>
                    <a:p>
                      <a:pPr algn="r"/>
                      <a:r>
                        <a:rPr lang="pl-PL" dirty="0" smtClean="0"/>
                        <a:t>(+0,2%)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61,8%</a:t>
                      </a:r>
                    </a:p>
                    <a:p>
                      <a:pPr algn="r"/>
                      <a:r>
                        <a:rPr lang="pl-PL" dirty="0" smtClean="0"/>
                        <a:t>(+2,6%)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61,3%</a:t>
                      </a:r>
                    </a:p>
                    <a:p>
                      <a:pPr algn="r"/>
                      <a:r>
                        <a:rPr lang="pl-PL" dirty="0" smtClean="0"/>
                        <a:t>(+3,7%)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62,4%</a:t>
                      </a:r>
                    </a:p>
                    <a:p>
                      <a:pPr algn="r"/>
                      <a:r>
                        <a:rPr lang="pl-PL" dirty="0" smtClean="0"/>
                        <a:t>(+6,9%)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57,1%</a:t>
                      </a:r>
                    </a:p>
                    <a:p>
                      <a:pPr algn="r"/>
                      <a:r>
                        <a:rPr lang="pl-PL" dirty="0" smtClean="0"/>
                        <a:t>(+7,2%)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53,1%</a:t>
                      </a:r>
                    </a:p>
                    <a:p>
                      <a:pPr algn="r"/>
                      <a:r>
                        <a:rPr lang="pl-PL" dirty="0" smtClean="0"/>
                        <a:t>(+5,3%)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Post</a:t>
                      </a:r>
                    </a:p>
                    <a:p>
                      <a:r>
                        <a:rPr lang="pl-PL" dirty="0" err="1" smtClean="0"/>
                        <a:t>working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baseline="0" dirty="0" err="1" smtClean="0"/>
                        <a:t>age</a:t>
                      </a:r>
                      <a:r>
                        <a:rPr lang="pl-PL" baseline="0" dirty="0" smtClean="0"/>
                        <a:t>*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18,4%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19,8%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22,1%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22,9%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27,8%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32,3%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683568" y="5085184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*Post </a:t>
            </a:r>
            <a:r>
              <a:rPr lang="pl-PL" dirty="0" err="1" smtClean="0"/>
              <a:t>working</a:t>
            </a:r>
            <a:r>
              <a:rPr lang="pl-PL" dirty="0" smtClean="0"/>
              <a:t> </a:t>
            </a:r>
            <a:r>
              <a:rPr lang="pl-PL" dirty="0" err="1" smtClean="0"/>
              <a:t>age</a:t>
            </a:r>
            <a:r>
              <a:rPr lang="pl-PL" dirty="0" smtClean="0"/>
              <a:t> – 67+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79756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85698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err="1"/>
              <a:t>Demographic</a:t>
            </a:r>
            <a:r>
              <a:rPr lang="pl-PL" dirty="0"/>
              <a:t> </a:t>
            </a:r>
            <a:r>
              <a:rPr lang="pl-PL" dirty="0" err="1"/>
              <a:t>dependancy</a:t>
            </a:r>
            <a:endParaRPr lang="pl-PL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Symbol zastępczy zawartości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885042"/>
            <a:ext cx="6403032" cy="3889375"/>
          </a:xfrm>
          <a:prstGeom prst="rect">
            <a:avLst/>
          </a:prstGeom>
        </p:spPr>
      </p:pic>
      <p:sp>
        <p:nvSpPr>
          <p:cNvPr id="11" name="pole tekstowe 10"/>
          <p:cNvSpPr txBox="1"/>
          <p:nvPr/>
        </p:nvSpPr>
        <p:spPr>
          <a:xfrm>
            <a:off x="1763688" y="2060848"/>
            <a:ext cx="573248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400" dirty="0" smtClean="0"/>
              <a:t>No of post </a:t>
            </a:r>
            <a:r>
              <a:rPr lang="pl-PL" sz="1400" dirty="0" err="1" smtClean="0"/>
              <a:t>working</a:t>
            </a:r>
            <a:r>
              <a:rPr lang="pl-PL" sz="1400" dirty="0" smtClean="0"/>
              <a:t> </a:t>
            </a:r>
            <a:r>
              <a:rPr lang="pl-PL" sz="1400" dirty="0" err="1" smtClean="0"/>
              <a:t>age</a:t>
            </a:r>
            <a:r>
              <a:rPr lang="pl-PL" sz="1400" dirty="0" smtClean="0"/>
              <a:t> and non </a:t>
            </a:r>
            <a:r>
              <a:rPr lang="pl-PL" sz="1400" dirty="0" err="1" smtClean="0"/>
              <a:t>working</a:t>
            </a:r>
            <a:r>
              <a:rPr lang="pl-PL" sz="1400" dirty="0" smtClean="0"/>
              <a:t> </a:t>
            </a:r>
            <a:r>
              <a:rPr lang="pl-PL" sz="1400" dirty="0" err="1" smtClean="0"/>
              <a:t>age</a:t>
            </a:r>
            <a:r>
              <a:rPr lang="pl-PL" sz="1400" dirty="0" smtClean="0"/>
              <a:t> </a:t>
            </a:r>
            <a:r>
              <a:rPr lang="pl-PL" sz="1400" dirty="0" err="1" smtClean="0"/>
              <a:t>persons</a:t>
            </a:r>
            <a:r>
              <a:rPr lang="pl-PL" sz="1400" dirty="0" smtClean="0"/>
              <a:t> in </a:t>
            </a:r>
            <a:r>
              <a:rPr lang="pl-PL" sz="1400" dirty="0" err="1" smtClean="0"/>
              <a:t>relation</a:t>
            </a:r>
            <a:r>
              <a:rPr lang="pl-PL" sz="1400" dirty="0" smtClean="0"/>
              <a:t> to 1000 </a:t>
            </a:r>
            <a:r>
              <a:rPr lang="pl-PL" sz="1400" dirty="0" err="1" smtClean="0"/>
              <a:t>persons</a:t>
            </a:r>
            <a:r>
              <a:rPr lang="pl-PL" sz="1400" dirty="0" smtClean="0"/>
              <a:t> in </a:t>
            </a:r>
            <a:r>
              <a:rPr lang="pl-PL" sz="1400" dirty="0" err="1" smtClean="0"/>
              <a:t>working</a:t>
            </a:r>
            <a:r>
              <a:rPr lang="pl-PL" sz="1400" dirty="0" smtClean="0"/>
              <a:t> </a:t>
            </a:r>
            <a:r>
              <a:rPr lang="pl-PL" sz="1400" dirty="0" err="1" smtClean="0"/>
              <a:t>age</a:t>
            </a:r>
            <a:endParaRPr lang="pl-PL" sz="1400" dirty="0"/>
          </a:p>
        </p:txBody>
      </p:sp>
      <p:sp>
        <p:nvSpPr>
          <p:cNvPr id="12" name="pole tekstowe 11"/>
          <p:cNvSpPr txBox="1"/>
          <p:nvPr/>
        </p:nvSpPr>
        <p:spPr>
          <a:xfrm>
            <a:off x="2008287" y="5037559"/>
            <a:ext cx="548788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000" dirty="0" smtClean="0"/>
              <a:t>Post </a:t>
            </a:r>
            <a:r>
              <a:rPr lang="pl-PL" sz="1000" dirty="0" err="1" smtClean="0"/>
              <a:t>working</a:t>
            </a:r>
            <a:r>
              <a:rPr lang="pl-PL" sz="1000" dirty="0" smtClean="0"/>
              <a:t> </a:t>
            </a:r>
            <a:r>
              <a:rPr lang="pl-PL" sz="1000" dirty="0" err="1" smtClean="0"/>
              <a:t>age</a:t>
            </a:r>
            <a:r>
              <a:rPr lang="pl-PL" sz="1000" dirty="0" smtClean="0"/>
              <a:t> – </a:t>
            </a:r>
            <a:r>
              <a:rPr lang="pl-PL" sz="1000" dirty="0" err="1" smtClean="0"/>
              <a:t>after</a:t>
            </a:r>
            <a:r>
              <a:rPr lang="pl-PL" sz="1000" dirty="0" smtClean="0"/>
              <a:t> </a:t>
            </a:r>
            <a:r>
              <a:rPr lang="pl-PL" sz="1000" dirty="0" err="1" smtClean="0"/>
              <a:t>raising</a:t>
            </a:r>
            <a:r>
              <a:rPr lang="pl-PL" sz="1000" dirty="0" smtClean="0"/>
              <a:t> </a:t>
            </a:r>
            <a:r>
              <a:rPr lang="pl-PL" sz="1000" dirty="0" err="1" smtClean="0"/>
              <a:t>retirement</a:t>
            </a:r>
            <a:r>
              <a:rPr lang="pl-PL" sz="1000" dirty="0" smtClean="0"/>
              <a:t> </a:t>
            </a:r>
            <a:r>
              <a:rPr lang="pl-PL" sz="1000" dirty="0" err="1" smtClean="0"/>
              <a:t>age</a:t>
            </a:r>
            <a:endParaRPr lang="pl-PL" sz="1000" dirty="0" smtClean="0"/>
          </a:p>
          <a:p>
            <a:r>
              <a:rPr lang="pl-PL" sz="1000" dirty="0" smtClean="0"/>
              <a:t>Non </a:t>
            </a:r>
            <a:r>
              <a:rPr lang="pl-PL" sz="1000" dirty="0" err="1" smtClean="0"/>
              <a:t>working</a:t>
            </a:r>
            <a:r>
              <a:rPr lang="pl-PL" sz="1000" dirty="0" smtClean="0"/>
              <a:t> </a:t>
            </a:r>
            <a:r>
              <a:rPr lang="pl-PL" sz="1000" dirty="0" err="1" smtClean="0"/>
              <a:t>age</a:t>
            </a:r>
            <a:r>
              <a:rPr lang="pl-PL" sz="1000" dirty="0" smtClean="0"/>
              <a:t> – </a:t>
            </a:r>
            <a:r>
              <a:rPr lang="pl-PL" sz="1000" dirty="0" err="1" smtClean="0"/>
              <a:t>after</a:t>
            </a:r>
            <a:r>
              <a:rPr lang="pl-PL" sz="1000" dirty="0" smtClean="0"/>
              <a:t> </a:t>
            </a:r>
            <a:r>
              <a:rPr lang="pl-PL" sz="1000" dirty="0" err="1" smtClean="0"/>
              <a:t>raising</a:t>
            </a:r>
            <a:r>
              <a:rPr lang="pl-PL" sz="1000" dirty="0" smtClean="0"/>
              <a:t>  </a:t>
            </a:r>
            <a:r>
              <a:rPr lang="pl-PL" sz="1000" dirty="0" err="1" smtClean="0"/>
              <a:t>retirement</a:t>
            </a:r>
            <a:r>
              <a:rPr lang="pl-PL" sz="1000" dirty="0" smtClean="0"/>
              <a:t> </a:t>
            </a:r>
            <a:r>
              <a:rPr lang="pl-PL" sz="1000" dirty="0" err="1" smtClean="0"/>
              <a:t>age</a:t>
            </a:r>
            <a:endParaRPr lang="pl-PL" sz="1000" dirty="0" smtClean="0"/>
          </a:p>
          <a:p>
            <a:r>
              <a:rPr lang="pl-PL" sz="1000" dirty="0" smtClean="0"/>
              <a:t>Post </a:t>
            </a:r>
            <a:r>
              <a:rPr lang="pl-PL" sz="1000" dirty="0" err="1" smtClean="0"/>
              <a:t>working</a:t>
            </a:r>
            <a:r>
              <a:rPr lang="pl-PL" sz="1000" dirty="0" smtClean="0"/>
              <a:t> </a:t>
            </a:r>
            <a:r>
              <a:rPr lang="pl-PL" sz="1000" dirty="0" err="1" smtClean="0"/>
              <a:t>age</a:t>
            </a:r>
            <a:r>
              <a:rPr lang="pl-PL" sz="1000" dirty="0" smtClean="0"/>
              <a:t> – </a:t>
            </a:r>
            <a:r>
              <a:rPr lang="pl-PL" sz="1000" dirty="0" err="1" smtClean="0"/>
              <a:t>before</a:t>
            </a:r>
            <a:r>
              <a:rPr lang="pl-PL" sz="1000" dirty="0" smtClean="0"/>
              <a:t> </a:t>
            </a:r>
            <a:r>
              <a:rPr lang="pl-PL" sz="1000" dirty="0" err="1" smtClean="0"/>
              <a:t>raising</a:t>
            </a:r>
            <a:r>
              <a:rPr lang="pl-PL" sz="1000" dirty="0" smtClean="0"/>
              <a:t> </a:t>
            </a:r>
            <a:r>
              <a:rPr lang="pl-PL" sz="1000" dirty="0" err="1" smtClean="0"/>
              <a:t>retirement</a:t>
            </a:r>
            <a:r>
              <a:rPr lang="pl-PL" sz="1000" dirty="0" smtClean="0"/>
              <a:t> </a:t>
            </a:r>
            <a:r>
              <a:rPr lang="pl-PL" sz="1000" dirty="0" err="1" smtClean="0"/>
              <a:t>age</a:t>
            </a:r>
            <a:endParaRPr lang="pl-PL" sz="1000" dirty="0" smtClean="0"/>
          </a:p>
          <a:p>
            <a:r>
              <a:rPr lang="pl-PL" sz="1000" dirty="0" smtClean="0"/>
              <a:t>Non </a:t>
            </a:r>
            <a:r>
              <a:rPr lang="pl-PL" sz="1000" dirty="0" err="1" smtClean="0"/>
              <a:t>working</a:t>
            </a:r>
            <a:r>
              <a:rPr lang="pl-PL" sz="1000" dirty="0" smtClean="0"/>
              <a:t> </a:t>
            </a:r>
            <a:r>
              <a:rPr lang="pl-PL" sz="1000" dirty="0" err="1" smtClean="0"/>
              <a:t>age</a:t>
            </a:r>
            <a:r>
              <a:rPr lang="pl-PL" sz="1000" dirty="0" smtClean="0"/>
              <a:t> – </a:t>
            </a:r>
            <a:r>
              <a:rPr lang="pl-PL" sz="1000" dirty="0" err="1" smtClean="0"/>
              <a:t>before</a:t>
            </a:r>
            <a:r>
              <a:rPr lang="pl-PL" sz="1000" dirty="0" smtClean="0"/>
              <a:t> </a:t>
            </a:r>
            <a:r>
              <a:rPr lang="pl-PL" sz="1000" dirty="0" err="1" smtClean="0"/>
              <a:t>raising</a:t>
            </a:r>
            <a:r>
              <a:rPr lang="pl-PL" sz="1000" dirty="0" smtClean="0"/>
              <a:t> </a:t>
            </a:r>
            <a:r>
              <a:rPr lang="pl-PL" sz="1000" dirty="0" err="1" smtClean="0"/>
              <a:t>retirement</a:t>
            </a:r>
            <a:r>
              <a:rPr lang="pl-PL" sz="1000" dirty="0" smtClean="0"/>
              <a:t> </a:t>
            </a:r>
            <a:r>
              <a:rPr lang="pl-PL" sz="1000" dirty="0" err="1" smtClean="0"/>
              <a:t>age</a:t>
            </a:r>
            <a:endParaRPr lang="pl-PL" sz="1000" dirty="0"/>
          </a:p>
        </p:txBody>
      </p:sp>
    </p:spTree>
    <p:extLst>
      <p:ext uri="{BB962C8B-B14F-4D97-AF65-F5344CB8AC3E}">
        <p14:creationId xmlns="" xmlns:p14="http://schemas.microsoft.com/office/powerpoint/2010/main" val="277206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85698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err="1"/>
              <a:t>Forecast</a:t>
            </a:r>
            <a:r>
              <a:rPr lang="pl-PL" dirty="0"/>
              <a:t> of </a:t>
            </a:r>
            <a:r>
              <a:rPr lang="pl-PL" dirty="0" err="1"/>
              <a:t>Social</a:t>
            </a:r>
            <a:r>
              <a:rPr lang="pl-PL" dirty="0"/>
              <a:t> </a:t>
            </a:r>
            <a:r>
              <a:rPr lang="pl-PL" dirty="0" err="1"/>
              <a:t>Insurance</a:t>
            </a:r>
            <a:r>
              <a:rPr lang="pl-PL" dirty="0"/>
              <a:t> Fund</a:t>
            </a: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ymbol zastępczy zawartości 2"/>
          <p:cNvSpPr txBox="1">
            <a:spLocks/>
          </p:cNvSpPr>
          <p:nvPr/>
        </p:nvSpPr>
        <p:spPr>
          <a:xfrm>
            <a:off x="457200" y="1916833"/>
            <a:ext cx="822960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schemeClr val="tx1"/>
                </a:solidFill>
              </a:rPr>
              <a:t>3 </a:t>
            </a:r>
            <a:r>
              <a:rPr lang="pl-PL" dirty="0" err="1" smtClean="0">
                <a:solidFill>
                  <a:schemeClr val="tx1"/>
                </a:solidFill>
              </a:rPr>
              <a:t>scenarios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analised</a:t>
            </a:r>
            <a:r>
              <a:rPr lang="pl-PL" dirty="0" smtClean="0">
                <a:solidFill>
                  <a:schemeClr val="tx1"/>
                </a:solidFill>
              </a:rPr>
              <a:t>: </a:t>
            </a:r>
            <a:r>
              <a:rPr lang="pl-PL" dirty="0" err="1" smtClean="0">
                <a:solidFill>
                  <a:schemeClr val="tx1"/>
                </a:solidFill>
              </a:rPr>
              <a:t>realistic</a:t>
            </a:r>
            <a:r>
              <a:rPr lang="pl-PL" dirty="0" smtClean="0">
                <a:solidFill>
                  <a:schemeClr val="tx1"/>
                </a:solidFill>
              </a:rPr>
              <a:t>, </a:t>
            </a:r>
            <a:r>
              <a:rPr lang="pl-PL" dirty="0" err="1" smtClean="0">
                <a:solidFill>
                  <a:schemeClr val="tx1"/>
                </a:solidFill>
              </a:rPr>
              <a:t>pesimistic</a:t>
            </a:r>
            <a:r>
              <a:rPr lang="pl-PL" dirty="0" smtClean="0">
                <a:solidFill>
                  <a:schemeClr val="tx1"/>
                </a:solidFill>
              </a:rPr>
              <a:t> and </a:t>
            </a:r>
            <a:r>
              <a:rPr lang="pl-PL" dirty="0" err="1" smtClean="0">
                <a:solidFill>
                  <a:schemeClr val="tx1"/>
                </a:solidFill>
              </a:rPr>
              <a:t>optimistic</a:t>
            </a:r>
            <a:endParaRPr lang="pl-PL" dirty="0" smtClean="0">
              <a:solidFill>
                <a:schemeClr val="tx1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pl-PL" dirty="0" err="1" smtClean="0">
                <a:solidFill>
                  <a:schemeClr val="tx1"/>
                </a:solidFill>
              </a:rPr>
              <a:t>Difference</a:t>
            </a:r>
            <a:r>
              <a:rPr lang="pl-PL" dirty="0" smtClean="0">
                <a:solidFill>
                  <a:schemeClr val="tx1"/>
                </a:solidFill>
              </a:rPr>
              <a:t> in </a:t>
            </a:r>
            <a:r>
              <a:rPr lang="pl-PL" dirty="0" err="1" smtClean="0">
                <a:solidFill>
                  <a:schemeClr val="tx1"/>
                </a:solidFill>
              </a:rPr>
              <a:t>assumptions</a:t>
            </a:r>
            <a:r>
              <a:rPr lang="pl-PL" dirty="0" smtClean="0">
                <a:solidFill>
                  <a:schemeClr val="tx1"/>
                </a:solidFill>
              </a:rPr>
              <a:t> as </a:t>
            </a:r>
            <a:r>
              <a:rPr lang="pl-PL" dirty="0" err="1" smtClean="0">
                <a:solidFill>
                  <a:schemeClr val="tx1"/>
                </a:solidFill>
              </a:rPr>
              <a:t>regards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coverage</a:t>
            </a:r>
            <a:r>
              <a:rPr lang="pl-PL" dirty="0" smtClean="0">
                <a:solidFill>
                  <a:schemeClr val="tx1"/>
                </a:solidFill>
              </a:rPr>
              <a:t> of </a:t>
            </a:r>
            <a:r>
              <a:rPr lang="pl-PL" dirty="0" err="1" smtClean="0">
                <a:solidFill>
                  <a:schemeClr val="tx1"/>
                </a:solidFill>
              </a:rPr>
              <a:t>social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insurance</a:t>
            </a:r>
            <a:r>
              <a:rPr lang="pl-PL" dirty="0" smtClean="0">
                <a:solidFill>
                  <a:schemeClr val="tx1"/>
                </a:solidFill>
              </a:rPr>
              <a:t> and </a:t>
            </a:r>
            <a:r>
              <a:rPr lang="pl-PL" dirty="0" err="1" smtClean="0">
                <a:solidFill>
                  <a:schemeClr val="tx1"/>
                </a:solidFill>
              </a:rPr>
              <a:t>likelihood</a:t>
            </a:r>
            <a:r>
              <a:rPr lang="pl-PL" dirty="0" smtClean="0">
                <a:solidFill>
                  <a:schemeClr val="tx1"/>
                </a:solidFill>
              </a:rPr>
              <a:t> of </a:t>
            </a:r>
            <a:r>
              <a:rPr lang="pl-PL" dirty="0" err="1" smtClean="0">
                <a:solidFill>
                  <a:schemeClr val="tx1"/>
                </a:solidFill>
              </a:rPr>
              <a:t>disability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pl-PL" dirty="0" err="1" smtClean="0">
                <a:solidFill>
                  <a:schemeClr val="tx1"/>
                </a:solidFill>
              </a:rPr>
              <a:t>Common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assumptions</a:t>
            </a:r>
            <a:r>
              <a:rPr lang="pl-PL" dirty="0" smtClean="0">
                <a:solidFill>
                  <a:schemeClr val="tx1"/>
                </a:solidFill>
              </a:rPr>
              <a:t> as </a:t>
            </a:r>
            <a:r>
              <a:rPr lang="pl-PL" dirty="0" err="1" smtClean="0">
                <a:solidFill>
                  <a:schemeClr val="tx1"/>
                </a:solidFill>
              </a:rPr>
              <a:t>regards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indexation</a:t>
            </a:r>
            <a:r>
              <a:rPr lang="pl-PL" dirty="0" smtClean="0">
                <a:solidFill>
                  <a:schemeClr val="tx1"/>
                </a:solidFill>
              </a:rPr>
              <a:t> of </a:t>
            </a:r>
            <a:r>
              <a:rPr lang="pl-PL" dirty="0" err="1" smtClean="0">
                <a:solidFill>
                  <a:schemeClr val="tx1"/>
                </a:solidFill>
              </a:rPr>
              <a:t>benefits</a:t>
            </a:r>
            <a:r>
              <a:rPr lang="pl-PL" dirty="0" smtClean="0">
                <a:solidFill>
                  <a:schemeClr val="tx1"/>
                </a:solidFill>
              </a:rPr>
              <a:t> and </a:t>
            </a:r>
            <a:r>
              <a:rPr lang="pl-PL" dirty="0" err="1" smtClean="0">
                <a:solidFill>
                  <a:schemeClr val="tx1"/>
                </a:solidFill>
              </a:rPr>
              <a:t>macroeconomic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conditions</a:t>
            </a:r>
            <a:endParaRPr lang="pl-PL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3783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85698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err="1"/>
              <a:t>Yearly</a:t>
            </a:r>
            <a:r>
              <a:rPr lang="pl-PL" dirty="0"/>
              <a:t> </a:t>
            </a:r>
            <a:r>
              <a:rPr lang="pl-PL" dirty="0" err="1"/>
              <a:t>balance</a:t>
            </a:r>
            <a:r>
              <a:rPr lang="pl-PL" dirty="0"/>
              <a:t> of </a:t>
            </a:r>
            <a:r>
              <a:rPr lang="pl-PL" dirty="0" err="1"/>
              <a:t>old-age</a:t>
            </a:r>
            <a:r>
              <a:rPr lang="pl-PL" dirty="0"/>
              <a:t> </a:t>
            </a:r>
            <a:r>
              <a:rPr lang="pl-PL" dirty="0" err="1"/>
              <a:t>pension</a:t>
            </a:r>
            <a:r>
              <a:rPr lang="pl-PL" dirty="0"/>
              <a:t> fund as a </a:t>
            </a:r>
            <a:r>
              <a:rPr lang="pl-PL" dirty="0" err="1"/>
              <a:t>share</a:t>
            </a:r>
            <a:r>
              <a:rPr lang="pl-PL" dirty="0"/>
              <a:t> of GDP</a:t>
            </a: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Symbol zastępczy zawartości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5" y="1916113"/>
            <a:ext cx="6976049" cy="3889375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6300192" y="4941168"/>
            <a:ext cx="64807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200" dirty="0" err="1" smtClean="0"/>
              <a:t>inflow</a:t>
            </a:r>
            <a:endParaRPr lang="pl-PL" sz="12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7181851" y="4941168"/>
            <a:ext cx="59233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l-PL" sz="1200" dirty="0" err="1" smtClean="0"/>
              <a:t>exp</a:t>
            </a:r>
            <a:r>
              <a:rPr lang="pl-PL" sz="1200" dirty="0" smtClean="0"/>
              <a:t>.</a:t>
            </a:r>
            <a:endParaRPr lang="pl-PL" sz="1200" dirty="0"/>
          </a:p>
        </p:txBody>
      </p:sp>
    </p:spTree>
    <p:extLst>
      <p:ext uri="{BB962C8B-B14F-4D97-AF65-F5344CB8AC3E}">
        <p14:creationId xmlns="" xmlns:p14="http://schemas.microsoft.com/office/powerpoint/2010/main" val="26703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79512" y="1340768"/>
            <a:ext cx="8856984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err="1"/>
              <a:t>Yearly</a:t>
            </a:r>
            <a:r>
              <a:rPr lang="pl-PL" dirty="0"/>
              <a:t> </a:t>
            </a:r>
            <a:r>
              <a:rPr lang="pl-PL" dirty="0" err="1"/>
              <a:t>balance</a:t>
            </a:r>
            <a:r>
              <a:rPr lang="pl-PL" dirty="0"/>
              <a:t> of </a:t>
            </a:r>
            <a:r>
              <a:rPr lang="pl-PL" dirty="0" err="1"/>
              <a:t>old-age</a:t>
            </a:r>
            <a:r>
              <a:rPr lang="pl-PL" dirty="0"/>
              <a:t> </a:t>
            </a:r>
            <a:r>
              <a:rPr lang="pl-PL" dirty="0" err="1"/>
              <a:t>pension</a:t>
            </a:r>
            <a:r>
              <a:rPr lang="pl-PL" dirty="0"/>
              <a:t> fund as a </a:t>
            </a:r>
            <a:r>
              <a:rPr lang="pl-PL" dirty="0" err="1"/>
              <a:t>share</a:t>
            </a:r>
            <a:r>
              <a:rPr lang="pl-PL" dirty="0"/>
              <a:t> of GDP</a:t>
            </a: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763688" y="6237312"/>
            <a:ext cx="6400800" cy="481608"/>
          </a:xfrm>
        </p:spPr>
        <p:txBody>
          <a:bodyPr>
            <a:normAutofit fontScale="92500" lnSpcReduction="20000"/>
          </a:bodyPr>
          <a:lstStyle/>
          <a:p>
            <a:r>
              <a:rPr lang="en-US" sz="1400" b="1" dirty="0" smtClean="0"/>
              <a:t>Social Protection Reform Project</a:t>
            </a:r>
            <a:endParaRPr lang="pl-PL" sz="1400" dirty="0" smtClean="0"/>
          </a:p>
          <a:p>
            <a:r>
              <a:rPr lang="en-US" sz="1400" b="1" dirty="0" smtClean="0"/>
              <a:t>Component 1: Study Visit, Spain, Czech Republic and Poland, Oct.-Nov. 2015</a:t>
            </a:r>
            <a:endParaRPr lang="pl-PL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86" y="33288"/>
            <a:ext cx="323691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0"/>
          <p:cNvPicPr>
            <a:picLocks noChangeAspect="1" noChangeArrowheads="1"/>
          </p:cNvPicPr>
          <p:nvPr/>
        </p:nvPicPr>
        <p:blipFill>
          <a:blip r:embed="rId4" cstate="print"/>
          <a:srcRect l="1961" t="3020" r="2744" b="4391"/>
          <a:stretch>
            <a:fillRect/>
          </a:stretch>
        </p:blipFill>
        <p:spPr bwMode="auto">
          <a:xfrm>
            <a:off x="323529" y="6039042"/>
            <a:ext cx="936104" cy="705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Symbol zastępczy zawartości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852" y="1916113"/>
            <a:ext cx="6976295" cy="38893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886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Program 50_odnowiony_konfMIR_10012014</Template>
  <TotalTime>1914</TotalTime>
  <Words>768</Words>
  <Application>Microsoft Office PowerPoint</Application>
  <PresentationFormat>Pokaz na ekranie (4:3)</PresentationFormat>
  <Paragraphs>181</Paragraphs>
  <Slides>14</Slides>
  <Notes>14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1_Motyw pakietu Office</vt:lpstr>
      <vt:lpstr>Social insurance in Poland in the context of population ageing</vt:lpstr>
      <vt:lpstr>Demographic constraints</vt:lpstr>
      <vt:lpstr>Share of economic groups in population </vt:lpstr>
      <vt:lpstr>Raising of retirement age</vt:lpstr>
      <vt:lpstr>Share of economic groups in population </vt:lpstr>
      <vt:lpstr>Demographic dependancy</vt:lpstr>
      <vt:lpstr>Forecast of Social Insurance Fund</vt:lpstr>
      <vt:lpstr>Yearly balance of old-age pension fund as a share of GDP</vt:lpstr>
      <vt:lpstr>Yearly balance of old-age pension fund as a share of GDP</vt:lpstr>
      <vt:lpstr>Efficiency of old-age pension system</vt:lpstr>
      <vt:lpstr>Numbers of insured and recipients of old-age pensions </vt:lpstr>
      <vt:lpstr>System dependancy ratio</vt:lpstr>
      <vt:lpstr>Raising of retirement age in the context of ageing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WSAD PLAN DZIAŁALNOŚCI</dc:title>
  <dc:creator>Adrian Chodubski</dc:creator>
  <cp:lastModifiedBy>Krzysztof Szymański</cp:lastModifiedBy>
  <cp:revision>148</cp:revision>
  <dcterms:created xsi:type="dcterms:W3CDTF">2014-05-30T08:12:00Z</dcterms:created>
  <dcterms:modified xsi:type="dcterms:W3CDTF">2015-10-30T10:03:06Z</dcterms:modified>
</cp:coreProperties>
</file>