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6"/>
  </p:sldMasterIdLst>
  <p:notesMasterIdLst>
    <p:notesMasterId r:id="rId19"/>
  </p:notesMasterIdLst>
  <p:handoutMasterIdLst>
    <p:handoutMasterId r:id="rId20"/>
  </p:handoutMasterIdLst>
  <p:sldIdLst>
    <p:sldId id="285" r:id="rId7"/>
    <p:sldId id="346" r:id="rId8"/>
    <p:sldId id="368" r:id="rId9"/>
    <p:sldId id="370" r:id="rId10"/>
    <p:sldId id="365" r:id="rId11"/>
    <p:sldId id="371" r:id="rId12"/>
    <p:sldId id="366" r:id="rId13"/>
    <p:sldId id="376" r:id="rId14"/>
    <p:sldId id="374" r:id="rId15"/>
    <p:sldId id="377" r:id="rId16"/>
    <p:sldId id="375" r:id="rId17"/>
    <p:sldId id="340" r:id="rId18"/>
  </p:sldIdLst>
  <p:sldSz cx="9144000" cy="6858000" type="screen4x3"/>
  <p:notesSz cx="6805613" cy="994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bastian Königs" initials="S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0F4554"/>
    <a:srgbClr val="FFFFFF"/>
    <a:srgbClr val="87BABC"/>
    <a:srgbClr val="9BD2D8"/>
    <a:srgbClr val="97BF0D"/>
    <a:srgbClr val="7DB4CF"/>
    <a:srgbClr val="77D4A4"/>
    <a:srgbClr val="CCECFF"/>
    <a:srgbClr val="0062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6163" autoAdjust="0"/>
  </p:normalViewPr>
  <p:slideViewPr>
    <p:cSldViewPr>
      <p:cViewPr varScale="1">
        <p:scale>
          <a:sx n="107" d="100"/>
          <a:sy n="107" d="100"/>
        </p:scale>
        <p:origin x="163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>
        <p:scale>
          <a:sx n="75" d="100"/>
          <a:sy n="75" d="100"/>
        </p:scale>
        <p:origin x="4020" y="16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C5F65-0444-4699-AC9F-47905D8275DE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17310-6044-4C3F-9810-1D92D79DA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809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D5E23-E620-465E-BCF6-4F4308F1DAA9}" type="datetimeFigureOut">
              <a:rPr lang="fr-FR" smtClean="0"/>
              <a:t>17/05/2019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AAB1D-9FAA-4B01-AC46-D2734986E2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324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82A83-B4A8-4125-87FE-AC9B83188D30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AAB1D-9FAA-4B01-AC46-D2734986E2C9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650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AAB1D-9FAA-4B01-AC46-D2734986E2C9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35415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AAB1D-9FAA-4B01-AC46-D2734986E2C9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595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AAB1D-9FAA-4B01-AC46-D2734986E2C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2081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AAB1D-9FAA-4B01-AC46-D2734986E2C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8054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u="none" strike="noStrike" kern="1200" baseline="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AAB1D-9FAA-4B01-AC46-D2734986E2C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606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AAB1D-9FAA-4B01-AC46-D2734986E2C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008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AAB1D-9FAA-4B01-AC46-D2734986E2C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8571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AAB1D-9FAA-4B01-AC46-D2734986E2C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938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AAB1D-9FAA-4B01-AC46-D2734986E2C9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5670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AAB1D-9FAA-4B01-AC46-D2734986E2C9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967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1058C572-242D-496F-A4C4-879638CEB372}" type="datetime1">
              <a:rPr lang="fr-FR" smtClean="0"/>
              <a:t>17/05/2019</a:t>
            </a:fld>
            <a:endParaRPr lang="fr-FR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fr-FR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A0271A46-E1A0-4A47-BB04-C7E42D941F82}" type="datetime1">
              <a:rPr lang="fr-FR" smtClean="0"/>
              <a:t>17/05/2019</a:t>
            </a:fld>
            <a:endParaRPr lang="fr-F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fr-FR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21CE687A-F59B-499B-8E13-6799159175CF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2DD0E0CE-11BB-4163-90B2-FB78E28B4B57}" type="datetime1">
              <a:rPr lang="fr-FR" smtClean="0"/>
              <a:t>17/05/2019</a:t>
            </a:fld>
            <a:endParaRPr lang="fr-F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fr-F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21CE687A-F59B-499B-8E13-6799159175C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8723" y="6411600"/>
            <a:ext cx="4026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4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BB2FD1D-A7B9-4550-B79B-59A3320AF77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600200"/>
            <a:ext cx="8218487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wrap="square" anchor="ctr" anchorCtr="0"/>
          <a:lstStyle>
            <a:lvl1pPr marL="0" indent="0">
              <a:spcBef>
                <a:spcPts val="0"/>
              </a:spcBef>
              <a:buFontTx/>
              <a:buNone/>
              <a:defRPr sz="3200" baseline="0">
                <a:solidFill>
                  <a:srgbClr val="727272"/>
                </a:solidFill>
                <a:latin typeface="Arial"/>
              </a:defRPr>
            </a:lvl1pPr>
            <a:lvl2pPr>
              <a:spcBef>
                <a:spcPts val="0"/>
              </a:spcBef>
              <a:defRPr sz="3200" baseline="0">
                <a:solidFill>
                  <a:srgbClr val="727272"/>
                </a:solidFill>
                <a:latin typeface="Arial"/>
              </a:defRPr>
            </a:lvl2pPr>
            <a:lvl3pPr>
              <a:spcBef>
                <a:spcPts val="0"/>
              </a:spcBef>
              <a:defRPr sz="3200" baseline="0">
                <a:solidFill>
                  <a:srgbClr val="727272"/>
                </a:solidFill>
                <a:latin typeface="Arial"/>
              </a:defRPr>
            </a:lvl3pPr>
            <a:lvl4pPr>
              <a:spcBef>
                <a:spcPts val="0"/>
              </a:spcBef>
              <a:defRPr sz="3200" baseline="0">
                <a:solidFill>
                  <a:srgbClr val="727272"/>
                </a:solidFill>
                <a:latin typeface="Arial"/>
              </a:defRPr>
            </a:lvl4pPr>
            <a:lvl5pPr>
              <a:spcBef>
                <a:spcPts val="0"/>
              </a:spcBef>
              <a:defRPr sz="3200" baseline="0">
                <a:solidFill>
                  <a:srgbClr val="727272"/>
                </a:solidFill>
                <a:latin typeface="Arial"/>
              </a:defRPr>
            </a:lvl5pPr>
          </a:lstStyle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78086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bg>
      <p:bgPr>
        <a:solidFill>
          <a:srgbClr val="004D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  <p:sp>
        <p:nvSpPr>
          <p:cNvPr id="7" name="Espace réservé du texte 3"/>
          <p:cNvSpPr>
            <a:spLocks noGrp="1"/>
          </p:cNvSpPr>
          <p:nvPr>
            <p:ph type="body" sz="quarter" idx="10" hasCustomPrompt="1"/>
          </p:nvPr>
        </p:nvSpPr>
        <p:spPr>
          <a:xfrm>
            <a:off x="1368000" y="2523309"/>
            <a:ext cx="6300000" cy="1265731"/>
          </a:xfrm>
          <a:prstGeom prst="rect">
            <a:avLst/>
          </a:prstGeom>
        </p:spPr>
        <p:txBody>
          <a:bodyPr vert="horz" wrap="square" anchor="b" anchorCtr="0">
            <a:spAutoFit/>
          </a:bodyPr>
          <a:lstStyle>
            <a:lvl1pPr marL="0" indent="0">
              <a:lnSpc>
                <a:spcPts val="4500"/>
              </a:lnSpc>
              <a:spcBef>
                <a:spcPts val="0"/>
              </a:spcBef>
              <a:buFontTx/>
              <a:buNone/>
              <a:defRPr sz="4500" kern="1200" cap="all" baseline="0">
                <a:solidFill>
                  <a:schemeClr val="bg1"/>
                </a:solidFill>
                <a:latin typeface="Arial"/>
              </a:defRPr>
            </a:lvl1pPr>
            <a:lvl2pPr>
              <a:spcBef>
                <a:spcPts val="0"/>
              </a:spcBef>
              <a:defRPr sz="3200" baseline="0">
                <a:solidFill>
                  <a:srgbClr val="727272"/>
                </a:solidFill>
                <a:latin typeface="Arial"/>
              </a:defRPr>
            </a:lvl2pPr>
            <a:lvl3pPr>
              <a:spcBef>
                <a:spcPts val="0"/>
              </a:spcBef>
              <a:defRPr sz="3200" baseline="0">
                <a:solidFill>
                  <a:srgbClr val="727272"/>
                </a:solidFill>
                <a:latin typeface="Arial"/>
              </a:defRPr>
            </a:lvl3pPr>
            <a:lvl4pPr>
              <a:spcBef>
                <a:spcPts val="0"/>
              </a:spcBef>
              <a:defRPr sz="3200" baseline="0">
                <a:solidFill>
                  <a:srgbClr val="727272"/>
                </a:solidFill>
                <a:latin typeface="Arial"/>
              </a:defRPr>
            </a:lvl4pPr>
            <a:lvl5pPr>
              <a:spcBef>
                <a:spcPts val="0"/>
              </a:spcBef>
              <a:defRPr sz="3200" baseline="0">
                <a:solidFill>
                  <a:srgbClr val="727272"/>
                </a:solidFill>
                <a:latin typeface="Arial"/>
              </a:defRPr>
            </a:lvl5pPr>
          </a:lstStyle>
          <a:p>
            <a:pPr lvl="0"/>
            <a:r>
              <a:rPr lang="fr-FR" dirty="0" err="1" smtClean="0"/>
              <a:t>Presentation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r>
              <a:rPr lang="fr-FR" dirty="0" smtClean="0"/>
              <a:t> </a:t>
            </a:r>
            <a:r>
              <a:rPr lang="fr-FR" dirty="0" err="1" smtClean="0"/>
              <a:t>Lorem</a:t>
            </a:r>
            <a:r>
              <a:rPr lang="fr-FR" dirty="0" smtClean="0"/>
              <a:t> </a:t>
            </a:r>
            <a:r>
              <a:rPr lang="fr-FR" dirty="0" err="1" smtClean="0"/>
              <a:t>ipsum</a:t>
            </a:r>
            <a:endParaRPr lang="fr-FR" dirty="0"/>
          </a:p>
        </p:txBody>
      </p:sp>
      <p:sp>
        <p:nvSpPr>
          <p:cNvPr id="8" name="Espace réservé du texte 3"/>
          <p:cNvSpPr>
            <a:spLocks noGrp="1"/>
          </p:cNvSpPr>
          <p:nvPr>
            <p:ph type="body" sz="quarter" idx="11" hasCustomPrompt="1"/>
          </p:nvPr>
        </p:nvSpPr>
        <p:spPr>
          <a:xfrm>
            <a:off x="1368000" y="3805000"/>
            <a:ext cx="6300000" cy="60871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FontTx/>
              <a:buNone/>
              <a:defRPr sz="1800" kern="1200" cap="none" baseline="0">
                <a:solidFill>
                  <a:schemeClr val="bg1"/>
                </a:solidFill>
                <a:latin typeface="Arial"/>
              </a:defRPr>
            </a:lvl1pPr>
            <a:lvl2pPr>
              <a:spcBef>
                <a:spcPts val="0"/>
              </a:spcBef>
              <a:defRPr sz="3200" baseline="0">
                <a:solidFill>
                  <a:srgbClr val="727272"/>
                </a:solidFill>
                <a:latin typeface="Arial"/>
              </a:defRPr>
            </a:lvl2pPr>
            <a:lvl3pPr>
              <a:spcBef>
                <a:spcPts val="0"/>
              </a:spcBef>
              <a:defRPr sz="3200" baseline="0">
                <a:solidFill>
                  <a:srgbClr val="727272"/>
                </a:solidFill>
                <a:latin typeface="Arial"/>
              </a:defRPr>
            </a:lvl3pPr>
            <a:lvl4pPr>
              <a:spcBef>
                <a:spcPts val="0"/>
              </a:spcBef>
              <a:defRPr sz="3200" baseline="0">
                <a:solidFill>
                  <a:srgbClr val="727272"/>
                </a:solidFill>
                <a:latin typeface="Arial"/>
              </a:defRPr>
            </a:lvl4pPr>
            <a:lvl5pPr>
              <a:spcBef>
                <a:spcPts val="0"/>
              </a:spcBef>
              <a:defRPr sz="3200" baseline="0">
                <a:solidFill>
                  <a:srgbClr val="727272"/>
                </a:solidFill>
                <a:latin typeface="Arial"/>
              </a:defRPr>
            </a:lvl5pPr>
          </a:lstStyle>
          <a:p>
            <a:pPr lvl="0"/>
            <a:r>
              <a:rPr lang="fr-FR" dirty="0" err="1" smtClean="0"/>
              <a:t>Subtitle</a:t>
            </a:r>
            <a:r>
              <a:rPr lang="fr-FR" dirty="0" smtClean="0"/>
              <a:t> - The </a:t>
            </a:r>
            <a:r>
              <a:rPr lang="fr-FR" dirty="0" err="1" smtClean="0"/>
              <a:t>subtitle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extended</a:t>
            </a:r>
            <a:r>
              <a:rPr lang="fr-FR" dirty="0" smtClean="0"/>
              <a:t> to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lines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Lorem</a:t>
            </a:r>
            <a:r>
              <a:rPr lang="fr-FR" dirty="0" smtClean="0"/>
              <a:t> </a:t>
            </a:r>
            <a:r>
              <a:rPr lang="fr-FR" dirty="0" err="1" smtClean="0"/>
              <a:t>ipsum</a:t>
            </a:r>
            <a:r>
              <a:rPr lang="fr-FR" dirty="0" smtClean="0"/>
              <a:t> </a:t>
            </a:r>
            <a:r>
              <a:rPr lang="fr-FR" dirty="0" err="1" smtClean="0"/>
              <a:t>dolor</a:t>
            </a:r>
            <a:r>
              <a:rPr lang="fr-FR" dirty="0" smtClean="0"/>
              <a:t> </a:t>
            </a:r>
            <a:r>
              <a:rPr lang="fr-FR" dirty="0" err="1" smtClean="0"/>
              <a:t>sit</a:t>
            </a:r>
            <a:r>
              <a:rPr lang="fr-FR" dirty="0" smtClean="0"/>
              <a:t> </a:t>
            </a:r>
            <a:r>
              <a:rPr lang="fr-FR" dirty="0" err="1" smtClean="0"/>
              <a:t>amet</a:t>
            </a:r>
            <a:r>
              <a:rPr lang="fr-FR" dirty="0" smtClean="0"/>
              <a:t> </a:t>
            </a:r>
            <a:r>
              <a:rPr lang="fr-FR" dirty="0" err="1" smtClean="0"/>
              <a:t>consectetuer</a:t>
            </a:r>
            <a:r>
              <a:rPr lang="fr-FR" dirty="0" smtClean="0"/>
              <a:t> </a:t>
            </a:r>
            <a:r>
              <a:rPr lang="fr-FR" dirty="0" err="1" smtClean="0"/>
              <a:t>adipiscing</a:t>
            </a:r>
            <a:r>
              <a:rPr lang="fr-FR" dirty="0" smtClean="0"/>
              <a:t> </a:t>
            </a:r>
            <a:r>
              <a:rPr lang="fr-FR" dirty="0" err="1" smtClean="0"/>
              <a:t>elit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8789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9E85C9C5-DD92-421E-8CC2-14DAD5BA9B1E}" type="datetime1">
              <a:rPr lang="fr-FR" smtClean="0"/>
              <a:t>17/05/2019</a:t>
            </a:fld>
            <a:endParaRPr lang="fr-FR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fr-FR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21CE687A-F59B-499B-8E13-6799159175CF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Veerle.MIRANDA@oecd.or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D2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83768" y="188640"/>
            <a:ext cx="640871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  <a:tabLst>
                <a:tab pos="176213" algn="l"/>
              </a:tabLst>
            </a:pPr>
            <a:r>
              <a:rPr lang="en-GB" sz="1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EU-China Social Protection Reform Project</a:t>
            </a:r>
          </a:p>
          <a:p>
            <a:pPr algn="r">
              <a:tabLst>
                <a:tab pos="176213" algn="l"/>
              </a:tabLst>
            </a:pPr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Rome, 27 May 2019</a:t>
            </a:r>
            <a:endParaRPr lang="en-US" sz="14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75656" y="1844824"/>
            <a:ext cx="5904656" cy="2592288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Helvetica" pitchFamily="34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Helvetica" pitchFamily="34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Helvetica" pitchFamily="34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Helvetica" pitchFamily="34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Helvetica" pitchFamily="34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Helvetica" pitchFamily="34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Helvetica" pitchFamily="34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Helvetica" pitchFamily="34" charset="0"/>
                <a:cs typeface="Arial" charset="0"/>
              </a:defRPr>
            </a:lvl9pPr>
          </a:lstStyle>
          <a:p>
            <a:r>
              <a:rPr lang="en-US" sz="3200" kern="0" cap="all" dirty="0" smtClean="0">
                <a:solidFill>
                  <a:schemeClr val="bg2">
                    <a:lumMod val="10000"/>
                  </a:schemeClr>
                </a:solidFill>
              </a:rPr>
              <a:t>The future of </a:t>
            </a:r>
          </a:p>
          <a:p>
            <a:r>
              <a:rPr lang="en-US" sz="3200" kern="0" cap="all" dirty="0" smtClean="0">
                <a:solidFill>
                  <a:schemeClr val="bg2">
                    <a:lumMod val="10000"/>
                  </a:schemeClr>
                </a:solidFill>
              </a:rPr>
              <a:t>Social </a:t>
            </a:r>
            <a:r>
              <a:rPr lang="en-US" sz="3200" kern="0" cap="all" dirty="0">
                <a:solidFill>
                  <a:schemeClr val="bg2">
                    <a:lumMod val="10000"/>
                  </a:schemeClr>
                </a:solidFill>
              </a:rPr>
              <a:t>protection: </a:t>
            </a:r>
            <a:endParaRPr lang="en-US" sz="3200" kern="0" cap="all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1600" kern="0" cap="all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3200" kern="0" cap="all" dirty="0" smtClean="0">
                <a:solidFill>
                  <a:schemeClr val="bg2">
                    <a:lumMod val="10000"/>
                  </a:schemeClr>
                </a:solidFill>
              </a:rPr>
              <a:t>What </a:t>
            </a:r>
            <a:r>
              <a:rPr lang="en-US" sz="3200" kern="0" cap="all" dirty="0">
                <a:solidFill>
                  <a:schemeClr val="bg2">
                    <a:lumMod val="10000"/>
                  </a:schemeClr>
                </a:solidFill>
              </a:rPr>
              <a:t>works for </a:t>
            </a:r>
            <a:endParaRPr lang="en-US" sz="3200" kern="0" cap="all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3200" kern="0" cap="all" dirty="0" smtClean="0">
                <a:solidFill>
                  <a:schemeClr val="bg2">
                    <a:lumMod val="10000"/>
                  </a:schemeClr>
                </a:solidFill>
              </a:rPr>
              <a:t>non-standard workers</a:t>
            </a:r>
            <a:endParaRPr lang="nl-BE" sz="3200" kern="0" cap="all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3528" y="5661248"/>
            <a:ext cx="6264696" cy="1008112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Helvetica" pitchFamily="34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Helvetica" pitchFamily="34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Helvetica" pitchFamily="34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Helvetica" pitchFamily="34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Helvetica" pitchFamily="34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Helvetica" pitchFamily="34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Helvetica" pitchFamily="34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Helvetica" pitchFamily="34" charset="0"/>
                <a:cs typeface="Arial" charset="0"/>
              </a:defRPr>
            </a:lvl9pPr>
          </a:lstStyle>
          <a:p>
            <a:pPr algn="l"/>
            <a:r>
              <a:rPr lang="en-GB" sz="2000" kern="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Veerle MIRANDA</a:t>
            </a:r>
          </a:p>
          <a:p>
            <a:pPr algn="l"/>
            <a:endParaRPr lang="en-GB" sz="1800" kern="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fr-FR" sz="1400" kern="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Twitter: @</a:t>
            </a:r>
            <a:r>
              <a:rPr lang="fr-FR" sz="1400" kern="0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OECD_Social</a:t>
            </a:r>
            <a:endParaRPr lang="en-GB" sz="1400" kern="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18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B2FD1D-A7B9-4550-B79B-59A3320AF77E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79999" y="237600"/>
            <a:ext cx="8064001" cy="10224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2">
                    <a:lumMod val="10000"/>
                  </a:schemeClr>
                </a:solidFill>
              </a:rPr>
              <a:t>Making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social protection more </a:t>
            </a:r>
            <a:r>
              <a:rPr lang="en-GB" dirty="0" smtClean="0">
                <a:solidFill>
                  <a:schemeClr val="bg2">
                    <a:lumMod val="10000"/>
                  </a:schemeClr>
                </a:solidFill>
              </a:rPr>
              <a:t>universal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1677283"/>
            <a:ext cx="7560842" cy="4785926"/>
          </a:xfrm>
          <a:prstGeom prst="rect">
            <a:avLst/>
          </a:prstGeom>
          <a:solidFill>
            <a:srgbClr val="9BD2D8"/>
          </a:solidFill>
        </p:spPr>
        <p:txBody>
          <a:bodyPr wrap="square" rtlCol="0">
            <a:spAutoFit/>
          </a:bodyPr>
          <a:lstStyle/>
          <a:p>
            <a:pPr marL="174625" indent="-9525"/>
            <a:endParaRPr lang="en-US" sz="10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9525">
              <a:spcAft>
                <a:spcPts val="1800"/>
              </a:spcAft>
            </a:pPr>
            <a:r>
              <a:rPr lang="en-US" sz="22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Blurred lines </a:t>
            </a:r>
            <a:r>
              <a:rPr lang="en-US" sz="22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 traditional employment and different forms of independent </a:t>
            </a:r>
            <a:r>
              <a:rPr lang="en-US" sz="22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</a:p>
          <a:p>
            <a:pPr marL="90170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Loosen </a:t>
            </a: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link between employment and </a:t>
            </a:r>
            <a:r>
              <a:rPr lang="en-US" sz="22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entitlements</a:t>
            </a:r>
          </a:p>
          <a:p>
            <a:pPr marL="90170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income is costly and often not effective against poverty</a:t>
            </a:r>
          </a:p>
          <a:p>
            <a:pPr marL="90170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Strengthen minimum income safety nets</a:t>
            </a:r>
          </a:p>
          <a:p>
            <a:pPr marL="141605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significant income smoothing</a:t>
            </a:r>
          </a:p>
          <a:p>
            <a:pPr marL="141605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Possibility of crowding </a:t>
            </a: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employer </a:t>
            </a:r>
            <a:r>
              <a:rPr lang="en-US" sz="22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contributions</a:t>
            </a:r>
            <a:endParaRPr lang="en-US" sz="2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285750"/>
            <a:endParaRPr lang="en-GB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846390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B2FD1D-A7B9-4550-B79B-59A3320AF77E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79999" y="237600"/>
            <a:ext cx="8064001" cy="1022400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bg2">
                    <a:lumMod val="10000"/>
                  </a:schemeClr>
                </a:solidFill>
              </a:rPr>
              <a:t>Voluntary protection for non-standard workers</a:t>
            </a:r>
            <a:endParaRPr lang="en-GB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1677283"/>
            <a:ext cx="7560842" cy="4293483"/>
          </a:xfrm>
          <a:prstGeom prst="rect">
            <a:avLst/>
          </a:prstGeom>
          <a:solidFill>
            <a:srgbClr val="9BD2D8"/>
          </a:solidFill>
        </p:spPr>
        <p:txBody>
          <a:bodyPr wrap="square" rtlCol="0">
            <a:spAutoFit/>
          </a:bodyPr>
          <a:lstStyle/>
          <a:p>
            <a:pPr marL="174625" indent="-9525"/>
            <a:endParaRPr lang="en-US" sz="10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9525">
              <a:spcAft>
                <a:spcPts val="1800"/>
              </a:spcAft>
            </a:pPr>
            <a:r>
              <a:rPr lang="en-US" sz="22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Several </a:t>
            </a:r>
            <a:r>
              <a:rPr lang="en-US" sz="22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countries opt for voluntary schemes </a:t>
            </a:r>
            <a:r>
              <a:rPr lang="en-US" sz="22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extend </a:t>
            </a:r>
            <a:r>
              <a:rPr lang="en-US" sz="22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security coverage to non-standard </a:t>
            </a:r>
            <a:r>
              <a:rPr lang="en-US" sz="22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workers</a:t>
            </a:r>
          </a:p>
          <a:p>
            <a:pPr marL="90170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of adverse selection (Sweden, Canada &amp; Austria)</a:t>
            </a:r>
          </a:p>
          <a:p>
            <a:pPr marL="90170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</a:t>
            </a:r>
            <a:r>
              <a:rPr lang="en-US" sz="22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coverage </a:t>
            </a:r>
            <a:r>
              <a:rPr lang="en-US" sz="220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needed </a:t>
            </a: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make voluntary insurance </a:t>
            </a:r>
            <a:r>
              <a:rPr lang="en-US" sz="22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viable</a:t>
            </a:r>
            <a:endParaRPr lang="en-US" sz="2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170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willingness to pay</a:t>
            </a:r>
          </a:p>
          <a:p>
            <a:pPr marL="90170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Substantial public </a:t>
            </a:r>
            <a:r>
              <a:rPr lang="en-US" sz="22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subsidies are necessary </a:t>
            </a:r>
          </a:p>
          <a:p>
            <a:pPr marL="363538" indent="-285750"/>
            <a:endParaRPr lang="en-GB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2714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B2FD1D-A7B9-4550-B79B-59A3320AF77E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152844"/>
            <a:ext cx="9143999" cy="566532"/>
          </a:xfrm>
        </p:spPr>
        <p:txBody>
          <a:bodyPr/>
          <a:lstStyle/>
          <a:p>
            <a:pPr marL="0" indent="0" algn="ctr">
              <a:buNone/>
            </a:pPr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  <a:latin typeface="+mj-lt"/>
                <a:cs typeface="Calibri" panose="020F0502020204030204" pitchFamily="34" charset="0"/>
              </a:rPr>
              <a:t>Contact: Veerle </a:t>
            </a:r>
            <a:r>
              <a:rPr lang="en-GB" sz="2000" dirty="0">
                <a:solidFill>
                  <a:schemeClr val="bg2">
                    <a:lumMod val="10000"/>
                  </a:schemeClr>
                </a:solidFill>
                <a:latin typeface="+mj-lt"/>
                <a:cs typeface="Calibri" panose="020F0502020204030204" pitchFamily="34" charset="0"/>
              </a:rPr>
              <a:t>Miranda (</a:t>
            </a:r>
            <a:r>
              <a:rPr lang="en-GB" sz="2000" dirty="0">
                <a:solidFill>
                  <a:schemeClr val="bg2">
                    <a:lumMod val="10000"/>
                  </a:schemeClr>
                </a:solidFill>
                <a:latin typeface="+mj-lt"/>
                <a:cs typeface="Calibri" panose="020F0502020204030204" pitchFamily="34" charset="0"/>
                <a:hlinkClick r:id="rId3"/>
              </a:rPr>
              <a:t>Veerle.MIRANDA@oecd.org</a:t>
            </a:r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  <a:latin typeface="+mj-lt"/>
                <a:cs typeface="Calibri" panose="020F0502020204030204" pitchFamily="34" charset="0"/>
              </a:rPr>
              <a:t>)</a:t>
            </a:r>
            <a:endParaRPr lang="en-GB" dirty="0"/>
          </a:p>
          <a:p>
            <a:pPr marL="0" lvl="0" indent="0">
              <a:spcBef>
                <a:spcPts val="0"/>
              </a:spcBef>
              <a:spcAft>
                <a:spcPts val="300"/>
              </a:spcAft>
              <a:buClrTx/>
              <a:buNone/>
            </a:pPr>
            <a:endParaRPr lang="en-US" sz="1600" dirty="0" smtClean="0">
              <a:solidFill>
                <a:srgbClr val="E6E6E6">
                  <a:lumMod val="1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300"/>
              </a:spcAft>
              <a:buClrTx/>
              <a:buNone/>
            </a:pPr>
            <a:endParaRPr lang="en-US" sz="1600" dirty="0">
              <a:solidFill>
                <a:srgbClr val="E6E6E6">
                  <a:lumMod val="1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300"/>
              </a:spcAft>
              <a:buClrTx/>
              <a:buNone/>
            </a:pPr>
            <a:endParaRPr lang="en-US" sz="1600" dirty="0" smtClean="0">
              <a:solidFill>
                <a:srgbClr val="E6E6E6">
                  <a:lumMod val="1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300"/>
              </a:spcAft>
              <a:buClrTx/>
              <a:buNone/>
            </a:pPr>
            <a:endParaRPr lang="en-US" sz="1600" dirty="0">
              <a:solidFill>
                <a:srgbClr val="E6E6E6">
                  <a:lumMod val="1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300"/>
              </a:spcAft>
              <a:buClrTx/>
              <a:buNone/>
            </a:pPr>
            <a:endParaRPr lang="en-US" sz="1600" dirty="0" smtClean="0">
              <a:solidFill>
                <a:srgbClr val="E6E6E6">
                  <a:lumMod val="1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300"/>
              </a:spcAft>
              <a:buClrTx/>
              <a:buNone/>
            </a:pPr>
            <a:endParaRPr lang="en-US" sz="1600" dirty="0">
              <a:solidFill>
                <a:srgbClr val="E6E6E6">
                  <a:lumMod val="1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300"/>
              </a:spcAft>
              <a:buClrTx/>
              <a:buNone/>
            </a:pPr>
            <a:endParaRPr lang="en-US" sz="1600" dirty="0" smtClean="0">
              <a:solidFill>
                <a:srgbClr val="E6E6E6">
                  <a:lumMod val="1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300"/>
              </a:spcAft>
              <a:buClrTx/>
              <a:buNone/>
            </a:pPr>
            <a:endParaRPr lang="en-US" sz="1600" dirty="0">
              <a:solidFill>
                <a:srgbClr val="E6E6E6">
                  <a:lumMod val="1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300"/>
              </a:spcAft>
              <a:buClrTx/>
              <a:buNone/>
            </a:pPr>
            <a:endParaRPr lang="en-US" sz="1600" dirty="0" smtClean="0">
              <a:solidFill>
                <a:srgbClr val="E6E6E6">
                  <a:lumMod val="1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300"/>
              </a:spcAft>
              <a:buClrTx/>
              <a:buNone/>
            </a:pPr>
            <a:endParaRPr lang="en-US" sz="1600" dirty="0">
              <a:solidFill>
                <a:srgbClr val="E6E6E6">
                  <a:lumMod val="1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2">
                    <a:lumMod val="10000"/>
                  </a:schemeClr>
                </a:solidFill>
              </a:rPr>
              <a:t>Closing words</a:t>
            </a:r>
            <a:endParaRPr lang="en-GB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6416" y="1472576"/>
            <a:ext cx="7560000" cy="1888466"/>
          </a:xfrm>
          <a:prstGeom prst="rect">
            <a:avLst/>
          </a:prstGeom>
          <a:solidFill>
            <a:srgbClr val="9BD2D8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endParaRPr lang="nl-NL" sz="500" b="1" i="1" dirty="0" smtClean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 algn="ctr">
              <a:lnSpc>
                <a:spcPct val="114000"/>
              </a:lnSpc>
            </a:pPr>
            <a:r>
              <a:rPr lang="nl-NL" sz="2200" b="1" i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“</a:t>
            </a:r>
            <a:r>
              <a:rPr lang="en-US" sz="2200" b="1" i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Future technological and </a:t>
            </a:r>
            <a:r>
              <a:rPr lang="en-US" sz="2200" b="1" i="1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labour</a:t>
            </a:r>
            <a:r>
              <a:rPr lang="en-US" sz="2200" b="1" i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market developments are </a:t>
            </a:r>
            <a:r>
              <a:rPr lang="en-US" sz="2200" b="1" i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uncertain</a:t>
            </a:r>
            <a:r>
              <a:rPr lang="en-US" sz="2200" b="1" i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. But </a:t>
            </a:r>
            <a:r>
              <a:rPr lang="en-US" sz="2200" b="1" i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it </a:t>
            </a:r>
            <a:r>
              <a:rPr lang="en-US" sz="2200" b="1" i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can </a:t>
            </a:r>
            <a:r>
              <a:rPr lang="en-US" sz="2200" b="1" i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be no </a:t>
            </a:r>
            <a:r>
              <a:rPr lang="en-US" sz="2200" b="1" i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excuse for delaying reforms that are needed to make social protection </a:t>
            </a:r>
            <a:r>
              <a:rPr lang="en-US" sz="2200" b="1" i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ready for the future.</a:t>
            </a:r>
            <a:r>
              <a:rPr lang="nl-NL" sz="2200" b="1" i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”</a:t>
            </a:r>
          </a:p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endParaRPr lang="nl-NL" sz="500" b="1" i="1" dirty="0" smtClean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/>
        </p:nvGrpSpPr>
        <p:grpSpPr>
          <a:xfrm>
            <a:off x="2246979" y="3681296"/>
            <a:ext cx="4650043" cy="2412000"/>
            <a:chOff x="1907704" y="3297368"/>
            <a:chExt cx="5112568" cy="2651913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07704" y="3297368"/>
              <a:ext cx="2297658" cy="2570038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39743" y="3297368"/>
              <a:ext cx="2280529" cy="26519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42553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B2FD1D-A7B9-4550-B79B-59A3320AF77E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79999" y="237600"/>
            <a:ext cx="7596457" cy="1022400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bg2">
                    <a:lumMod val="10000"/>
                  </a:schemeClr>
                </a:solidFill>
              </a:rPr>
              <a:t>Non-standard employment is not a marginal phenomenon</a:t>
            </a:r>
            <a:endParaRPr lang="en-GB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2151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4625" algn="l"/>
              </a:tabLst>
            </a:pPr>
            <a:r>
              <a:rPr lang="en-GB" sz="1400" dirty="0" smtClean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	Source: OECD Employment Outlook 2019</a:t>
            </a:r>
            <a:endParaRPr lang="en-GB" sz="1400" dirty="0">
              <a:solidFill>
                <a:schemeClr val="bg2">
                  <a:lumMod val="1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551214"/>
            <a:ext cx="4310766" cy="4752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6881" y="1551214"/>
            <a:ext cx="4443591" cy="47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8989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B2FD1D-A7B9-4550-B79B-59A3320AF77E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79999" y="237600"/>
            <a:ext cx="7596457" cy="1022400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bg2">
                    <a:lumMod val="10000"/>
                  </a:schemeClr>
                </a:solidFill>
              </a:rPr>
              <a:t>Non-standard employment is not a marginal phenomenon</a:t>
            </a:r>
            <a:endParaRPr lang="en-GB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2151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4625" algn="l"/>
              </a:tabLst>
            </a:pPr>
            <a:r>
              <a:rPr lang="en-GB" sz="1400" dirty="0" smtClean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	Source: OECD Employment Outlook 2019</a:t>
            </a:r>
            <a:endParaRPr lang="en-GB" sz="1400" dirty="0">
              <a:solidFill>
                <a:schemeClr val="bg2">
                  <a:lumMod val="1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551214"/>
            <a:ext cx="4310766" cy="4752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6881" y="1551214"/>
            <a:ext cx="4443591" cy="4752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3444" y="1585644"/>
            <a:ext cx="8151004" cy="4614090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 rot="21251150">
            <a:off x="510657" y="2865086"/>
            <a:ext cx="8197169" cy="1296144"/>
          </a:xfrm>
          <a:prstGeom prst="rect">
            <a:avLst/>
          </a:prstGeom>
          <a:solidFill>
            <a:srgbClr val="0F45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+mj-lt"/>
              </a:rPr>
              <a:t>Platform work accounts for 0.5-3% of the labour force</a:t>
            </a:r>
            <a:endParaRPr lang="en-GB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0109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345395"/>
              </p:ext>
            </p:extLst>
          </p:nvPr>
        </p:nvGraphicFramePr>
        <p:xfrm>
          <a:off x="251520" y="1412776"/>
          <a:ext cx="8280921" cy="5133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7">
                  <a:extLst>
                    <a:ext uri="{9D8B030D-6E8A-4147-A177-3AD203B41FA5}">
                      <a16:colId xmlns:a16="http://schemas.microsoft.com/office/drawing/2014/main" val="2749427901"/>
                    </a:ext>
                  </a:extLst>
                </a:gridCol>
                <a:gridCol w="1566174">
                  <a:extLst>
                    <a:ext uri="{9D8B030D-6E8A-4147-A177-3AD203B41FA5}">
                      <a16:colId xmlns:a16="http://schemas.microsoft.com/office/drawing/2014/main" val="1201071691"/>
                    </a:ext>
                  </a:extLst>
                </a:gridCol>
                <a:gridCol w="1710190">
                  <a:extLst>
                    <a:ext uri="{9D8B030D-6E8A-4147-A177-3AD203B41FA5}">
                      <a16:colId xmlns:a16="http://schemas.microsoft.com/office/drawing/2014/main" val="1270746074"/>
                    </a:ext>
                  </a:extLst>
                </a:gridCol>
                <a:gridCol w="1710190">
                  <a:extLst>
                    <a:ext uri="{9D8B030D-6E8A-4147-A177-3AD203B41FA5}">
                      <a16:colId xmlns:a16="http://schemas.microsoft.com/office/drawing/2014/main" val="61121377"/>
                    </a:ext>
                  </a:extLst>
                </a:gridCol>
                <a:gridCol w="1710190">
                  <a:extLst>
                    <a:ext uri="{9D8B030D-6E8A-4147-A177-3AD203B41FA5}">
                      <a16:colId xmlns:a16="http://schemas.microsoft.com/office/drawing/2014/main" val="1560751262"/>
                    </a:ext>
                  </a:extLst>
                </a:gridCol>
              </a:tblGrid>
              <a:tr h="601139">
                <a:tc>
                  <a:txBody>
                    <a:bodyPr/>
                    <a:lstStyle/>
                    <a:p>
                      <a:endParaRPr lang="en-GB" sz="1600" b="0" noProof="0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Not</a:t>
                      </a:r>
                      <a:r>
                        <a:rPr lang="en-GB" sz="1600" b="1" baseline="0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 applicable</a:t>
                      </a:r>
                      <a:endParaRPr lang="en-GB" sz="1600" b="1" noProof="0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No access</a:t>
                      </a:r>
                      <a:endParaRPr lang="en-GB" sz="1600" b="1" noProof="0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Voluntary/ partial</a:t>
                      </a:r>
                      <a:r>
                        <a:rPr lang="en-GB" sz="1600" b="1" baseline="0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 access</a:t>
                      </a:r>
                      <a:endParaRPr lang="en-GB" sz="1600" b="1" noProof="0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Same as employees</a:t>
                      </a:r>
                      <a:endParaRPr lang="en-GB" sz="1600" b="1" noProof="0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1367635"/>
                  </a:ext>
                </a:extLst>
              </a:tr>
              <a:tr h="1296000">
                <a:tc>
                  <a:txBody>
                    <a:bodyPr/>
                    <a:lstStyle/>
                    <a:p>
                      <a:pPr algn="r"/>
                      <a:r>
                        <a:rPr lang="en-GB" sz="1600" b="0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Maternity</a:t>
                      </a:r>
                      <a:r>
                        <a:rPr lang="en-GB" sz="1600" b="0" baseline="0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 and family benefits</a:t>
                      </a:r>
                      <a:endParaRPr lang="en-GB" sz="1600" b="0" noProof="0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USA</a:t>
                      </a:r>
                      <a:endParaRPr lang="en-GB" sz="1400" b="0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KOR</a:t>
                      </a:r>
                      <a:endParaRPr lang="en-GB" sz="1400" b="0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GRC ITA POL CZE NLD FRA DEU EST CAN PRT GBR JPN</a:t>
                      </a:r>
                      <a:endParaRPr lang="en-GB" sz="1400" b="0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TUR ESP BEL LTU HUN AUS NOR LUX</a:t>
                      </a:r>
                      <a:r>
                        <a:rPr lang="fr-FR" sz="14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 ISL SVN FIN AUT SWE </a:t>
                      </a:r>
                      <a:r>
                        <a:rPr kumimoji="0" lang="fr-FR" sz="1400" b="0" kern="12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IRL LVA </a:t>
                      </a:r>
                      <a:r>
                        <a:rPr lang="fr-FR" sz="14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DNK SVK CHE</a:t>
                      </a:r>
                      <a:endParaRPr lang="en-GB" sz="1400" b="0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>
                        <a:alpha val="5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387231"/>
                  </a:ext>
                </a:extLst>
              </a:tr>
              <a:tr h="1296000">
                <a:tc>
                  <a:txBody>
                    <a:bodyPr/>
                    <a:lstStyle/>
                    <a:p>
                      <a:pPr algn="r"/>
                      <a:r>
                        <a:rPr lang="en-GB" sz="1600" b="0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Unemployment benefits</a:t>
                      </a:r>
                      <a:endParaRPr lang="en-GB" sz="1600" b="0" noProof="0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400" b="0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TUR ITA NLD CHE FRA LTU LVA JPN CAN NOR USA</a:t>
                      </a:r>
                      <a:endParaRPr lang="en-GB" sz="1400" b="0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GRC KOR POL ESP IRL BEL AUT DEU DNK GBR FIN SWE EST</a:t>
                      </a:r>
                      <a:endParaRPr lang="en-GB" sz="1400" b="0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PRT CEZ SVK SVN HUN AUS</a:t>
                      </a:r>
                      <a:endParaRPr lang="en-GB" sz="1400" b="0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>
                        <a:alpha val="5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880387"/>
                  </a:ext>
                </a:extLst>
              </a:tr>
              <a:tr h="644017">
                <a:tc>
                  <a:txBody>
                    <a:bodyPr/>
                    <a:lstStyle/>
                    <a:p>
                      <a:pPr marL="0" algn="r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0" lang="en-GB" sz="1600" b="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GB" sz="1600" b="1" kern="1200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Only voluntary</a:t>
                      </a:r>
                      <a:endParaRPr kumimoji="0" lang="en-GB" sz="1600" b="1" kern="1200" noProof="0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GB" sz="1600" b="1" kern="1200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Voluntary at low earnings</a:t>
                      </a:r>
                      <a:endParaRPr kumimoji="0" lang="en-GB" sz="1600" b="1" kern="1200" noProof="0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GB" sz="1600" b="1" kern="1200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Partial</a:t>
                      </a:r>
                      <a:endParaRPr kumimoji="0" lang="en-GB" sz="1600" b="1" kern="1200" noProof="0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GB" sz="1600" b="1" kern="1200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Similar to employees</a:t>
                      </a:r>
                      <a:endParaRPr kumimoji="0" lang="en-GB" sz="1600" b="1" kern="1200" noProof="0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3210035"/>
                  </a:ext>
                </a:extLst>
              </a:tr>
              <a:tr h="1296000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GB" sz="1600" b="0" kern="1200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Old-age pensions</a:t>
                      </a:r>
                      <a:endParaRPr kumimoji="0" lang="en-GB" sz="1600" b="0" kern="1200" noProof="0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DEU</a:t>
                      </a:r>
                      <a:endParaRPr lang="en-GB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r-FR" sz="1400" b="0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ITA PRT SVK NOR LUX GBR</a:t>
                      </a:r>
                      <a:endParaRPr kumimoji="0" lang="en-GB" sz="1400" b="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r-FR" sz="1400" b="0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MEX CHL POL NLD CHE LTU LVA DNK AUS ESP IRL AUT JPN</a:t>
                      </a:r>
                      <a:endParaRPr kumimoji="0" lang="en-GB" sz="1400" b="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r-FR" sz="1400" b="0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GRC TUR KOR NZL CZE</a:t>
                      </a:r>
                      <a:r>
                        <a:rPr kumimoji="0" lang="fr-FR" sz="1400" b="0" kern="12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 BEL FIN ISR HUN CAN USA ISL SVN FRA SWE</a:t>
                      </a:r>
                      <a:endParaRPr kumimoji="0" lang="en-GB" sz="1400" b="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>
                        <a:alpha val="5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463319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1CE687A-F59B-499B-8E13-6799159175CF}" type="slidenum">
              <a:rPr lang="fr-FR" smtClean="0"/>
              <a:t>4</a:t>
            </a:fld>
            <a:endParaRPr lang="fr-F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Statutory access to social protection for independent workers if often limited</a:t>
            </a:r>
            <a:endParaRPr lang="en-GB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31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B2FD1D-A7B9-4550-B79B-59A3320AF77E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79999" y="237600"/>
            <a:ext cx="8064001" cy="1022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How much support is available in practice?</a:t>
            </a:r>
            <a:endParaRPr lang="en-GB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2151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4625" algn="l"/>
              </a:tabLst>
            </a:pPr>
            <a:r>
              <a:rPr lang="en-GB" sz="1400" dirty="0" smtClean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	Source: OECD Employment Outlook 2019</a:t>
            </a:r>
            <a:endParaRPr lang="en-GB" sz="1400" dirty="0">
              <a:solidFill>
                <a:schemeClr val="bg2">
                  <a:lumMod val="1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6" y="1484783"/>
            <a:ext cx="8496946" cy="26177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578" y="4078290"/>
            <a:ext cx="8499894" cy="2125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3453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578" y="1484782"/>
            <a:ext cx="8499894" cy="472057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B2FD1D-A7B9-4550-B79B-59A3320AF77E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79999" y="237600"/>
            <a:ext cx="8064001" cy="1022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How much support is available in practice?</a:t>
            </a:r>
            <a:endParaRPr lang="en-GB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2151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4625" algn="l"/>
              </a:tabLst>
            </a:pPr>
            <a:r>
              <a:rPr lang="en-GB" sz="1400" dirty="0" smtClean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	Source: OECD Employment Outlook 2019</a:t>
            </a:r>
            <a:endParaRPr lang="en-GB" sz="1400" dirty="0">
              <a:solidFill>
                <a:schemeClr val="bg2">
                  <a:lumMod val="1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3798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755572" y="5090637"/>
            <a:ext cx="7560843" cy="881457"/>
          </a:xfrm>
          <a:prstGeom prst="rect">
            <a:avLst/>
          </a:prstGeom>
          <a:solidFill>
            <a:srgbClr val="0F45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755576" y="1756398"/>
            <a:ext cx="7560841" cy="864096"/>
          </a:xfrm>
          <a:prstGeom prst="rect">
            <a:avLst/>
          </a:prstGeom>
          <a:solidFill>
            <a:srgbClr val="9BD2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B2FD1D-A7B9-4550-B79B-59A3320AF77E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7" y="1756397"/>
            <a:ext cx="7560840" cy="864097"/>
          </a:xfrm>
        </p:spPr>
        <p:txBody>
          <a:bodyPr anchor="ctr">
            <a:normAutofit/>
          </a:bodyPr>
          <a:lstStyle/>
          <a:p>
            <a:pPr marL="92075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activities do not give rise to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protection entitlements</a:t>
            </a:r>
            <a:endParaRPr lang="en-GB" sz="20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79999" y="237600"/>
            <a:ext cx="8064001" cy="10224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Key policy issues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for addressing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social protection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gaps</a:t>
            </a:r>
            <a:endParaRPr lang="en-GB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55574" y="2873414"/>
            <a:ext cx="7560842" cy="881457"/>
          </a:xfrm>
          <a:prstGeom prst="rect">
            <a:avLst/>
          </a:prstGeom>
          <a:solidFill>
            <a:srgbClr val="0F45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755571" y="5086728"/>
            <a:ext cx="7560842" cy="871245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Arial" pitchFamily="34" charset="0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075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Already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acquired entitlements are lost during a change in employment status or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endParaRPr lang="en-GB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5572" y="3990706"/>
            <a:ext cx="7560841" cy="864096"/>
          </a:xfrm>
          <a:prstGeom prst="rect">
            <a:avLst/>
          </a:prstGeom>
          <a:solidFill>
            <a:srgbClr val="9BD2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55572" y="3990706"/>
            <a:ext cx="7560841" cy="864096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Arial" pitchFamily="34" charset="0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075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Non-standard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workers are treated differently during the claiming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endParaRPr lang="en-GB" sz="20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755575" y="2873414"/>
            <a:ext cx="7560841" cy="86437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Arial" pitchFamily="34" charset="0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075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employment duration or social contributions are insufficient to qualify for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  <a:endParaRPr lang="en-GB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571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755572" y="5090637"/>
            <a:ext cx="7560843" cy="881457"/>
          </a:xfrm>
          <a:prstGeom prst="rect">
            <a:avLst/>
          </a:prstGeom>
          <a:solidFill>
            <a:srgbClr val="0F45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755576" y="1756398"/>
            <a:ext cx="7560841" cy="864096"/>
          </a:xfrm>
          <a:prstGeom prst="rect">
            <a:avLst/>
          </a:prstGeom>
          <a:solidFill>
            <a:srgbClr val="9BD2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B2FD1D-A7B9-4550-B79B-59A3320AF77E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7" y="1756397"/>
            <a:ext cx="7560840" cy="864097"/>
          </a:xfrm>
        </p:spPr>
        <p:txBody>
          <a:bodyPr anchor="ctr">
            <a:normAutofit/>
          </a:bodyPr>
          <a:lstStyle/>
          <a:p>
            <a:pPr marL="92075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activities do not give rise to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protection entitlements</a:t>
            </a:r>
            <a:endParaRPr lang="en-GB" sz="20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79999" y="237600"/>
            <a:ext cx="8064001" cy="10224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Key policy issues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for addressing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social protection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gaps</a:t>
            </a:r>
            <a:endParaRPr lang="en-GB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55574" y="2873414"/>
            <a:ext cx="7560842" cy="881457"/>
          </a:xfrm>
          <a:prstGeom prst="rect">
            <a:avLst/>
          </a:prstGeom>
          <a:solidFill>
            <a:srgbClr val="0F45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755571" y="5086728"/>
            <a:ext cx="7560842" cy="871245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Arial" pitchFamily="34" charset="0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075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Already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acquired entitlements are lost during a change in employment status or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endParaRPr lang="en-GB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5572" y="3990706"/>
            <a:ext cx="7560841" cy="864096"/>
          </a:xfrm>
          <a:prstGeom prst="rect">
            <a:avLst/>
          </a:prstGeom>
          <a:solidFill>
            <a:srgbClr val="9BD2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55572" y="3990706"/>
            <a:ext cx="7560841" cy="864096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Arial" pitchFamily="34" charset="0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075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Non-standard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workers are treated differently during the claiming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endParaRPr lang="en-GB" sz="20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755575" y="2873414"/>
            <a:ext cx="7560841" cy="86437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Arial" pitchFamily="34" charset="0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075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employment duration or social contributions are insufficient to qualify for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  <a:endParaRPr lang="en-GB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556792"/>
            <a:ext cx="7848872" cy="4608512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 rot="322021">
            <a:off x="494892" y="2863828"/>
            <a:ext cx="8197169" cy="14951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j-lt"/>
              </a:rPr>
              <a:t>Tie 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entitlements to individual 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workers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+mj-lt"/>
              </a:rPr>
              <a:t>or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U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ntie 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benefits from contributions</a:t>
            </a:r>
            <a:endParaRPr lang="en-GB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988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B2FD1D-A7B9-4550-B79B-59A3320AF77E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79999" y="237600"/>
            <a:ext cx="8064001" cy="10224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2">
                    <a:lumMod val="10000"/>
                  </a:schemeClr>
                </a:solidFill>
              </a:rPr>
              <a:t>Individualisation of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social protection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1677283"/>
            <a:ext cx="7560842" cy="3954929"/>
          </a:xfrm>
          <a:prstGeom prst="rect">
            <a:avLst/>
          </a:prstGeom>
          <a:solidFill>
            <a:srgbClr val="9BD2D8"/>
          </a:solidFill>
        </p:spPr>
        <p:txBody>
          <a:bodyPr wrap="square" rtlCol="0">
            <a:spAutoFit/>
          </a:bodyPr>
          <a:lstStyle/>
          <a:p>
            <a:pPr marL="174625" indent="-9525"/>
            <a:endParaRPr lang="en-US" sz="10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9525">
              <a:spcAft>
                <a:spcPts val="1800"/>
              </a:spcAft>
            </a:pPr>
            <a:r>
              <a:rPr lang="en-US" sz="22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Tying </a:t>
            </a:r>
            <a:r>
              <a:rPr lang="en-US" sz="22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protection entitlements to individuals, not employment </a:t>
            </a:r>
            <a:r>
              <a:rPr lang="en-US" sz="22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relationships</a:t>
            </a:r>
          </a:p>
          <a:p>
            <a:pPr marL="90170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Preserves </a:t>
            </a: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entitlements during job changes and career breaks</a:t>
            </a:r>
            <a:endParaRPr lang="en-US" sz="22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170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200" u="sng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Austria</a:t>
            </a:r>
            <a:r>
              <a:rPr lang="en-US" sz="22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individual pension accounts</a:t>
            </a:r>
          </a:p>
          <a:p>
            <a:pPr marL="90170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Earnings from different sources can be combined and funds can be used for different ends</a:t>
            </a:r>
          </a:p>
          <a:p>
            <a:pPr marL="90170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risk sharing and no redistribution</a:t>
            </a:r>
            <a:endParaRPr lang="en-US" sz="2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285750"/>
            <a:endParaRPr lang="en-GB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71115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27ec883c-a62c-444f-a935-fcddb579e39d" ContentTypeId="0x0101008B4DD370EC31429186F3AD49F0D3098F00D44DBCB9EB4F45278CB5C9765BE52995" PreviousValue="false"/>
</file>

<file path=customXml/item2.xml><?xml version="1.0" encoding="utf-8"?>
<?mso-contentType ?>
<CtFieldPriority xmlns="http://www.oecd.org/eshare/projectsentre/CtFieldPriority/" xmlns:i="http://www.w3.org/2001/XMLSchema-instance">
  <PriorityFields xmlns:a="http://schemas.microsoft.com/2003/10/Serialization/Arrays">
    <a:string>Title</a:string>
    <a:string>OECDCountry</a:string>
    <a:string>OECDTopic</a:string>
    <a:string>OECDKeywords</a:string>
  </PriorityFields>
</CtFieldPriority>
</file>

<file path=customXml/item3.xml><?xml version="1.0" encoding="utf-8"?>
<?mso-contentType ?>
<FormTemplates xmlns="http://schemas.microsoft.com/sharepoint/v3/contenttype/forms">
  <Display>OECDListFormCollapsible</Display>
  <Edit>OECDListFormCollapsible</Edit>
  <New>OECDListFormCollapsible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ECDProjectMembers xmlns="22a5b7d0-1699-458f-b8e2-4d8247229549">
      <UserInfo>
        <DisplayName>HYEE Raphaela, ELS/MSU</DisplayName>
        <AccountId>290</AccountId>
        <AccountType/>
      </UserInfo>
      <UserInfo>
        <DisplayName>CARCILLO Stéphane, ELS/JAI</DisplayName>
        <AccountId>107</AccountId>
        <AccountType/>
      </UserInfo>
      <UserInfo>
        <DisplayName>MIRANDA Veerle, ELS/SPD</DisplayName>
        <AccountId>99</AccountId>
        <AccountType/>
      </UserInfo>
      <UserInfo>
        <DisplayName>KÖNIGS Sebastian, ELS/JAI</DisplayName>
        <AccountId>195</AccountId>
        <AccountType/>
      </UserInfo>
      <UserInfo>
        <DisplayName>FERNANDEZ Rodrigo, ELS/JAI</DisplayName>
        <AccountId>150</AccountId>
        <AccountType/>
      </UserInfo>
      <UserInfo>
        <DisplayName>LADAIQUE Maxime, ELS/SPD</DisplayName>
        <AccountId>129</AccountId>
        <AccountType/>
      </UserInfo>
      <UserInfo>
        <DisplayName>LAGORCE Natalie, ELS/SPD</DisplayName>
        <AccountId>232</AccountId>
        <AccountType/>
      </UserInfo>
    </OECDProjectMembers>
    <eShareTopic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Youth</TermName>
          <TermId xmlns="http://schemas.microsoft.com/office/infopath/2007/PartnerControls">fca153b7-10ed-4621-b7d6-8f5e3b4bc537</TermId>
        </TermInfo>
      </Terms>
    </eShareTopicTaxHTField0>
    <OECDProjectManager xmlns="22a5b7d0-1699-458f-b8e2-4d8247229549">
      <UserInfo>
        <DisplayName/>
        <AccountId>90</AccountId>
        <AccountType/>
      </UserInfo>
    </OECDProjectManager>
    <eShareCountryTaxHTField0 xmlns="c9f238dd-bb73-4aef-a7a5-d644ad823e52">
      <Terms xmlns="http://schemas.microsoft.com/office/infopath/2007/PartnerControls"/>
    </eShareCountryTaxHTField0>
    <cc3d610261fc4fa09f62df6074327105 xmlns="c5805097-db0a-42f9-a837-be9035f1f571">
      <Terms xmlns="http://schemas.microsoft.com/office/infopath/2007/PartnerControls"/>
    </cc3d610261fc4fa09f62df6074327105>
    <OECDProjectLookup xmlns="22a5b7d0-1699-458f-b8e2-4d8247229549">103</OECDProjectLookup>
    <eSharePWB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2.2.1.6 Taking forward the OECD Action Plan for Youth: 5-7 country reviews</TermName>
          <TermId xmlns="http://schemas.microsoft.com/office/infopath/2007/PartnerControls">447967b0-13cb-4136-b242-cdbf927dab97</TermId>
        </TermInfo>
      </Terms>
    </eSharePWBTaxHTField0>
    <TaxCatchAll xmlns="ca82dde9-3436-4d3d-bddd-d31447390034">
      <Value>208</Value>
      <Value>1030</Value>
      <Value>73</Value>
      <Value>22</Value>
    </TaxCatchAll>
    <OECDMainProject xmlns="22a5b7d0-1699-458f-b8e2-4d8247229549">13</OECDMainProject>
    <eShareKeywordsTaxHTField0 xmlns="c9f238dd-bb73-4aef-a7a5-d644ad823e52">
      <Terms xmlns="http://schemas.microsoft.com/office/infopath/2007/PartnerControls"/>
    </eShareKeywordsTaxHTField0>
    <k87588ac03a94edb9fcc4f2494cfdd51 xmlns="22a5b7d0-1699-458f-b8e2-4d8247229549">
      <Terms xmlns="http://schemas.microsoft.com/office/infopath/2007/PartnerControls">
        <TermInfo xmlns="http://schemas.microsoft.com/office/infopath/2007/PartnerControls">
          <TermName xmlns="http://schemas.microsoft.com/office/infopath/2007/PartnerControls">ELS</TermName>
          <TermId xmlns="http://schemas.microsoft.com/office/infopath/2007/PartnerControls">e0814f3b-281e-42da-bc73-2bdf45dc1da6</TermId>
        </TermInfo>
      </Terms>
    </k87588ac03a94edb9fcc4f2494cfdd51>
    <eShareCommittee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Employment, Labour and Social Affairs Committee</TermName>
          <TermId xmlns="http://schemas.microsoft.com/office/infopath/2007/PartnerControls">042c2d58-0ad6-4bf4-853d-cad057c581bf</TermId>
        </TermInfo>
      </Terms>
    </eShareCommitteeTaxHTField0>
    <eShareHorizProjTaxHTField0 xmlns="c5805097-db0a-42f9-a837-be9035f1f571" xsi:nil="true"/>
    <OECDKimBussinessContext xmlns="54c4cd27-f286-408f-9ce0-33c1e0f3ab39" xsi:nil="true"/>
    <OECDlanguage xmlns="ca82dde9-3436-4d3d-bddd-d31447390034">English</OECDlanguage>
    <OECDAllRelatedUsers xmlns="c5805097-db0a-42f9-a837-be9035f1f571">
      <UserInfo>
        <DisplayName/>
        <AccountId xsi:nil="true"/>
        <AccountType/>
      </UserInfo>
    </OECDAllRelatedUsers>
    <IconOverlay xmlns="http://schemas.microsoft.com/sharepoint/v4" xsi:nil="true"/>
    <OECDCommunityDocumentID xmlns="22a5b7d0-1699-458f-b8e2-4d8247229549" xsi:nil="true"/>
    <OECDTagsCache xmlns="22a5b7d0-1699-458f-b8e2-4d8247229549" xsi:nil="true"/>
    <b8c3c820c0584e889da065b0a99e2c1a xmlns="22a5b7d0-1699-458f-b8e2-4d8247229549" xsi:nil="true"/>
    <OECDMeetingDate xmlns="54c4cd27-f286-408f-9ce0-33c1e0f3ab39" xsi:nil="true"/>
    <OECDSharingStatus xmlns="22a5b7d0-1699-458f-b8e2-4d8247229549" xsi:nil="true"/>
    <OECDCommunityDocumentURL xmlns="22a5b7d0-1699-458f-b8e2-4d8247229549" xsi:nil="true"/>
    <OECDPinnedBy xmlns="22a5b7d0-1699-458f-b8e2-4d8247229549">
      <UserInfo>
        <DisplayName/>
        <AccountId xsi:nil="true"/>
        <AccountType/>
      </UserInfo>
    </OECDPinnedBy>
    <OECDKimProvenance xmlns="54c4cd27-f286-408f-9ce0-33c1e0f3ab39" xsi:nil="true"/>
    <OECDKimStatus xmlns="54c4cd27-f286-408f-9ce0-33c1e0f3ab39">Draft</OECDKimStatus>
    <OECDExpirationDate xmlns="c5805097-db0a-42f9-a837-be9035f1f571" xsi:nil="true"/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Working Document" ma:contentTypeID="0x0101008B4DD370EC31429186F3AD49F0D3098F00D44DBCB9EB4F45278CB5C9765BE5299500A4858B360C6A491AA753F8BCA47AA9100033AB0B45A31F2B489F9B80276A6B0922" ma:contentTypeVersion="73" ma:contentTypeDescription="" ma:contentTypeScope="" ma:versionID="9a60641146cc569c79485b56ed4b21f6">
  <xsd:schema xmlns:xsd="http://www.w3.org/2001/XMLSchema" xmlns:xs="http://www.w3.org/2001/XMLSchema" xmlns:p="http://schemas.microsoft.com/office/2006/metadata/properties" xmlns:ns1="54c4cd27-f286-408f-9ce0-33c1e0f3ab39" xmlns:ns2="c5805097-db0a-42f9-a837-be9035f1f571" xmlns:ns3="22a5b7d0-1699-458f-b8e2-4d8247229549" xmlns:ns5="c9f238dd-bb73-4aef-a7a5-d644ad823e52" xmlns:ns6="ca82dde9-3436-4d3d-bddd-d31447390034" xmlns:ns7="http://schemas.microsoft.com/sharepoint/v4" targetNamespace="http://schemas.microsoft.com/office/2006/metadata/properties" ma:root="true" ma:fieldsID="032ced2f3b94eb4200151775e7513f61" ns1:_="" ns2:_="" ns3:_="" ns5:_="" ns6:_="" ns7:_="">
    <xsd:import namespace="54c4cd27-f286-408f-9ce0-33c1e0f3ab39"/>
    <xsd:import namespace="c5805097-db0a-42f9-a837-be9035f1f571"/>
    <xsd:import namespace="22a5b7d0-1699-458f-b8e2-4d8247229549"/>
    <xsd:import namespace="c9f238dd-bb73-4aef-a7a5-d644ad823e52"/>
    <xsd:import namespace="ca82dde9-3436-4d3d-bddd-d31447390034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OECDKimStatus" minOccurs="0"/>
                <xsd:element ref="ns1:OECDKimBussinessContext" minOccurs="0"/>
                <xsd:element ref="ns1:OECDKimProvenance" minOccurs="0"/>
                <xsd:element ref="ns2:OECDExpirationDate" minOccurs="0"/>
                <xsd:element ref="ns3:OECDProjectLookup" minOccurs="0"/>
                <xsd:element ref="ns3:OECDProjectManager" minOccurs="0"/>
                <xsd:element ref="ns3:OECDProjectMembers" minOccurs="0"/>
                <xsd:element ref="ns3:OECDMainProject" minOccurs="0"/>
                <xsd:element ref="ns3:OECDPinnedBy" minOccurs="0"/>
                <xsd:element ref="ns5:eShareCountryTaxHTField0" minOccurs="0"/>
                <xsd:element ref="ns5:eShareTopicTaxHTField0" minOccurs="0"/>
                <xsd:element ref="ns5:eShareKeywordsTaxHTField0" minOccurs="0"/>
                <xsd:element ref="ns5:eShareCommitteeTaxHTField0" minOccurs="0"/>
                <xsd:element ref="ns5:eSharePWBTaxHTField0" minOccurs="0"/>
                <xsd:element ref="ns6:TaxCatchAllLabel" minOccurs="0"/>
                <xsd:element ref="ns1:OECDMeetingDate" minOccurs="0"/>
                <xsd:element ref="ns6:OECDlanguage" minOccurs="0"/>
                <xsd:element ref="ns6:TaxCatchAll" minOccurs="0"/>
                <xsd:element ref="ns2:cc3d610261fc4fa09f62df6074327105" minOccurs="0"/>
                <xsd:element ref="ns3:k87588ac03a94edb9fcc4f2494cfdd51" minOccurs="0"/>
                <xsd:element ref="ns3:b8c3c820c0584e889da065b0a99e2c1a" minOccurs="0"/>
                <xsd:element ref="ns7:IconOverlay" minOccurs="0"/>
                <xsd:element ref="ns3:OECDSharingStatus" minOccurs="0"/>
                <xsd:element ref="ns3:OECDCommunityDocumentURL" minOccurs="0"/>
                <xsd:element ref="ns3:OECDCommunityDocumentID" minOccurs="0"/>
                <xsd:element ref="ns2:eShareHorizProjTaxHTField0" minOccurs="0"/>
                <xsd:element ref="ns3:OECDTagsCache" minOccurs="0"/>
                <xsd:element ref="ns2:OECDAllRelatedUsers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4cd27-f286-408f-9ce0-33c1e0f3ab39" elementFormDefault="qualified">
    <xsd:import namespace="http://schemas.microsoft.com/office/2006/documentManagement/types"/>
    <xsd:import namespace="http://schemas.microsoft.com/office/infopath/2007/PartnerControls"/>
    <xsd:element name="OECDKimStatus" ma:index="3" nillable="true" ma:displayName="Kim status" ma:default="Draft" ma:description="" ma:format="Dropdown" ma:hidden="true" ma:internalName="OECDKimStatus" ma:readOnly="false">
      <xsd:simpleType>
        <xsd:restriction base="dms:Choice">
          <xsd:enumeration value="Draft"/>
          <xsd:enumeration value="Final"/>
        </xsd:restriction>
      </xsd:simpleType>
    </xsd:element>
    <xsd:element name="OECDKimBussinessContext" ma:index="4" nillable="true" ma:displayName="Kim bussiness context" ma:description="" ma:hidden="true" ma:internalName="OECDKimBussinessContext" ma:readOnly="false">
      <xsd:simpleType>
        <xsd:restriction base="dms:Text"/>
      </xsd:simpleType>
    </xsd:element>
    <xsd:element name="OECDKimProvenance" ma:index="5" nillable="true" ma:displayName="Kim provenance" ma:description="" ma:hidden="true" ma:internalName="OECDKimProvenance" ma:readOnly="false">
      <xsd:simpleType>
        <xsd:restriction base="dms:Text">
          <xsd:maxLength value="255"/>
        </xsd:restriction>
      </xsd:simpleType>
    </xsd:element>
    <xsd:element name="OECDMeetingDate" ma:index="24" nillable="true" ma:displayName="Meeting Date" ma:default="" ma:format="DateOnly" ma:hidden="true" ma:internalName="OECDMeeting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805097-db0a-42f9-a837-be9035f1f571" elementFormDefault="qualified">
    <xsd:import namespace="http://schemas.microsoft.com/office/2006/documentManagement/types"/>
    <xsd:import namespace="http://schemas.microsoft.com/office/infopath/2007/PartnerControls"/>
    <xsd:element name="OECDExpirationDate" ma:index="8" nillable="true" ma:displayName="Highlights" ma:default="" ma:description="" ma:format="DateOnly" ma:hidden="true" ma:indexed="true" ma:internalName="OECDExpirationDate" ma:readOnly="false">
      <xsd:simpleType>
        <xsd:restriction base="dms:DateTime"/>
      </xsd:simpleType>
    </xsd:element>
    <xsd:element name="cc3d610261fc4fa09f62df6074327105" ma:index="30" nillable="true" ma:taxonomy="true" ma:internalName="cc3d610261fc4fa09f62df6074327105" ma:taxonomyFieldName="OECDHorizontalProjects" ma:displayName="Horizontal project" ma:readOnly="false" ma:default="" ma:fieldId="{cc3d6102-61fc-4fa0-9f62-df6074327105}" ma:taxonomyMulti="true" ma:sspId="27ec883c-a62c-444f-a935-fcddb579e39d" ma:termSetId="d3ca0e0e-65f9-44bf-9d98-5271504f6d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HorizProjTaxHTField0" ma:index="39" nillable="true" ma:displayName="OECDHorizontalProjects_0" ma:description="" ma:hidden="true" ma:internalName="eShareHorizProjTaxHTField0">
      <xsd:simpleType>
        <xsd:restriction base="dms:Note"/>
      </xsd:simpleType>
    </xsd:element>
    <xsd:element name="OECDAllRelatedUsers" ma:index="42" nillable="true" ma:displayName="All related users" ma:description="" ma:hidden="true" ma:internalName="OECDAllRelatedUs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a5b7d0-1699-458f-b8e2-4d8247229549" elementFormDefault="qualified">
    <xsd:import namespace="http://schemas.microsoft.com/office/2006/documentManagement/types"/>
    <xsd:import namespace="http://schemas.microsoft.com/office/infopath/2007/PartnerControls"/>
    <xsd:element name="OECDProjectLookup" ma:index="9" nillable="true" ma:displayName="Project" ma:description="" ma:hidden="true" ma:indexed="true" ma:list="e4a9a165-02d8-4f21-bcc3-1bc2950ca1ad" ma:internalName="OECDProjectLookup" ma:readOnly="false" ma:showField="OECDShortProjectName" ma:web="22a5b7d0-1699-458f-b8e2-4d8247229549">
      <xsd:simpleType>
        <xsd:restriction base="dms:Lookup"/>
      </xsd:simpleType>
    </xsd:element>
    <xsd:element name="OECDProjectManager" ma:index="10" nillable="true" ma:displayName="Project manager" ma:description="" ma:hidden="true" ma:indexed="true" ma:internalName="OECDProjectManage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ProjectMembers" ma:index="11" nillable="true" ma:displayName="Project members" ma:description="" ma:hidden="true" ma:internalName="OECDProjectMembers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MainProject" ma:index="14" nillable="true" ma:displayName="Main project" ma:description="" ma:hidden="true" ma:indexed="true" ma:list="e4a9a165-02d8-4f21-bcc3-1bc2950ca1ad" ma:internalName="OECDMainProject" ma:readOnly="false" ma:showField="OECDShortProjectName">
      <xsd:simpleType>
        <xsd:restriction base="dms:Lookup"/>
      </xsd:simpleType>
    </xsd:element>
    <xsd:element name="OECDPinnedBy" ma:index="15" nillable="true" ma:displayName="Pinned by" ma:description="" ma:hidden="true" ma:internalName="OECDPinn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k87588ac03a94edb9fcc4f2494cfdd51" ma:index="31" nillable="true" ma:taxonomy="true" ma:internalName="k87588ac03a94edb9fcc4f2494cfdd51" ma:taxonomyFieldName="OECDProjectOwnerStructure" ma:displayName="Project owner" ma:readOnly="false" ma:default="" ma:fieldId="487588ac-03a9-4edb-9fcc-4f2494cfdd51" ma:taxonomyMulti="true" ma:sspId="27ec883c-a62c-444f-a935-fcddb579e39d" ma:termSetId="aeec4dcb-19ee-4bc0-941f-681845b568c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8c3c820c0584e889da065b0a99e2c1a" ma:index="32" nillable="true" ma:displayName="Deliverable owner_0" ma:hidden="true" ma:internalName="b8c3c820c0584e889da065b0a99e2c1a">
      <xsd:simpleType>
        <xsd:restriction base="dms:Note"/>
      </xsd:simpleType>
    </xsd:element>
    <xsd:element name="OECDSharingStatus" ma:index="36" nillable="true" ma:displayName="O.N.E Document Sharing Status" ma:description="" ma:hidden="true" ma:internalName="OECDSharingStatus">
      <xsd:simpleType>
        <xsd:restriction base="dms:Text"/>
      </xsd:simpleType>
    </xsd:element>
    <xsd:element name="OECDCommunityDocumentURL" ma:index="37" nillable="true" ma:displayName="O.N.E Community Document URL" ma:description="" ma:hidden="true" ma:internalName="OECDCommunityDocumentURL">
      <xsd:simpleType>
        <xsd:restriction base="dms:Text"/>
      </xsd:simpleType>
    </xsd:element>
    <xsd:element name="OECDCommunityDocumentID" ma:index="38" nillable="true" ma:displayName="O.N.E Community Document ID" ma:decimals="0" ma:description="" ma:hidden="true" ma:internalName="OECDCommunityDocumentID">
      <xsd:simpleType>
        <xsd:restriction base="dms:Number"/>
      </xsd:simpleType>
    </xsd:element>
    <xsd:element name="OECDTagsCache" ma:index="41" nillable="true" ma:displayName="Tags cache" ma:description="" ma:hidden="true" ma:internalName="OECDTagsCache">
      <xsd:simpleType>
        <xsd:restriction base="dms:Note"/>
      </xsd:simpleType>
    </xsd:element>
    <xsd:element name="SharedWithUsers" ma:index="4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f238dd-bb73-4aef-a7a5-d644ad823e52" elementFormDefault="qualified">
    <xsd:import namespace="http://schemas.microsoft.com/office/2006/documentManagement/types"/>
    <xsd:import namespace="http://schemas.microsoft.com/office/infopath/2007/PartnerControls"/>
    <xsd:element name="eShareCountryTaxHTField0" ma:index="18" nillable="true" ma:taxonomy="true" ma:internalName="eShareCountryTaxHTField0" ma:taxonomyFieldName="OECDCountry" ma:displayName="Country" ma:readOnly="false" ma:default="" ma:fieldId="{aa366335-bba6-4f71-86c6-f91b1ae503c2}" ma:taxonomyMulti="true" ma:sspId="27ec883c-a62c-444f-a935-fcddb579e39d" ma:termSetId="e1026e78-e24d-4b33-a8f4-6ff75b8e5ad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TopicTaxHTField0" ma:index="19" nillable="true" ma:taxonomy="true" ma:internalName="eShareTopicTaxHTField0" ma:taxonomyFieldName="OECDTopic" ma:displayName="Topic" ma:readOnly="false" ma:default="" ma:fieldId="{9b5335f8-765c-484a-86dd-d10580650a95}" ma:taxonomyMulti="true" ma:sspId="27ec883c-a62c-444f-a935-fcddb579e39d" ma:termSetId="d0043ed9-7fdc-4b21-8641-a864cc50d2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KeywordsTaxHTField0" ma:index="20" nillable="true" ma:taxonomy="true" ma:internalName="eShareKeywordsTaxHTField0" ma:taxonomyFieldName="OECDKeywords" ma:displayName="Keywords" ma:default="" ma:fieldId="{8a7c3663-990d-467c-b1b8-bb4b775674ad}" ma:taxonomyMulti="true" ma:sspId="27ec883c-a62c-444f-a935-fcddb579e39d" ma:termSetId="f51791ee-8e04-4654-a875-fc747102cd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ShareCommitteeTaxHTField0" ma:index="21" nillable="true" ma:taxonomy="true" ma:internalName="eShareCommitteeTaxHTField0" ma:taxonomyFieldName="OECDCommittee" ma:displayName="Committee" ma:fieldId="{29494d90-e667-47b5-adc1-d09dfb5832ab}" ma:sspId="27ec883c-a62c-444f-a935-fcddb579e39d" ma:termSetId="87919aae-be42-4481-84cf-2389a5c84ac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PWBTaxHTField0" ma:index="22" nillable="true" ma:taxonomy="true" ma:internalName="eSharePWBTaxHTField0" ma:taxonomyFieldName="OECDPWB" ma:displayName="PWB" ma:default="" ma:fieldId="{fe327ce1-b783-48aa-9b0b-52ad26d1c9f6}" ma:sspId="27ec883c-a62c-444f-a935-fcddb579e39d" ma:termSetId="7bc7477d-4ef0-4820-a158-bb7b3cda138d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2dde9-3436-4d3d-bddd-d31447390034" elementFormDefault="qualified">
    <xsd:import namespace="http://schemas.microsoft.com/office/2006/documentManagement/types"/>
    <xsd:import namespace="http://schemas.microsoft.com/office/infopath/2007/PartnerControls"/>
    <xsd:element name="TaxCatchAllLabel" ma:index="23" nillable="true" ma:displayName="Taxonomy Catch All Column1" ma:hidden="true" ma:list="{065777cc-c5a0-47b6-ab6d-968be733c10c}" ma:internalName="TaxCatchAllLabel" ma:readOnly="true" ma:showField="CatchAllDataLabel" ma:web="c5805097-db0a-42f9-a837-be9035f1f5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ECDlanguage" ma:index="27" nillable="true" ma:displayName="Document language" ma:default="English" ma:description="" ma:format="Dropdown" ma:hidden="true" ma:internalName="OECDlanguage" ma:readOnly="false">
      <xsd:simpleType>
        <xsd:restriction base="dms:Choice">
          <xsd:enumeration value="English"/>
          <xsd:enumeration value="French"/>
        </xsd:restriction>
      </xsd:simpleType>
    </xsd:element>
    <xsd:element name="TaxCatchAll" ma:index="29" nillable="true" ma:displayName="Taxonomy Catch All Column" ma:hidden="true" ma:list="{065777cc-c5a0-47b6-ab6d-968be733c10c}" ma:internalName="TaxCatchAll" ma:showField="CatchAllData" ma:web="c5805097-db0a-42f9-a837-be9035f1f5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5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4" ma:displayName="Content Type"/>
        <xsd:element ref="dc:title" minOccurs="0" maxOccurs="1" ma:index="1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B9BD17-E271-4D92-A80A-F338E73CEEB4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48BB7534-F612-4074-AFCB-4DB90A205BA8}">
  <ds:schemaRefs>
    <ds:schemaRef ds:uri="http://www.oecd.org/eshare/projectsentre/CtFieldPriority/"/>
    <ds:schemaRef ds:uri="http://schemas.microsoft.com/2003/10/Serialization/Arrays"/>
  </ds:schemaRefs>
</ds:datastoreItem>
</file>

<file path=customXml/itemProps3.xml><?xml version="1.0" encoding="utf-8"?>
<ds:datastoreItem xmlns:ds="http://schemas.openxmlformats.org/officeDocument/2006/customXml" ds:itemID="{07B377E0-53CC-4194-861E-009F1ABA1EA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45A2A64-97E5-47C8-B609-9DC21A0FA55E}">
  <ds:schemaRefs>
    <ds:schemaRef ds:uri="http://schemas.microsoft.com/office/2006/metadata/properties"/>
    <ds:schemaRef ds:uri="22a5b7d0-1699-458f-b8e2-4d8247229549"/>
    <ds:schemaRef ds:uri="http://purl.org/dc/elements/1.1/"/>
    <ds:schemaRef ds:uri="http://schemas.microsoft.com/office/infopath/2007/PartnerControls"/>
    <ds:schemaRef ds:uri="ca82dde9-3436-4d3d-bddd-d31447390034"/>
    <ds:schemaRef ds:uri="c5805097-db0a-42f9-a837-be9035f1f57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sharepoint/v4"/>
    <ds:schemaRef ds:uri="c9f238dd-bb73-4aef-a7a5-d644ad823e52"/>
    <ds:schemaRef ds:uri="54c4cd27-f286-408f-9ce0-33c1e0f3ab39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FF40B06C-FBFF-4889-AB3A-B320D0AC78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c4cd27-f286-408f-9ce0-33c1e0f3ab39"/>
    <ds:schemaRef ds:uri="c5805097-db0a-42f9-a837-be9035f1f571"/>
    <ds:schemaRef ds:uri="22a5b7d0-1699-458f-b8e2-4d8247229549"/>
    <ds:schemaRef ds:uri="c9f238dd-bb73-4aef-a7a5-d644ad823e52"/>
    <ds:schemaRef ds:uri="ca82dde9-3436-4d3d-bddd-d31447390034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7946</TotalTime>
  <Words>528</Words>
  <Application>Microsoft Office PowerPoint</Application>
  <PresentationFormat>On-screen Show (4:3)</PresentationFormat>
  <Paragraphs>112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Calibri</vt:lpstr>
      <vt:lpstr>Georgia</vt:lpstr>
      <vt:lpstr>Helvetica 65 Medium</vt:lpstr>
      <vt:lpstr>Wingdings</vt:lpstr>
      <vt:lpstr>OECD_English_white</vt:lpstr>
      <vt:lpstr>PowerPoint Presentation</vt:lpstr>
      <vt:lpstr>PowerPoint Presentation</vt:lpstr>
      <vt:lpstr>PowerPoint Presentation</vt:lpstr>
      <vt:lpstr>Statutory access to social protection for independent workers if often limited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challenges OF youth INACTIVITY &amp; UNemployment</dc:title>
  <dc:creator>CARCILLO Stephane</dc:creator>
  <cp:lastModifiedBy>MIRANDA Veerle</cp:lastModifiedBy>
  <cp:revision>563</cp:revision>
  <cp:lastPrinted>2019-03-29T15:08:00Z</cp:lastPrinted>
  <dcterms:created xsi:type="dcterms:W3CDTF">2014-10-31T10:41:51Z</dcterms:created>
  <dcterms:modified xsi:type="dcterms:W3CDTF">2019-05-17T14:50:32Z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ECDTopic">
    <vt:lpwstr>208;#Youth|fca153b7-10ed-4621-b7d6-8f5e3b4bc537</vt:lpwstr>
  </property>
  <property fmtid="{D5CDD505-2E9C-101B-9397-08002B2CF9AE}" pid="3" name="OECDCountry">
    <vt:lpwstr/>
  </property>
  <property fmtid="{D5CDD505-2E9C-101B-9397-08002B2CF9AE}" pid="4" name="OECDCommittee">
    <vt:lpwstr>22;#Employment, Labour and Social Affairs Committee|042c2d58-0ad6-4bf4-853d-cad057c581bf</vt:lpwstr>
  </property>
  <property fmtid="{D5CDD505-2E9C-101B-9397-08002B2CF9AE}" pid="5" name="ContentTypeId">
    <vt:lpwstr>0x0101008B4DD370EC31429186F3AD49F0D3098F00D44DBCB9EB4F45278CB5C9765BE5299500A4858B360C6A491AA753F8BCA47AA9100033AB0B45A31F2B489F9B80276A6B0922</vt:lpwstr>
  </property>
  <property fmtid="{D5CDD505-2E9C-101B-9397-08002B2CF9AE}" pid="6" name="OECDPWB">
    <vt:lpwstr>1030;#2.2.1.6 Taking forward the OECD Action Plan for Youth: 5-7 country reviews|447967b0-13cb-4136-b242-cdbf927dab97</vt:lpwstr>
  </property>
  <property fmtid="{D5CDD505-2E9C-101B-9397-08002B2CF9AE}" pid="7" name="eShareOrganisationTaxHTField0">
    <vt:lpwstr/>
  </property>
  <property fmtid="{D5CDD505-2E9C-101B-9397-08002B2CF9AE}" pid="8" name="OECDKeywords">
    <vt:lpwstr/>
  </property>
  <property fmtid="{D5CDD505-2E9C-101B-9397-08002B2CF9AE}" pid="9" name="OECDHorizontalProjects">
    <vt:lpwstr/>
  </property>
  <property fmtid="{D5CDD505-2E9C-101B-9397-08002B2CF9AE}" pid="10" name="OECDProjectOwnerStructure">
    <vt:lpwstr>73;#ELS|e0814f3b-281e-42da-bc73-2bdf45dc1da6</vt:lpwstr>
  </property>
  <property fmtid="{D5CDD505-2E9C-101B-9397-08002B2CF9AE}" pid="11" name="OECDOrganisation">
    <vt:lpwstr/>
  </property>
  <property fmtid="{D5CDD505-2E9C-101B-9397-08002B2CF9AE}" pid="12" name="_docset_NoMedatataSyncRequired">
    <vt:lpwstr>False</vt:lpwstr>
  </property>
</Properties>
</file>