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70" r:id="rId1"/>
  </p:sldMasterIdLst>
  <p:notesMasterIdLst>
    <p:notesMasterId r:id="rId60"/>
  </p:notesMasterIdLst>
  <p:handoutMasterIdLst>
    <p:handoutMasterId r:id="rId61"/>
  </p:handoutMasterIdLst>
  <p:sldIdLst>
    <p:sldId id="1229" r:id="rId2"/>
    <p:sldId id="1436" r:id="rId3"/>
    <p:sldId id="1384" r:id="rId4"/>
    <p:sldId id="1388" r:id="rId5"/>
    <p:sldId id="1389" r:id="rId6"/>
    <p:sldId id="1341" r:id="rId7"/>
    <p:sldId id="1357" r:id="rId8"/>
    <p:sldId id="1358" r:id="rId9"/>
    <p:sldId id="1343" r:id="rId10"/>
    <p:sldId id="1361" r:id="rId11"/>
    <p:sldId id="1360" r:id="rId12"/>
    <p:sldId id="1437" r:id="rId13"/>
    <p:sldId id="1439" r:id="rId14"/>
    <p:sldId id="1440" r:id="rId15"/>
    <p:sldId id="1386" r:id="rId16"/>
    <p:sldId id="1344" r:id="rId17"/>
    <p:sldId id="1371" r:id="rId18"/>
    <p:sldId id="1364" r:id="rId19"/>
    <p:sldId id="1366" r:id="rId20"/>
    <p:sldId id="1393" r:id="rId21"/>
    <p:sldId id="1392" r:id="rId22"/>
    <p:sldId id="1438" r:id="rId23"/>
    <p:sldId id="1328" r:id="rId24"/>
    <p:sldId id="1349" r:id="rId25"/>
    <p:sldId id="1329" r:id="rId26"/>
    <p:sldId id="1330" r:id="rId27"/>
    <p:sldId id="1331" r:id="rId28"/>
    <p:sldId id="1332" r:id="rId29"/>
    <p:sldId id="1333" r:id="rId30"/>
    <p:sldId id="1334" r:id="rId31"/>
    <p:sldId id="1335" r:id="rId32"/>
    <p:sldId id="1336" r:id="rId33"/>
    <p:sldId id="1337" r:id="rId34"/>
    <p:sldId id="1338" r:id="rId35"/>
    <p:sldId id="1339" r:id="rId36"/>
    <p:sldId id="1346" r:id="rId37"/>
    <p:sldId id="1394" r:id="rId38"/>
    <p:sldId id="1413" r:id="rId39"/>
    <p:sldId id="1412" r:id="rId40"/>
    <p:sldId id="1423" r:id="rId41"/>
    <p:sldId id="1425" r:id="rId42"/>
    <p:sldId id="1398" r:id="rId43"/>
    <p:sldId id="1429" r:id="rId44"/>
    <p:sldId id="1430" r:id="rId45"/>
    <p:sldId id="1399" r:id="rId46"/>
    <p:sldId id="1402" r:id="rId47"/>
    <p:sldId id="1407" r:id="rId48"/>
    <p:sldId id="1408" r:id="rId49"/>
    <p:sldId id="1396" r:id="rId50"/>
    <p:sldId id="1419" r:id="rId51"/>
    <p:sldId id="1417" r:id="rId52"/>
    <p:sldId id="1420" r:id="rId53"/>
    <p:sldId id="1405" r:id="rId54"/>
    <p:sldId id="1403" r:id="rId55"/>
    <p:sldId id="1373" r:id="rId56"/>
    <p:sldId id="1374" r:id="rId57"/>
    <p:sldId id="1375" r:id="rId58"/>
    <p:sldId id="1350" r:id="rId59"/>
  </p:sldIdLst>
  <p:sldSz cx="9906000" cy="6858000" type="A4"/>
  <p:notesSz cx="7010400" cy="9296400"/>
  <p:custShowLst>
    <p:custShow name="Custom Show 1" id="0">
      <p:sldLst/>
    </p:custShow>
  </p:custShowLst>
  <p:custDataLst>
    <p:tags r:id="rId6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CZ"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FF"/>
    <a:srgbClr val="000000"/>
    <a:srgbClr val="FFDA65"/>
    <a:srgbClr val="FFFFFF"/>
    <a:srgbClr val="FFCC00"/>
    <a:srgbClr val="E39913"/>
    <a:srgbClr val="F2F2F2"/>
    <a:srgbClr val="FFFF99"/>
    <a:srgbClr val="FFFFCC"/>
    <a:srgbClr val="D8D8D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1" autoAdjust="0"/>
    <p:restoredTop sz="95252" autoAdjust="0"/>
  </p:normalViewPr>
  <p:slideViewPr>
    <p:cSldViewPr>
      <p:cViewPr>
        <p:scale>
          <a:sx n="98" d="100"/>
          <a:sy n="98" d="100"/>
        </p:scale>
        <p:origin x="-480" y="-240"/>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2928"/>
        <p:guide pos="2209"/>
      </p:guideLst>
    </p:cSldViewPr>
  </p:notesViewPr>
  <p:gridSpacing cx="73737788" cy="7373778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b381783\Desktop\Active%20Ageing%20Romania%20Excel%20figur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b381783\Desktop\basic%20ageing%20graphs%20Romania.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C:\Users\alexc_000\Desktop\CH\Studiu%20Adriana\Fig.%206.10.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oleObject" Target="file:///C:\Users\wb381783\Desktop\Active%20Ageing%20Romania%20Excel%20figur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wb171423\Documents\Aging\hlth_hlye.xls" TargetMode="Externa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0.13966893487015694"/>
          <c:y val="4.7157276135890241E-2"/>
          <c:w val="0.84269462574642429"/>
          <c:h val="0.62092354597215038"/>
        </c:manualLayout>
      </c:layout>
      <c:lineChart>
        <c:grouping val="standard"/>
        <c:ser>
          <c:idx val="0"/>
          <c:order val="0"/>
          <c:cat>
            <c:strRef>
              <c:f>'2.2'!$C$13:$C$22</c:f>
              <c:strCache>
                <c:ptCount val="10"/>
                <c:pt idx="0">
                  <c:v>1960-1965</c:v>
                </c:pt>
                <c:pt idx="1">
                  <c:v>1965-1970</c:v>
                </c:pt>
                <c:pt idx="2">
                  <c:v>1970-1975</c:v>
                </c:pt>
                <c:pt idx="3">
                  <c:v>1975-1980</c:v>
                </c:pt>
                <c:pt idx="4">
                  <c:v>1980-1985</c:v>
                </c:pt>
                <c:pt idx="5">
                  <c:v>1985-1990</c:v>
                </c:pt>
                <c:pt idx="6">
                  <c:v>1990-1995</c:v>
                </c:pt>
                <c:pt idx="7">
                  <c:v>1995-2000</c:v>
                </c:pt>
                <c:pt idx="8">
                  <c:v>2000-2005</c:v>
                </c:pt>
                <c:pt idx="9">
                  <c:v>2005-2010</c:v>
                </c:pt>
              </c:strCache>
            </c:strRef>
          </c:cat>
          <c:val>
            <c:numRef>
              <c:f>'2.2'!$D$13:$D$22</c:f>
              <c:numCache>
                <c:formatCode>##0.00;\-##0.00;0</c:formatCode>
                <c:ptCount val="10"/>
                <c:pt idx="0">
                  <c:v>1.9510000000000001</c:v>
                </c:pt>
                <c:pt idx="1">
                  <c:v>3.03</c:v>
                </c:pt>
                <c:pt idx="2">
                  <c:v>2.6219999999999999</c:v>
                </c:pt>
                <c:pt idx="3">
                  <c:v>2.5270000000000001</c:v>
                </c:pt>
                <c:pt idx="4">
                  <c:v>2.2450000000000001</c:v>
                </c:pt>
                <c:pt idx="5">
                  <c:v>2.2709999999999999</c:v>
                </c:pt>
                <c:pt idx="6">
                  <c:v>1.5049999999999986</c:v>
                </c:pt>
                <c:pt idx="7">
                  <c:v>1.3109999999999986</c:v>
                </c:pt>
                <c:pt idx="8">
                  <c:v>1.28</c:v>
                </c:pt>
                <c:pt idx="9">
                  <c:v>1.335</c:v>
                </c:pt>
              </c:numCache>
            </c:numRef>
          </c:val>
        </c:ser>
        <c:marker val="1"/>
        <c:axId val="75735808"/>
        <c:axId val="75737344"/>
      </c:lineChart>
      <c:catAx>
        <c:axId val="75735808"/>
        <c:scaling>
          <c:orientation val="minMax"/>
        </c:scaling>
        <c:axPos val="b"/>
        <c:tickLblPos val="nextTo"/>
        <c:crossAx val="75737344"/>
        <c:crosses val="autoZero"/>
        <c:auto val="1"/>
        <c:lblAlgn val="ctr"/>
        <c:lblOffset val="100"/>
      </c:catAx>
      <c:valAx>
        <c:axId val="75737344"/>
        <c:scaling>
          <c:orientation val="minMax"/>
        </c:scaling>
        <c:axPos val="l"/>
        <c:majorGridlines/>
        <c:title>
          <c:tx>
            <c:rich>
              <a:bodyPr rot="-5400000" vert="horz"/>
              <a:lstStyle/>
              <a:p>
                <a:pPr>
                  <a:defRPr/>
                </a:pPr>
                <a:r>
                  <a:rPr lang="en-US"/>
                  <a:t>children per woman</a:t>
                </a:r>
              </a:p>
            </c:rich>
          </c:tx>
          <c:layout/>
        </c:title>
        <c:numFmt formatCode="##0.00;\-##0.00;0" sourceLinked="1"/>
        <c:tickLblPos val="nextTo"/>
        <c:crossAx val="75735808"/>
        <c:crosses val="autoZero"/>
        <c:crossBetween val="between"/>
      </c:valAx>
    </c:plotArea>
    <c:plotVisOnly val="1"/>
    <c:dispBlanksAs val="gap"/>
  </c:chart>
  <c:txPr>
    <a:bodyPr/>
    <a:lstStyle/>
    <a:p>
      <a:pPr>
        <a:defRPr sz="16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Aging!$D$34</c:f>
              <c:strCache>
                <c:ptCount val="1"/>
                <c:pt idx="0">
                  <c:v>less than 20</c:v>
                </c:pt>
              </c:strCache>
            </c:strRef>
          </c:tx>
          <c:cat>
            <c:numRef>
              <c:f>Aging!$C$37:$C$57</c:f>
              <c:numCache>
                <c:formatCode>General</c:formatCode>
                <c:ptCount val="21"/>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numCache>
            </c:numRef>
          </c:cat>
          <c:val>
            <c:numRef>
              <c:f>Aging!$D$37:$D$57</c:f>
              <c:numCache>
                <c:formatCode>General</c:formatCode>
                <c:ptCount val="21"/>
                <c:pt idx="0">
                  <c:v>6525.4890000000005</c:v>
                </c:pt>
                <c:pt idx="1">
                  <c:v>6572.0490000000009</c:v>
                </c:pt>
                <c:pt idx="2">
                  <c:v>7086.0010000000002</c:v>
                </c:pt>
                <c:pt idx="3">
                  <c:v>7275.0920000000024</c:v>
                </c:pt>
                <c:pt idx="4">
                  <c:v>7292.4570000000003</c:v>
                </c:pt>
                <c:pt idx="5">
                  <c:v>7858.8650000000034</c:v>
                </c:pt>
                <c:pt idx="6">
                  <c:v>7398.7950000000001</c:v>
                </c:pt>
                <c:pt idx="7">
                  <c:v>6679.2999999999993</c:v>
                </c:pt>
                <c:pt idx="8">
                  <c:v>5797.5220000000054</c:v>
                </c:pt>
                <c:pt idx="9">
                  <c:v>5215.1940000000004</c:v>
                </c:pt>
                <c:pt idx="10">
                  <c:v>4532.3810000000003</c:v>
                </c:pt>
                <c:pt idx="11">
                  <c:v>4370.93</c:v>
                </c:pt>
                <c:pt idx="12">
                  <c:v>4307.2460000000001</c:v>
                </c:pt>
                <c:pt idx="13">
                  <c:v>4181.2779999999975</c:v>
                </c:pt>
                <c:pt idx="14">
                  <c:v>3948.0320000000002</c:v>
                </c:pt>
                <c:pt idx="15">
                  <c:v>3683.4130000000032</c:v>
                </c:pt>
                <c:pt idx="16">
                  <c:v>3469.7259999999997</c:v>
                </c:pt>
                <c:pt idx="17">
                  <c:v>3352.7030000000004</c:v>
                </c:pt>
                <c:pt idx="18">
                  <c:v>3291.6550000000002</c:v>
                </c:pt>
                <c:pt idx="19">
                  <c:v>3218.34</c:v>
                </c:pt>
                <c:pt idx="20">
                  <c:v>3106.2550000000001</c:v>
                </c:pt>
              </c:numCache>
            </c:numRef>
          </c:val>
        </c:ser>
        <c:ser>
          <c:idx val="1"/>
          <c:order val="1"/>
          <c:tx>
            <c:strRef>
              <c:f>Aging!$E$34</c:f>
              <c:strCache>
                <c:ptCount val="1"/>
                <c:pt idx="0">
                  <c:v>20-64</c:v>
                </c:pt>
              </c:strCache>
            </c:strRef>
          </c:tx>
          <c:cat>
            <c:numRef>
              <c:f>Aging!$C$37:$C$57</c:f>
              <c:numCache>
                <c:formatCode>General</c:formatCode>
                <c:ptCount val="21"/>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numCache>
            </c:numRef>
          </c:cat>
          <c:val>
            <c:numRef>
              <c:f>Aging!$E$37:$E$57</c:f>
              <c:numCache>
                <c:formatCode>General</c:formatCode>
                <c:ptCount val="21"/>
                <c:pt idx="0">
                  <c:v>10684.352000000001</c:v>
                </c:pt>
                <c:pt idx="1">
                  <c:v>11001.057000000001</c:v>
                </c:pt>
                <c:pt idx="2">
                  <c:v>11525.19400000001</c:v>
                </c:pt>
                <c:pt idx="3">
                  <c:v>12160.717999999988</c:v>
                </c:pt>
                <c:pt idx="4">
                  <c:v>12766.467000000001</c:v>
                </c:pt>
                <c:pt idx="5">
                  <c:v>12844.347000000002</c:v>
                </c:pt>
                <c:pt idx="6">
                  <c:v>13510.104000000008</c:v>
                </c:pt>
                <c:pt idx="7">
                  <c:v>13517.473999999986</c:v>
                </c:pt>
                <c:pt idx="8">
                  <c:v>13599.609999999988</c:v>
                </c:pt>
                <c:pt idx="9">
                  <c:v>13632.604000000008</c:v>
                </c:pt>
                <c:pt idx="10">
                  <c:v>14085.611999999988</c:v>
                </c:pt>
                <c:pt idx="11">
                  <c:v>13875.319</c:v>
                </c:pt>
                <c:pt idx="12">
                  <c:v>13303.525</c:v>
                </c:pt>
                <c:pt idx="13">
                  <c:v>12703.992</c:v>
                </c:pt>
                <c:pt idx="14">
                  <c:v>12414.204000000011</c:v>
                </c:pt>
                <c:pt idx="15">
                  <c:v>11697.957999999975</c:v>
                </c:pt>
                <c:pt idx="16">
                  <c:v>11061.020999999986</c:v>
                </c:pt>
                <c:pt idx="17">
                  <c:v>10241.054</c:v>
                </c:pt>
                <c:pt idx="18">
                  <c:v>9486.4949999999899</c:v>
                </c:pt>
                <c:pt idx="19">
                  <c:v>8660.7799999999861</c:v>
                </c:pt>
                <c:pt idx="20">
                  <c:v>8292.56</c:v>
                </c:pt>
              </c:numCache>
            </c:numRef>
          </c:val>
        </c:ser>
        <c:ser>
          <c:idx val="2"/>
          <c:order val="2"/>
          <c:tx>
            <c:strRef>
              <c:f>Aging!$F$34</c:f>
              <c:strCache>
                <c:ptCount val="1"/>
                <c:pt idx="0">
                  <c:v>over 65</c:v>
                </c:pt>
              </c:strCache>
            </c:strRef>
          </c:tx>
          <c:cat>
            <c:numRef>
              <c:f>Aging!$C$37:$C$57</c:f>
              <c:numCache>
                <c:formatCode>General</c:formatCode>
                <c:ptCount val="21"/>
                <c:pt idx="0">
                  <c:v>1960</c:v>
                </c:pt>
                <c:pt idx="1">
                  <c:v>1965</c:v>
                </c:pt>
                <c:pt idx="2">
                  <c:v>1970</c:v>
                </c:pt>
                <c:pt idx="3">
                  <c:v>1975</c:v>
                </c:pt>
                <c:pt idx="4">
                  <c:v>1980</c:v>
                </c:pt>
                <c:pt idx="5">
                  <c:v>1985</c:v>
                </c:pt>
                <c:pt idx="6">
                  <c:v>1990</c:v>
                </c:pt>
                <c:pt idx="7">
                  <c:v>1995</c:v>
                </c:pt>
                <c:pt idx="8">
                  <c:v>2000</c:v>
                </c:pt>
                <c:pt idx="9">
                  <c:v>2005</c:v>
                </c:pt>
                <c:pt idx="10">
                  <c:v>2010</c:v>
                </c:pt>
                <c:pt idx="11">
                  <c:v>2015</c:v>
                </c:pt>
                <c:pt idx="12">
                  <c:v>2020</c:v>
                </c:pt>
                <c:pt idx="13">
                  <c:v>2025</c:v>
                </c:pt>
                <c:pt idx="14">
                  <c:v>2030</c:v>
                </c:pt>
                <c:pt idx="15">
                  <c:v>2035</c:v>
                </c:pt>
                <c:pt idx="16">
                  <c:v>2040</c:v>
                </c:pt>
                <c:pt idx="17">
                  <c:v>2045</c:v>
                </c:pt>
                <c:pt idx="18">
                  <c:v>2050</c:v>
                </c:pt>
                <c:pt idx="19">
                  <c:v>2055</c:v>
                </c:pt>
                <c:pt idx="20">
                  <c:v>2060</c:v>
                </c:pt>
              </c:numCache>
            </c:numRef>
          </c:cat>
          <c:val>
            <c:numRef>
              <c:f>Aging!$F$37:$F$57</c:f>
              <c:numCache>
                <c:formatCode>General</c:formatCode>
                <c:ptCount val="21"/>
                <c:pt idx="0">
                  <c:v>1111.9090000000001</c:v>
                </c:pt>
                <c:pt idx="1">
                  <c:v>1291.221</c:v>
                </c:pt>
                <c:pt idx="2">
                  <c:v>1516.808</c:v>
                </c:pt>
                <c:pt idx="3">
                  <c:v>1802.37</c:v>
                </c:pt>
                <c:pt idx="4">
                  <c:v>2056.7429999999972</c:v>
                </c:pt>
                <c:pt idx="5">
                  <c:v>1839.5879999999997</c:v>
                </c:pt>
                <c:pt idx="6">
                  <c:v>2463.2019999999998</c:v>
                </c:pt>
                <c:pt idx="7">
                  <c:v>2766.7380000000003</c:v>
                </c:pt>
                <c:pt idx="8">
                  <c:v>2991.2219999999998</c:v>
                </c:pt>
                <c:pt idx="9">
                  <c:v>3265.4659999999999</c:v>
                </c:pt>
                <c:pt idx="10">
                  <c:v>3243.4830000000006</c:v>
                </c:pt>
                <c:pt idx="11">
                  <c:v>3332.9520000000002</c:v>
                </c:pt>
                <c:pt idx="12">
                  <c:v>3615.3510000000033</c:v>
                </c:pt>
                <c:pt idx="13">
                  <c:v>3885.2619999999993</c:v>
                </c:pt>
                <c:pt idx="14">
                  <c:v>3869.8520000000012</c:v>
                </c:pt>
                <c:pt idx="15">
                  <c:v>4271.0860000000002</c:v>
                </c:pt>
                <c:pt idx="16">
                  <c:v>4525.4049999999988</c:v>
                </c:pt>
                <c:pt idx="17">
                  <c:v>4851.6130000000003</c:v>
                </c:pt>
                <c:pt idx="18">
                  <c:v>5030.7120000000004</c:v>
                </c:pt>
                <c:pt idx="19">
                  <c:v>5255.9120000000012</c:v>
                </c:pt>
                <c:pt idx="20">
                  <c:v>5028.6320000000014</c:v>
                </c:pt>
              </c:numCache>
            </c:numRef>
          </c:val>
        </c:ser>
        <c:axId val="75766400"/>
        <c:axId val="75772288"/>
      </c:barChart>
      <c:catAx>
        <c:axId val="75766400"/>
        <c:scaling>
          <c:orientation val="minMax"/>
        </c:scaling>
        <c:axPos val="b"/>
        <c:numFmt formatCode="General" sourceLinked="1"/>
        <c:tickLblPos val="nextTo"/>
        <c:crossAx val="75772288"/>
        <c:crosses val="autoZero"/>
        <c:auto val="1"/>
        <c:lblAlgn val="ctr"/>
        <c:lblOffset val="100"/>
      </c:catAx>
      <c:valAx>
        <c:axId val="75772288"/>
        <c:scaling>
          <c:orientation val="minMax"/>
        </c:scaling>
        <c:axPos val="l"/>
        <c:majorGridlines/>
        <c:title>
          <c:tx>
            <c:rich>
              <a:bodyPr rot="-5400000" vert="horz"/>
              <a:lstStyle/>
              <a:p>
                <a:pPr>
                  <a:defRPr/>
                </a:pPr>
                <a:r>
                  <a:rPr lang="en-US"/>
                  <a:t>thousands of people</a:t>
                </a:r>
              </a:p>
            </c:rich>
          </c:tx>
          <c:layout/>
        </c:title>
        <c:numFmt formatCode="General" sourceLinked="1"/>
        <c:tickLblPos val="nextTo"/>
        <c:crossAx val="75766400"/>
        <c:crosses val="autoZero"/>
        <c:crossBetween val="between"/>
      </c:valAx>
    </c:plotArea>
    <c:legend>
      <c:legendPos val="r"/>
      <c:layout/>
    </c:legend>
    <c:plotVisOnly val="1"/>
    <c:dispBlanksAs val="gap"/>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226692434590174E-2"/>
          <c:y val="0.11055248841021309"/>
          <c:w val="0.8503062117235346"/>
          <c:h val="0.7222820566969359"/>
        </c:manualLayout>
      </c:layout>
      <c:lineChart>
        <c:grouping val="stacked"/>
        <c:ser>
          <c:idx val="0"/>
          <c:order val="0"/>
          <c:tx>
            <c:strRef>
              <c:f>'6.10'!$A$2</c:f>
              <c:strCache>
                <c:ptCount val="1"/>
                <c:pt idx="0">
                  <c:v>Old-age dependency ratio</c:v>
                </c:pt>
              </c:strCache>
            </c:strRef>
          </c:tx>
          <c:spPr>
            <a:ln w="38098">
              <a:solidFill>
                <a:srgbClr val="0066CC"/>
              </a:solidFill>
              <a:prstDash val="solid"/>
            </a:ln>
          </c:spPr>
          <c:marker>
            <c:symbol val="diamond"/>
            <c:size val="8"/>
            <c:spPr>
              <a:solidFill>
                <a:srgbClr val="0066CC"/>
              </a:solidFill>
              <a:ln>
                <a:solidFill>
                  <a:srgbClr val="0066CC"/>
                </a:solidFill>
                <a:prstDash val="solid"/>
              </a:ln>
            </c:spPr>
          </c:marker>
          <c:dLbls>
            <c:dLbl>
              <c:idx val="0"/>
              <c:layout>
                <c:manualLayout>
                  <c:x val="-6.0988741767582155E-3"/>
                  <c:y val="-0.1364265481666278"/>
                </c:manualLayout>
              </c:layout>
              <c:dLblPos val="r"/>
              <c:showVal val="1"/>
              <c:extLst>
                <c:ext xmlns:c15="http://schemas.microsoft.com/office/drawing/2012/chart" uri="{CE6537A1-D6FC-4f65-9D91-7224C49458BB}"/>
              </c:extLst>
            </c:dLbl>
            <c:dLbl>
              <c:idx val="1"/>
              <c:layout>
                <c:manualLayout>
                  <c:x val="-4.2092099423097201E-3"/>
                  <c:y val="-0.15071210467503462"/>
                </c:manualLayout>
              </c:layout>
              <c:dLblPos val="r"/>
              <c:showVal val="1"/>
              <c:extLst>
                <c:ext xmlns:c15="http://schemas.microsoft.com/office/drawing/2012/chart" uri="{CE6537A1-D6FC-4f65-9D91-7224C49458BB}"/>
              </c:extLst>
            </c:dLbl>
            <c:dLbl>
              <c:idx val="2"/>
              <c:layout>
                <c:manualLayout>
                  <c:x val="-6.8546931001512599E-3"/>
                  <c:y val="-0.14498286492035031"/>
                </c:manualLayout>
              </c:layout>
              <c:dLblPos val="r"/>
              <c:showVal val="1"/>
              <c:extLst>
                <c:ext xmlns:c15="http://schemas.microsoft.com/office/drawing/2012/chart" uri="{CE6537A1-D6FC-4f65-9D91-7224C49458BB}"/>
              </c:extLst>
            </c:dLbl>
            <c:dLbl>
              <c:idx val="3"/>
              <c:layout>
                <c:manualLayout>
                  <c:x val="-9.5001762579930323E-3"/>
                  <c:y val="-0.16990863997817104"/>
                </c:manualLayout>
              </c:layout>
              <c:dLblPos val="r"/>
              <c:showVal val="1"/>
              <c:extLst>
                <c:ext xmlns:c15="http://schemas.microsoft.com/office/drawing/2012/chart" uri="{CE6537A1-D6FC-4f65-9D91-7224C49458BB}"/>
              </c:extLst>
            </c:dLbl>
            <c:dLbl>
              <c:idx val="4"/>
              <c:layout>
                <c:manualLayout>
                  <c:x val="-1.4413233111979805E-2"/>
                  <c:y val="-0.13106905031054281"/>
                </c:manualLayout>
              </c:layout>
              <c:dLblPos val="r"/>
              <c:showVal val="1"/>
              <c:extLst>
                <c:ext xmlns:c15="http://schemas.microsoft.com/office/drawing/2012/chart" uri="{CE6537A1-D6FC-4f65-9D91-7224C49458BB}"/>
              </c:extLst>
            </c:dLbl>
            <c:dLbl>
              <c:idx val="5"/>
              <c:layout>
                <c:manualLayout>
                  <c:x val="-1.252356887753138E-2"/>
                  <c:y val="-6.9275827681193322E-2"/>
                </c:manualLayout>
              </c:layout>
              <c:dLblPos val="r"/>
              <c:showVal val="1"/>
              <c:extLst>
                <c:ext xmlns:c15="http://schemas.microsoft.com/office/drawing/2012/chart" uri="{CE6537A1-D6FC-4f65-9D91-7224C49458BB}"/>
              </c:extLst>
            </c:dLbl>
            <c:spPr>
              <a:noFill/>
              <a:ln w="25398">
                <a:noFill/>
              </a:ln>
            </c:spPr>
            <c:txPr>
              <a:bodyPr/>
              <a:lstStyle/>
              <a:p>
                <a:pPr>
                  <a:defRPr sz="1400" b="1" i="0" u="none" strike="noStrike" baseline="0">
                    <a:solidFill>
                      <a:srgbClr val="000000"/>
                    </a:solidFill>
                    <a:latin typeface="Arial"/>
                    <a:ea typeface="Arial"/>
                    <a:cs typeface="Arial"/>
                  </a:defRPr>
                </a:pPr>
                <a:endParaRPr lang="en-US"/>
              </a:p>
            </c:txPr>
            <c:showVal val="1"/>
            <c:extLst>
              <c:ext xmlns:c15="http://schemas.microsoft.com/office/drawing/2012/chart" uri="{CE6537A1-D6FC-4f65-9D91-7224C49458BB}">
                <c15:showLeaderLines val="0"/>
              </c:ext>
            </c:extLst>
          </c:dLbls>
          <c:cat>
            <c:numRef>
              <c:f>'6.10'!$B$1:$G$1</c:f>
              <c:numCache>
                <c:formatCode>General</c:formatCode>
                <c:ptCount val="6"/>
                <c:pt idx="0">
                  <c:v>2010</c:v>
                </c:pt>
                <c:pt idx="1">
                  <c:v>2020</c:v>
                </c:pt>
                <c:pt idx="2">
                  <c:v>2030</c:v>
                </c:pt>
                <c:pt idx="3">
                  <c:v>2040</c:v>
                </c:pt>
                <c:pt idx="4">
                  <c:v>2050</c:v>
                </c:pt>
                <c:pt idx="5">
                  <c:v>2060</c:v>
                </c:pt>
              </c:numCache>
            </c:numRef>
          </c:cat>
          <c:val>
            <c:numRef>
              <c:f>'6.10'!$B$2:$G$2</c:f>
              <c:numCache>
                <c:formatCode>General</c:formatCode>
                <c:ptCount val="6"/>
                <c:pt idx="0">
                  <c:v>21.3</c:v>
                </c:pt>
                <c:pt idx="1">
                  <c:v>26.1</c:v>
                </c:pt>
                <c:pt idx="2">
                  <c:v>30.3</c:v>
                </c:pt>
                <c:pt idx="3">
                  <c:v>41.3</c:v>
                </c:pt>
                <c:pt idx="4">
                  <c:v>54.5</c:v>
                </c:pt>
                <c:pt idx="5">
                  <c:v>64.8</c:v>
                </c:pt>
              </c:numCache>
            </c:numRef>
          </c:val>
        </c:ser>
        <c:dLbls>
          <c:showVal val="1"/>
        </c:dLbls>
        <c:marker val="1"/>
        <c:axId val="76704768"/>
        <c:axId val="76571392"/>
      </c:lineChart>
      <c:catAx>
        <c:axId val="76704768"/>
        <c:scaling>
          <c:orientation val="minMax"/>
        </c:scaling>
        <c:axPos val="b"/>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76571392"/>
        <c:crosses val="autoZero"/>
        <c:auto val="1"/>
        <c:lblAlgn val="ctr"/>
        <c:lblOffset val="100"/>
        <c:tickLblSkip val="1"/>
        <c:tickMarkSkip val="1"/>
      </c:catAx>
      <c:valAx>
        <c:axId val="76571392"/>
        <c:scaling>
          <c:orientation val="minMax"/>
        </c:scaling>
        <c:axPos val="l"/>
        <c:majorGridlines>
          <c:spPr>
            <a:ln w="3175">
              <a:solidFill>
                <a:srgbClr val="000000"/>
              </a:solidFill>
              <a:prstDash val="solid"/>
            </a:ln>
          </c:spPr>
        </c:majorGridlines>
        <c:numFmt formatCode="General" sourceLinked="1"/>
        <c:tickLblPos val="nextTo"/>
        <c:spPr>
          <a:ln w="3175">
            <a:solidFill>
              <a:srgbClr val="000000"/>
            </a:solidFill>
            <a:prstDash val="solid"/>
          </a:ln>
        </c:spPr>
        <c:txPr>
          <a:bodyPr rot="0" vert="horz"/>
          <a:lstStyle/>
          <a:p>
            <a:pPr>
              <a:defRPr sz="1400" b="1" i="0" u="none" strike="noStrike" baseline="0">
                <a:solidFill>
                  <a:srgbClr val="000000"/>
                </a:solidFill>
                <a:latin typeface="Arial"/>
                <a:ea typeface="Arial"/>
                <a:cs typeface="Arial"/>
              </a:defRPr>
            </a:pPr>
            <a:endParaRPr lang="en-US"/>
          </a:p>
        </c:txPr>
        <c:crossAx val="76704768"/>
        <c:crosses val="autoZero"/>
        <c:crossBetween val="between"/>
      </c:valAx>
      <c:spPr>
        <a:solidFill>
          <a:srgbClr val="FFFFFF"/>
        </a:solidFill>
        <a:ln w="12699">
          <a:solidFill>
            <a:srgbClr val="808080"/>
          </a:solidFill>
          <a:prstDash val="solid"/>
        </a:ln>
      </c:spPr>
    </c:plotArea>
    <c:plotVisOnly val="1"/>
    <c:dispBlanksAs val="zero"/>
  </c:chart>
  <c:spPr>
    <a:noFill/>
    <a:ln w="6350" cap="flat" cmpd="sng" algn="ctr">
      <a:solidFill>
        <a:srgbClr val="000000"/>
      </a:solidFill>
      <a:prstDash val="solid"/>
      <a:miter lim="800000"/>
      <a:headEnd type="none" w="med" len="med"/>
      <a:tailEnd type="none" w="med" len="med"/>
    </a:ln>
  </c:spPr>
  <c:txPr>
    <a:bodyPr/>
    <a:lstStyle/>
    <a:p>
      <a:pPr>
        <a:defRPr sz="850" b="1" i="0" u="none" strike="noStrike" baseline="0">
          <a:solidFill>
            <a:srgbClr val="000000"/>
          </a:solidFill>
          <a:latin typeface="Arial"/>
          <a:ea typeface="Arial"/>
          <a:cs typeface="Arial"/>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Proportion of population that is over 75 years old and live </a:t>
            </a:r>
            <a:r>
              <a:rPr lang="en-US" dirty="0" smtClean="0"/>
              <a:t>alone by the degree of urbanization in population deciles</a:t>
            </a:r>
            <a:endParaRPr lang="en-US" dirty="0"/>
          </a:p>
        </c:rich>
      </c:tx>
      <c:layout>
        <c:manualLayout>
          <c:xMode val="edge"/>
          <c:yMode val="edge"/>
          <c:x val="8.8242816517029671E-2"/>
          <c:y val="1.8564673035177868E-2"/>
        </c:manualLayout>
      </c:layout>
      <c:overlay val="1"/>
    </c:title>
    <c:plotArea>
      <c:layout>
        <c:manualLayout>
          <c:layoutTarget val="inner"/>
          <c:xMode val="edge"/>
          <c:yMode val="edge"/>
          <c:x val="7.6807945932134233E-2"/>
          <c:y val="0.19696461270829521"/>
          <c:w val="0.71450526188783448"/>
          <c:h val="0.51754097234938734"/>
        </c:manualLayout>
      </c:layout>
      <c:barChart>
        <c:barDir val="col"/>
        <c:grouping val="clustered"/>
        <c:ser>
          <c:idx val="0"/>
          <c:order val="0"/>
          <c:tx>
            <c:strRef>
              <c:f>'2.10'!$BC$15</c:f>
              <c:strCache>
                <c:ptCount val="1"/>
                <c:pt idx="0">
                  <c:v>aged 75 and over</c:v>
                </c:pt>
              </c:strCache>
            </c:strRef>
          </c:tx>
          <c:cat>
            <c:strRef>
              <c:f>'2.10'!$I$16:$I$25</c:f>
              <c:strCache>
                <c:ptCount val="10"/>
                <c:pt idx="0">
                  <c:v>1,883 100% urban</c:v>
                </c:pt>
                <c:pt idx="1">
                  <c:v>275 100% urban</c:v>
                </c:pt>
                <c:pt idx="2">
                  <c:v>129 100% urban</c:v>
                </c:pt>
                <c:pt idx="3">
                  <c:v>48 100% urban</c:v>
                </c:pt>
                <c:pt idx="4">
                  <c:v>16   90% urban</c:v>
                </c:pt>
                <c:pt idx="5">
                  <c:v>7.9  36% urban</c:v>
                </c:pt>
                <c:pt idx="6">
                  <c:v>5.3 10% urban</c:v>
                </c:pt>
                <c:pt idx="7">
                  <c:v>3.9    2% urban</c:v>
                </c:pt>
                <c:pt idx="8">
                  <c:v>2.9    1% urban</c:v>
                </c:pt>
                <c:pt idx="9">
                  <c:v>1.7    0% urban</c:v>
                </c:pt>
              </c:strCache>
            </c:strRef>
          </c:cat>
          <c:val>
            <c:numRef>
              <c:f>'2.10'!$BC$16:$BC$25</c:f>
              <c:numCache>
                <c:formatCode>0%</c:formatCode>
                <c:ptCount val="10"/>
                <c:pt idx="0">
                  <c:v>6.9485644504028651E-2</c:v>
                </c:pt>
                <c:pt idx="1">
                  <c:v>5.6479953023135764E-2</c:v>
                </c:pt>
                <c:pt idx="2">
                  <c:v>5.1674045915594755E-2</c:v>
                </c:pt>
                <c:pt idx="3">
                  <c:v>4.7203702987958292E-2</c:v>
                </c:pt>
                <c:pt idx="4">
                  <c:v>5.5518636984135374E-2</c:v>
                </c:pt>
                <c:pt idx="5">
                  <c:v>6.802859128816087E-2</c:v>
                </c:pt>
                <c:pt idx="6">
                  <c:v>8.0105993271090761E-2</c:v>
                </c:pt>
                <c:pt idx="7">
                  <c:v>8.8725599516423545E-2</c:v>
                </c:pt>
                <c:pt idx="8">
                  <c:v>9.6996965627021023E-2</c:v>
                </c:pt>
                <c:pt idx="9">
                  <c:v>0.11017200739500738</c:v>
                </c:pt>
              </c:numCache>
            </c:numRef>
          </c:val>
        </c:ser>
        <c:ser>
          <c:idx val="1"/>
          <c:order val="1"/>
          <c:tx>
            <c:strRef>
              <c:f>'2.10'!$BD$15</c:f>
              <c:strCache>
                <c:ptCount val="1"/>
                <c:pt idx="0">
                  <c:v>aged 75 and over and live alone</c:v>
                </c:pt>
              </c:strCache>
            </c:strRef>
          </c:tx>
          <c:cat>
            <c:strRef>
              <c:f>'2.10'!$I$16:$I$25</c:f>
              <c:strCache>
                <c:ptCount val="10"/>
                <c:pt idx="0">
                  <c:v>1,883 100% urban</c:v>
                </c:pt>
                <c:pt idx="1">
                  <c:v>275 100% urban</c:v>
                </c:pt>
                <c:pt idx="2">
                  <c:v>129 100% urban</c:v>
                </c:pt>
                <c:pt idx="3">
                  <c:v>48 100% urban</c:v>
                </c:pt>
                <c:pt idx="4">
                  <c:v>16   90% urban</c:v>
                </c:pt>
                <c:pt idx="5">
                  <c:v>7.9  36% urban</c:v>
                </c:pt>
                <c:pt idx="6">
                  <c:v>5.3 10% urban</c:v>
                </c:pt>
                <c:pt idx="7">
                  <c:v>3.9    2% urban</c:v>
                </c:pt>
                <c:pt idx="8">
                  <c:v>2.9    1% urban</c:v>
                </c:pt>
                <c:pt idx="9">
                  <c:v>1.7    0% urban</c:v>
                </c:pt>
              </c:strCache>
            </c:strRef>
          </c:cat>
          <c:val>
            <c:numRef>
              <c:f>'2.10'!$BD$16:$BD$25</c:f>
              <c:numCache>
                <c:formatCode>0%</c:formatCode>
                <c:ptCount val="10"/>
                <c:pt idx="0">
                  <c:v>2.6338718026998692E-2</c:v>
                </c:pt>
                <c:pt idx="1">
                  <c:v>1.940295387031914E-2</c:v>
                </c:pt>
                <c:pt idx="2">
                  <c:v>1.7937702007262565E-2</c:v>
                </c:pt>
                <c:pt idx="3">
                  <c:v>1.5260979730142957E-2</c:v>
                </c:pt>
                <c:pt idx="4">
                  <c:v>1.6130468896993183E-2</c:v>
                </c:pt>
                <c:pt idx="5">
                  <c:v>2.0112831102129958E-2</c:v>
                </c:pt>
                <c:pt idx="6">
                  <c:v>2.4833022252411806E-2</c:v>
                </c:pt>
                <c:pt idx="7">
                  <c:v>2.9627021090918478E-2</c:v>
                </c:pt>
                <c:pt idx="8">
                  <c:v>3.2809530915783772E-2</c:v>
                </c:pt>
                <c:pt idx="9">
                  <c:v>4.0263968402428199E-2</c:v>
                </c:pt>
              </c:numCache>
            </c:numRef>
          </c:val>
        </c:ser>
        <c:axId val="76593024"/>
        <c:axId val="76594560"/>
      </c:barChart>
      <c:catAx>
        <c:axId val="76593024"/>
        <c:scaling>
          <c:orientation val="minMax"/>
        </c:scaling>
        <c:axPos val="b"/>
        <c:tickLblPos val="nextTo"/>
        <c:crossAx val="76594560"/>
        <c:crosses val="autoZero"/>
        <c:auto val="1"/>
        <c:lblAlgn val="ctr"/>
        <c:lblOffset val="100"/>
      </c:catAx>
      <c:valAx>
        <c:axId val="76594560"/>
        <c:scaling>
          <c:orientation val="minMax"/>
          <c:max val="0.12000000000000002"/>
        </c:scaling>
        <c:axPos val="l"/>
        <c:majorGridlines/>
        <c:numFmt formatCode="0%" sourceLinked="1"/>
        <c:tickLblPos val="nextTo"/>
        <c:crossAx val="76593024"/>
        <c:crosses val="autoZero"/>
        <c:crossBetween val="between"/>
        <c:majorUnit val="2.0000000000000011E-2"/>
      </c:valAx>
    </c:plotArea>
    <c:legend>
      <c:legendPos val="r"/>
      <c:layout>
        <c:manualLayout>
          <c:xMode val="edge"/>
          <c:yMode val="edge"/>
          <c:x val="0.80746355282442506"/>
          <c:y val="0.31443095654709835"/>
          <c:w val="0.16817322200775287"/>
          <c:h val="0.38502697579469347"/>
        </c:manualLayout>
      </c:layout>
    </c:legend>
    <c:plotVisOnly val="1"/>
    <c:dispBlanksAs val="gap"/>
  </c:chart>
  <c:txPr>
    <a:bodyPr/>
    <a:lstStyle/>
    <a:p>
      <a:pPr>
        <a:defRPr sz="14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v>Female life expectancy</c:v>
          </c:tx>
          <c:spPr>
            <a:solidFill>
              <a:srgbClr val="C00000"/>
            </a:solidFill>
          </c:spPr>
          <c:cat>
            <c:strRef>
              <c:f>Data!$A$2:$A$32</c:f>
              <c:strCache>
                <c:ptCount val="31"/>
                <c:pt idx="0">
                  <c:v>Slovakia</c:v>
                </c:pt>
                <c:pt idx="1">
                  <c:v>Romania</c:v>
                </c:pt>
                <c:pt idx="2">
                  <c:v>Latvia</c:v>
                </c:pt>
                <c:pt idx="3">
                  <c:v>Estonia</c:v>
                </c:pt>
                <c:pt idx="4">
                  <c:v>Slovenia</c:v>
                </c:pt>
                <c:pt idx="5">
                  <c:v>Hungary</c:v>
                </c:pt>
                <c:pt idx="6">
                  <c:v>Portugal</c:v>
                </c:pt>
                <c:pt idx="7">
                  <c:v>Cyprus</c:v>
                </c:pt>
                <c:pt idx="8">
                  <c:v>Germany</c:v>
                </c:pt>
                <c:pt idx="9">
                  <c:v>Lithuania</c:v>
                </c:pt>
                <c:pt idx="10">
                  <c:v>Croatia</c:v>
                </c:pt>
                <c:pt idx="11">
                  <c:v>Italy</c:v>
                </c:pt>
                <c:pt idx="12">
                  <c:v>Austria</c:v>
                </c:pt>
                <c:pt idx="13">
                  <c:v>Finland</c:v>
                </c:pt>
                <c:pt idx="14">
                  <c:v>Poland</c:v>
                </c:pt>
                <c:pt idx="15">
                  <c:v>Czech Republic</c:v>
                </c:pt>
                <c:pt idx="16">
                  <c:v>Netherlands</c:v>
                </c:pt>
                <c:pt idx="17">
                  <c:v>Greece</c:v>
                </c:pt>
                <c:pt idx="18">
                  <c:v>France</c:v>
                </c:pt>
                <c:pt idx="19">
                  <c:v>Belgium</c:v>
                </c:pt>
                <c:pt idx="20">
                  <c:v>Spain</c:v>
                </c:pt>
                <c:pt idx="21">
                  <c:v>Bulgaria</c:v>
                </c:pt>
                <c:pt idx="22">
                  <c:v>United Kingdom</c:v>
                </c:pt>
                <c:pt idx="23">
                  <c:v>Luxembourg</c:v>
                </c:pt>
                <c:pt idx="24">
                  <c:v>Denmark</c:v>
                </c:pt>
                <c:pt idx="25">
                  <c:v>Switzerland</c:v>
                </c:pt>
                <c:pt idx="26">
                  <c:v>Ireland</c:v>
                </c:pt>
                <c:pt idx="27">
                  <c:v>Malta</c:v>
                </c:pt>
                <c:pt idx="28">
                  <c:v>Iceland</c:v>
                </c:pt>
                <c:pt idx="29">
                  <c:v>Sweden</c:v>
                </c:pt>
                <c:pt idx="30">
                  <c:v>Norway</c:v>
                </c:pt>
              </c:strCache>
            </c:strRef>
          </c:cat>
          <c:val>
            <c:numRef>
              <c:f>Data!$D$2:$D$32</c:f>
              <c:numCache>
                <c:formatCode>#,##0.0</c:formatCode>
                <c:ptCount val="31"/>
                <c:pt idx="0">
                  <c:v>31.4</c:v>
                </c:pt>
                <c:pt idx="1">
                  <c:v>30.4</c:v>
                </c:pt>
                <c:pt idx="2">
                  <c:v>31.1</c:v>
                </c:pt>
                <c:pt idx="3">
                  <c:v>33.1</c:v>
                </c:pt>
                <c:pt idx="4">
                  <c:v>34.5</c:v>
                </c:pt>
                <c:pt idx="5">
                  <c:v>30.5</c:v>
                </c:pt>
                <c:pt idx="6">
                  <c:v>35.1</c:v>
                </c:pt>
                <c:pt idx="7">
                  <c:v>34.200000000000003</c:v>
                </c:pt>
                <c:pt idx="8">
                  <c:v>34.5</c:v>
                </c:pt>
                <c:pt idx="9">
                  <c:v>31.6</c:v>
                </c:pt>
                <c:pt idx="10">
                  <c:v>31.8</c:v>
                </c:pt>
                <c:pt idx="11">
                  <c:v>36.300000000000004</c:v>
                </c:pt>
                <c:pt idx="12">
                  <c:v>35.1</c:v>
                </c:pt>
                <c:pt idx="13">
                  <c:v>35.1</c:v>
                </c:pt>
                <c:pt idx="14">
                  <c:v>32.700000000000003</c:v>
                </c:pt>
                <c:pt idx="15">
                  <c:v>32.4</c:v>
                </c:pt>
                <c:pt idx="16">
                  <c:v>34.4</c:v>
                </c:pt>
                <c:pt idx="17">
                  <c:v>34.800000000000004</c:v>
                </c:pt>
                <c:pt idx="18">
                  <c:v>37.1</c:v>
                </c:pt>
                <c:pt idx="19">
                  <c:v>34.700000000000003</c:v>
                </c:pt>
                <c:pt idx="20">
                  <c:v>36.700000000000003</c:v>
                </c:pt>
                <c:pt idx="21">
                  <c:v>30.1</c:v>
                </c:pt>
                <c:pt idx="22">
                  <c:v>34.4</c:v>
                </c:pt>
                <c:pt idx="23">
                  <c:v>34.800000000000004</c:v>
                </c:pt>
                <c:pt idx="24">
                  <c:v>33.200000000000003</c:v>
                </c:pt>
                <c:pt idx="25">
                  <c:v>36.200000000000003</c:v>
                </c:pt>
                <c:pt idx="26">
                  <c:v>34.300000000000004</c:v>
                </c:pt>
                <c:pt idx="27">
                  <c:v>34.6</c:v>
                </c:pt>
                <c:pt idx="28" formatCode="#,##0">
                  <c:v>35</c:v>
                </c:pt>
                <c:pt idx="29">
                  <c:v>34.9</c:v>
                </c:pt>
                <c:pt idx="30">
                  <c:v>34.800000000000004</c:v>
                </c:pt>
              </c:numCache>
            </c:numRef>
          </c:val>
        </c:ser>
        <c:ser>
          <c:idx val="1"/>
          <c:order val="1"/>
          <c:tx>
            <c:v>Male life expectancy</c:v>
          </c:tx>
          <c:spPr>
            <a:solidFill>
              <a:schemeClr val="accent1"/>
            </a:solidFill>
          </c:spPr>
          <c:cat>
            <c:strRef>
              <c:f>Data!$A$2:$A$32</c:f>
              <c:strCache>
                <c:ptCount val="31"/>
                <c:pt idx="0">
                  <c:v>Slovakia</c:v>
                </c:pt>
                <c:pt idx="1">
                  <c:v>Romania</c:v>
                </c:pt>
                <c:pt idx="2">
                  <c:v>Latvia</c:v>
                </c:pt>
                <c:pt idx="3">
                  <c:v>Estonia</c:v>
                </c:pt>
                <c:pt idx="4">
                  <c:v>Slovenia</c:v>
                </c:pt>
                <c:pt idx="5">
                  <c:v>Hungary</c:v>
                </c:pt>
                <c:pt idx="6">
                  <c:v>Portugal</c:v>
                </c:pt>
                <c:pt idx="7">
                  <c:v>Cyprus</c:v>
                </c:pt>
                <c:pt idx="8">
                  <c:v>Germany</c:v>
                </c:pt>
                <c:pt idx="9">
                  <c:v>Lithuania</c:v>
                </c:pt>
                <c:pt idx="10">
                  <c:v>Croatia</c:v>
                </c:pt>
                <c:pt idx="11">
                  <c:v>Italy</c:v>
                </c:pt>
                <c:pt idx="12">
                  <c:v>Austria</c:v>
                </c:pt>
                <c:pt idx="13">
                  <c:v>Finland</c:v>
                </c:pt>
                <c:pt idx="14">
                  <c:v>Poland</c:v>
                </c:pt>
                <c:pt idx="15">
                  <c:v>Czech Republic</c:v>
                </c:pt>
                <c:pt idx="16">
                  <c:v>Netherlands</c:v>
                </c:pt>
                <c:pt idx="17">
                  <c:v>Greece</c:v>
                </c:pt>
                <c:pt idx="18">
                  <c:v>France</c:v>
                </c:pt>
                <c:pt idx="19">
                  <c:v>Belgium</c:v>
                </c:pt>
                <c:pt idx="20">
                  <c:v>Spain</c:v>
                </c:pt>
                <c:pt idx="21">
                  <c:v>Bulgaria</c:v>
                </c:pt>
                <c:pt idx="22">
                  <c:v>United Kingdom</c:v>
                </c:pt>
                <c:pt idx="23">
                  <c:v>Luxembourg</c:v>
                </c:pt>
                <c:pt idx="24">
                  <c:v>Denmark</c:v>
                </c:pt>
                <c:pt idx="25">
                  <c:v>Switzerland</c:v>
                </c:pt>
                <c:pt idx="26">
                  <c:v>Ireland</c:v>
                </c:pt>
                <c:pt idx="27">
                  <c:v>Malta</c:v>
                </c:pt>
                <c:pt idx="28">
                  <c:v>Iceland</c:v>
                </c:pt>
                <c:pt idx="29">
                  <c:v>Sweden</c:v>
                </c:pt>
                <c:pt idx="30">
                  <c:v>Norway</c:v>
                </c:pt>
              </c:strCache>
            </c:strRef>
          </c:cat>
          <c:val>
            <c:numRef>
              <c:f>Data!$G$2:$G$32</c:f>
              <c:numCache>
                <c:formatCode>#,##0</c:formatCode>
                <c:ptCount val="31"/>
                <c:pt idx="0" formatCode="#,##0.0">
                  <c:v>25.3</c:v>
                </c:pt>
                <c:pt idx="1">
                  <c:v>25</c:v>
                </c:pt>
                <c:pt idx="2" formatCode="#,##0.0">
                  <c:v>23.2</c:v>
                </c:pt>
                <c:pt idx="3" formatCode="#,##0.0">
                  <c:v>25.3</c:v>
                </c:pt>
                <c:pt idx="4" formatCode="#,##0.0">
                  <c:v>28.9</c:v>
                </c:pt>
                <c:pt idx="5">
                  <c:v>24</c:v>
                </c:pt>
                <c:pt idx="6" formatCode="#,##0.0">
                  <c:v>29.8</c:v>
                </c:pt>
                <c:pt idx="7" formatCode="#,##0.0">
                  <c:v>31.3</c:v>
                </c:pt>
                <c:pt idx="8" formatCode="#,##0.0">
                  <c:v>30.3</c:v>
                </c:pt>
                <c:pt idx="9" formatCode="#,##0.0">
                  <c:v>23.3</c:v>
                </c:pt>
                <c:pt idx="10" formatCode="#,##0.0">
                  <c:v>26.3</c:v>
                </c:pt>
                <c:pt idx="11" formatCode="#,##0.0">
                  <c:v>31.7</c:v>
                </c:pt>
                <c:pt idx="12" formatCode="#,##0.0">
                  <c:v>30.4</c:v>
                </c:pt>
                <c:pt idx="13" formatCode="#,##0.0">
                  <c:v>29.8</c:v>
                </c:pt>
                <c:pt idx="14">
                  <c:v>26</c:v>
                </c:pt>
                <c:pt idx="15" formatCode="#,##0.0">
                  <c:v>27.1</c:v>
                </c:pt>
                <c:pt idx="16">
                  <c:v>31</c:v>
                </c:pt>
                <c:pt idx="17" formatCode="#,##0.0">
                  <c:v>30.4</c:v>
                </c:pt>
                <c:pt idx="18" formatCode="#,##0.0">
                  <c:v>31.2</c:v>
                </c:pt>
                <c:pt idx="19" formatCode="#,##0.0">
                  <c:v>30.2</c:v>
                </c:pt>
                <c:pt idx="20" formatCode="#,##0.0">
                  <c:v>31.2</c:v>
                </c:pt>
                <c:pt idx="21" formatCode="#,##0.0">
                  <c:v>24.3</c:v>
                </c:pt>
                <c:pt idx="22" formatCode="#,##0.0">
                  <c:v>31.2</c:v>
                </c:pt>
                <c:pt idx="23" formatCode="#,##0.0">
                  <c:v>30.2</c:v>
                </c:pt>
                <c:pt idx="24" formatCode="#,##0.0">
                  <c:v>29.7</c:v>
                </c:pt>
                <c:pt idx="25" formatCode="#,##0.0">
                  <c:v>32.200000000000003</c:v>
                </c:pt>
                <c:pt idx="26" formatCode="#,##0.0">
                  <c:v>30.7</c:v>
                </c:pt>
                <c:pt idx="27" formatCode="#,##0.0">
                  <c:v>30.7</c:v>
                </c:pt>
                <c:pt idx="28" formatCode="#,##0.0">
                  <c:v>32.4</c:v>
                </c:pt>
                <c:pt idx="29" formatCode="#,##0.0">
                  <c:v>31.5</c:v>
                </c:pt>
                <c:pt idx="30" formatCode="#,##0.0">
                  <c:v>31.1</c:v>
                </c:pt>
              </c:numCache>
            </c:numRef>
          </c:val>
        </c:ser>
        <c:gapWidth val="170"/>
        <c:overlap val="100"/>
        <c:axId val="76686080"/>
        <c:axId val="76688000"/>
      </c:barChart>
      <c:lineChart>
        <c:grouping val="standard"/>
        <c:ser>
          <c:idx val="2"/>
          <c:order val="2"/>
          <c:tx>
            <c:v>Female healthy life expectancy</c:v>
          </c:tx>
          <c:spPr>
            <a:ln w="31750">
              <a:noFill/>
            </a:ln>
          </c:spPr>
          <c:marker>
            <c:symbol val="square"/>
            <c:size val="7"/>
            <c:spPr>
              <a:solidFill>
                <a:srgbClr val="C00000"/>
              </a:solidFill>
              <a:ln w="15875">
                <a:solidFill>
                  <a:schemeClr val="tx1"/>
                </a:solidFill>
              </a:ln>
            </c:spPr>
          </c:marker>
          <c:cat>
            <c:strRef>
              <c:f>Data!$A$2:$A$32</c:f>
              <c:strCache>
                <c:ptCount val="31"/>
                <c:pt idx="0">
                  <c:v>Slovakia</c:v>
                </c:pt>
                <c:pt idx="1">
                  <c:v>Romania</c:v>
                </c:pt>
                <c:pt idx="2">
                  <c:v>Latvia</c:v>
                </c:pt>
                <c:pt idx="3">
                  <c:v>Estonia</c:v>
                </c:pt>
                <c:pt idx="4">
                  <c:v>Slovenia</c:v>
                </c:pt>
                <c:pt idx="5">
                  <c:v>Hungary</c:v>
                </c:pt>
                <c:pt idx="6">
                  <c:v>Portugal</c:v>
                </c:pt>
                <c:pt idx="7">
                  <c:v>Cyprus</c:v>
                </c:pt>
                <c:pt idx="8">
                  <c:v>Germany</c:v>
                </c:pt>
                <c:pt idx="9">
                  <c:v>Lithuania</c:v>
                </c:pt>
                <c:pt idx="10">
                  <c:v>Croatia</c:v>
                </c:pt>
                <c:pt idx="11">
                  <c:v>Italy</c:v>
                </c:pt>
                <c:pt idx="12">
                  <c:v>Austria</c:v>
                </c:pt>
                <c:pt idx="13">
                  <c:v>Finland</c:v>
                </c:pt>
                <c:pt idx="14">
                  <c:v>Poland</c:v>
                </c:pt>
                <c:pt idx="15">
                  <c:v>Czech Republic</c:v>
                </c:pt>
                <c:pt idx="16">
                  <c:v>Netherlands</c:v>
                </c:pt>
                <c:pt idx="17">
                  <c:v>Greece</c:v>
                </c:pt>
                <c:pt idx="18">
                  <c:v>France</c:v>
                </c:pt>
                <c:pt idx="19">
                  <c:v>Belgium</c:v>
                </c:pt>
                <c:pt idx="20">
                  <c:v>Spain</c:v>
                </c:pt>
                <c:pt idx="21">
                  <c:v>Bulgaria</c:v>
                </c:pt>
                <c:pt idx="22">
                  <c:v>United Kingdom</c:v>
                </c:pt>
                <c:pt idx="23">
                  <c:v>Luxembourg</c:v>
                </c:pt>
                <c:pt idx="24">
                  <c:v>Denmark</c:v>
                </c:pt>
                <c:pt idx="25">
                  <c:v>Switzerland</c:v>
                </c:pt>
                <c:pt idx="26">
                  <c:v>Ireland</c:v>
                </c:pt>
                <c:pt idx="27">
                  <c:v>Malta</c:v>
                </c:pt>
                <c:pt idx="28">
                  <c:v>Iceland</c:v>
                </c:pt>
                <c:pt idx="29">
                  <c:v>Sweden</c:v>
                </c:pt>
                <c:pt idx="30">
                  <c:v>Norway</c:v>
                </c:pt>
              </c:strCache>
            </c:strRef>
          </c:cat>
          <c:val>
            <c:numRef>
              <c:f>Data!$B$2:$B$32</c:f>
              <c:numCache>
                <c:formatCode>#,##0.0</c:formatCode>
                <c:ptCount val="31"/>
                <c:pt idx="0" formatCode="#,##0">
                  <c:v>10</c:v>
                </c:pt>
                <c:pt idx="1">
                  <c:v>12.1</c:v>
                </c:pt>
                <c:pt idx="2" formatCode="#,##0">
                  <c:v>13</c:v>
                </c:pt>
                <c:pt idx="3" formatCode="#,##0">
                  <c:v>14</c:v>
                </c:pt>
                <c:pt idx="4">
                  <c:v>14.1</c:v>
                </c:pt>
                <c:pt idx="5">
                  <c:v>14.2</c:v>
                </c:pt>
                <c:pt idx="6">
                  <c:v>14.7</c:v>
                </c:pt>
                <c:pt idx="7" formatCode="#,##0">
                  <c:v>15</c:v>
                </c:pt>
                <c:pt idx="8">
                  <c:v>15.7</c:v>
                </c:pt>
                <c:pt idx="9">
                  <c:v>16.399999999999999</c:v>
                </c:pt>
                <c:pt idx="10">
                  <c:v>16.399999999999999</c:v>
                </c:pt>
                <c:pt idx="11">
                  <c:v>16.8</c:v>
                </c:pt>
                <c:pt idx="12">
                  <c:v>17.2</c:v>
                </c:pt>
                <c:pt idx="13">
                  <c:v>17.3</c:v>
                </c:pt>
                <c:pt idx="14">
                  <c:v>17.8</c:v>
                </c:pt>
                <c:pt idx="15">
                  <c:v>18.399999999999999</c:v>
                </c:pt>
                <c:pt idx="16">
                  <c:v>18.399999999999999</c:v>
                </c:pt>
                <c:pt idx="17">
                  <c:v>19.2</c:v>
                </c:pt>
                <c:pt idx="18">
                  <c:v>19.5</c:v>
                </c:pt>
                <c:pt idx="19">
                  <c:v>19.8</c:v>
                </c:pt>
                <c:pt idx="20">
                  <c:v>19.8</c:v>
                </c:pt>
                <c:pt idx="21">
                  <c:v>20.3</c:v>
                </c:pt>
                <c:pt idx="22">
                  <c:v>21.8</c:v>
                </c:pt>
                <c:pt idx="23">
                  <c:v>21.9</c:v>
                </c:pt>
                <c:pt idx="24">
                  <c:v>22.1</c:v>
                </c:pt>
                <c:pt idx="25">
                  <c:v>22.3</c:v>
                </c:pt>
                <c:pt idx="26">
                  <c:v>22.9</c:v>
                </c:pt>
                <c:pt idx="27">
                  <c:v>23.2</c:v>
                </c:pt>
                <c:pt idx="28">
                  <c:v>23.9</c:v>
                </c:pt>
                <c:pt idx="29">
                  <c:v>25.6</c:v>
                </c:pt>
                <c:pt idx="30" formatCode="#,##0">
                  <c:v>26</c:v>
                </c:pt>
              </c:numCache>
            </c:numRef>
          </c:val>
        </c:ser>
        <c:ser>
          <c:idx val="3"/>
          <c:order val="3"/>
          <c:tx>
            <c:v>Male healthy life expectancy</c:v>
          </c:tx>
          <c:spPr>
            <a:ln>
              <a:noFill/>
            </a:ln>
          </c:spPr>
          <c:marker>
            <c:symbol val="square"/>
            <c:size val="7"/>
            <c:spPr>
              <a:solidFill>
                <a:schemeClr val="accent1"/>
              </a:solidFill>
              <a:ln w="15875">
                <a:solidFill>
                  <a:schemeClr val="tx1"/>
                </a:solidFill>
              </a:ln>
            </c:spPr>
          </c:marker>
          <c:cat>
            <c:strRef>
              <c:f>Data!$A$2:$A$32</c:f>
              <c:strCache>
                <c:ptCount val="31"/>
                <c:pt idx="0">
                  <c:v>Slovakia</c:v>
                </c:pt>
                <c:pt idx="1">
                  <c:v>Romania</c:v>
                </c:pt>
                <c:pt idx="2">
                  <c:v>Latvia</c:v>
                </c:pt>
                <c:pt idx="3">
                  <c:v>Estonia</c:v>
                </c:pt>
                <c:pt idx="4">
                  <c:v>Slovenia</c:v>
                </c:pt>
                <c:pt idx="5">
                  <c:v>Hungary</c:v>
                </c:pt>
                <c:pt idx="6">
                  <c:v>Portugal</c:v>
                </c:pt>
                <c:pt idx="7">
                  <c:v>Cyprus</c:v>
                </c:pt>
                <c:pt idx="8">
                  <c:v>Germany</c:v>
                </c:pt>
                <c:pt idx="9">
                  <c:v>Lithuania</c:v>
                </c:pt>
                <c:pt idx="10">
                  <c:v>Croatia</c:v>
                </c:pt>
                <c:pt idx="11">
                  <c:v>Italy</c:v>
                </c:pt>
                <c:pt idx="12">
                  <c:v>Austria</c:v>
                </c:pt>
                <c:pt idx="13">
                  <c:v>Finland</c:v>
                </c:pt>
                <c:pt idx="14">
                  <c:v>Poland</c:v>
                </c:pt>
                <c:pt idx="15">
                  <c:v>Czech Republic</c:v>
                </c:pt>
                <c:pt idx="16">
                  <c:v>Netherlands</c:v>
                </c:pt>
                <c:pt idx="17">
                  <c:v>Greece</c:v>
                </c:pt>
                <c:pt idx="18">
                  <c:v>France</c:v>
                </c:pt>
                <c:pt idx="19">
                  <c:v>Belgium</c:v>
                </c:pt>
                <c:pt idx="20">
                  <c:v>Spain</c:v>
                </c:pt>
                <c:pt idx="21">
                  <c:v>Bulgaria</c:v>
                </c:pt>
                <c:pt idx="22">
                  <c:v>United Kingdom</c:v>
                </c:pt>
                <c:pt idx="23">
                  <c:v>Luxembourg</c:v>
                </c:pt>
                <c:pt idx="24">
                  <c:v>Denmark</c:v>
                </c:pt>
                <c:pt idx="25">
                  <c:v>Switzerland</c:v>
                </c:pt>
                <c:pt idx="26">
                  <c:v>Ireland</c:v>
                </c:pt>
                <c:pt idx="27">
                  <c:v>Malta</c:v>
                </c:pt>
                <c:pt idx="28">
                  <c:v>Iceland</c:v>
                </c:pt>
                <c:pt idx="29">
                  <c:v>Sweden</c:v>
                </c:pt>
                <c:pt idx="30">
                  <c:v>Norway</c:v>
                </c:pt>
              </c:strCache>
            </c:strRef>
          </c:cat>
          <c:val>
            <c:numRef>
              <c:f>Data!$E$2:$E$32</c:f>
              <c:numCache>
                <c:formatCode>#,##0.0</c:formatCode>
                <c:ptCount val="31"/>
                <c:pt idx="0">
                  <c:v>10.200000000000001</c:v>
                </c:pt>
                <c:pt idx="1">
                  <c:v>13.1</c:v>
                </c:pt>
                <c:pt idx="2">
                  <c:v>12.1</c:v>
                </c:pt>
                <c:pt idx="3">
                  <c:v>12.2</c:v>
                </c:pt>
                <c:pt idx="4">
                  <c:v>13.5</c:v>
                </c:pt>
                <c:pt idx="5">
                  <c:v>13.1</c:v>
                </c:pt>
                <c:pt idx="6">
                  <c:v>16.7</c:v>
                </c:pt>
                <c:pt idx="7">
                  <c:v>17.100000000000001</c:v>
                </c:pt>
                <c:pt idx="8">
                  <c:v>14.6</c:v>
                </c:pt>
                <c:pt idx="9">
                  <c:v>14.1</c:v>
                </c:pt>
                <c:pt idx="10">
                  <c:v>15.6</c:v>
                </c:pt>
                <c:pt idx="11">
                  <c:v>17.899999999999999</c:v>
                </c:pt>
                <c:pt idx="12">
                  <c:v>16.600000000000001</c:v>
                </c:pt>
                <c:pt idx="13">
                  <c:v>16.7</c:v>
                </c:pt>
                <c:pt idx="14">
                  <c:v>15.4</c:v>
                </c:pt>
                <c:pt idx="15">
                  <c:v>17.3</c:v>
                </c:pt>
                <c:pt idx="16">
                  <c:v>20.100000000000001</c:v>
                </c:pt>
                <c:pt idx="17">
                  <c:v>19.5</c:v>
                </c:pt>
                <c:pt idx="18">
                  <c:v>19.100000000000001</c:v>
                </c:pt>
                <c:pt idx="19">
                  <c:v>19.2</c:v>
                </c:pt>
                <c:pt idx="20">
                  <c:v>19.7</c:v>
                </c:pt>
                <c:pt idx="21">
                  <c:v>17.5</c:v>
                </c:pt>
                <c:pt idx="22">
                  <c:v>20.8</c:v>
                </c:pt>
                <c:pt idx="23" formatCode="#,##0">
                  <c:v>21</c:v>
                </c:pt>
                <c:pt idx="24">
                  <c:v>21.8</c:v>
                </c:pt>
                <c:pt idx="25">
                  <c:v>22.8</c:v>
                </c:pt>
                <c:pt idx="26">
                  <c:v>21.3</c:v>
                </c:pt>
                <c:pt idx="27">
                  <c:v>23.3</c:v>
                </c:pt>
                <c:pt idx="28">
                  <c:v>25.1</c:v>
                </c:pt>
                <c:pt idx="29" formatCode="#,##0">
                  <c:v>25</c:v>
                </c:pt>
                <c:pt idx="30">
                  <c:v>25.4</c:v>
                </c:pt>
              </c:numCache>
            </c:numRef>
          </c:val>
        </c:ser>
        <c:marker val="1"/>
        <c:axId val="76686080"/>
        <c:axId val="76688000"/>
      </c:lineChart>
      <c:catAx>
        <c:axId val="76686080"/>
        <c:scaling>
          <c:orientation val="minMax"/>
        </c:scaling>
        <c:axPos val="b"/>
        <c:numFmt formatCode="General" sourceLinked="1"/>
        <c:tickLblPos val="nextTo"/>
        <c:txPr>
          <a:bodyPr rot="-5400000" vert="horz"/>
          <a:lstStyle/>
          <a:p>
            <a:pPr>
              <a:defRPr sz="1000" b="0" i="0" u="none" strike="noStrike" baseline="0">
                <a:solidFill>
                  <a:srgbClr val="000000"/>
                </a:solidFill>
                <a:latin typeface="Calibri"/>
                <a:ea typeface="Calibri"/>
                <a:cs typeface="Calibri"/>
              </a:defRPr>
            </a:pPr>
            <a:endParaRPr lang="en-US"/>
          </a:p>
        </c:txPr>
        <c:crossAx val="76688000"/>
        <c:crosses val="autoZero"/>
        <c:auto val="1"/>
        <c:lblAlgn val="ctr"/>
        <c:lblOffset val="100"/>
        <c:tickLblSkip val="1"/>
      </c:catAx>
      <c:valAx>
        <c:axId val="76688000"/>
        <c:scaling>
          <c:orientation val="minMax"/>
          <c:min val="10"/>
        </c:scaling>
        <c:axPos val="l"/>
        <c:majorGridlines/>
        <c:numFmt formatCode="#,##0.0" sourceLinked="1"/>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76686080"/>
        <c:crosses val="autoZero"/>
        <c:crossBetween val="between"/>
      </c:valAx>
    </c:plotArea>
    <c:legend>
      <c:legendPos val="r"/>
      <c:layout/>
      <c:txPr>
        <a:bodyPr/>
        <a:lstStyle/>
        <a:p>
          <a:pPr>
            <a:defRPr sz="920" b="0" i="0" u="none" strike="noStrike" baseline="0">
              <a:solidFill>
                <a:srgbClr val="000000"/>
              </a:solidFill>
              <a:latin typeface="Calibri"/>
              <a:ea typeface="Calibri"/>
              <a:cs typeface="Calibri"/>
            </a:defRPr>
          </a:pPr>
          <a:endParaRPr lang="en-US"/>
        </a:p>
      </c:txPr>
    </c:legend>
    <c:plotVisOnly val="1"/>
    <c:dispBlanksAs val="gap"/>
  </c:chart>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Data!$B$12</c:f>
              <c:strCache>
                <c:ptCount val="1"/>
                <c:pt idx="0">
                  <c:v>2013</c:v>
                </c:pt>
              </c:strCache>
            </c:strRef>
          </c:tx>
          <c:spPr>
            <a:solidFill>
              <a:schemeClr val="accent1"/>
            </a:solidFill>
            <a:ln>
              <a:noFill/>
            </a:ln>
            <a:effectLst/>
          </c:spPr>
          <c:dPt>
            <c:idx val="10"/>
            <c:spPr>
              <a:solidFill>
                <a:srgbClr val="FF0000"/>
              </a:solidFill>
              <a:ln>
                <a:noFill/>
              </a:ln>
              <a:effectLst/>
            </c:spPr>
          </c:dPt>
          <c:dPt>
            <c:idx val="14"/>
            <c:spPr>
              <a:solidFill>
                <a:srgbClr val="FFFF00"/>
              </a:solidFill>
              <a:ln>
                <a:noFill/>
              </a:ln>
              <a:effectLst/>
            </c:spPr>
          </c:dPt>
          <c:dLbls>
            <c:dLbl>
              <c:idx val="14"/>
              <c:numFmt formatCode="#,##0.0" sourceLinked="0"/>
              <c:spPr>
                <a:solidFill>
                  <a:srgbClr val="FFFF00"/>
                </a:solid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
            <c:numFmt formatCode="#,##0.0" sourceLinked="0"/>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Data!$A$13:$A$40</c:f>
              <c:strCache>
                <c:ptCount val="28"/>
                <c:pt idx="0">
                  <c:v>HU</c:v>
                </c:pt>
                <c:pt idx="1">
                  <c:v>NL</c:v>
                </c:pt>
                <c:pt idx="2">
                  <c:v>CZ</c:v>
                </c:pt>
                <c:pt idx="3">
                  <c:v>SK</c:v>
                </c:pt>
                <c:pt idx="4">
                  <c:v>LU</c:v>
                </c:pt>
                <c:pt idx="5">
                  <c:v>FR</c:v>
                </c:pt>
                <c:pt idx="6">
                  <c:v>IE</c:v>
                </c:pt>
                <c:pt idx="7">
                  <c:v>DK</c:v>
                </c:pt>
                <c:pt idx="8">
                  <c:v>PL</c:v>
                </c:pt>
                <c:pt idx="9">
                  <c:v>ES</c:v>
                </c:pt>
                <c:pt idx="10">
                  <c:v>EU28</c:v>
                </c:pt>
                <c:pt idx="11">
                  <c:v>PT</c:v>
                </c:pt>
                <c:pt idx="12">
                  <c:v>DE</c:v>
                </c:pt>
                <c:pt idx="13">
                  <c:v>MT</c:v>
                </c:pt>
                <c:pt idx="14">
                  <c:v>RO</c:v>
                </c:pt>
                <c:pt idx="15">
                  <c:v>EL</c:v>
                </c:pt>
                <c:pt idx="16">
                  <c:v>IT</c:v>
                </c:pt>
                <c:pt idx="17">
                  <c:v>AT</c:v>
                </c:pt>
                <c:pt idx="18">
                  <c:v>FI</c:v>
                </c:pt>
                <c:pt idx="19">
                  <c:v>SE</c:v>
                </c:pt>
                <c:pt idx="20">
                  <c:v>UK</c:v>
                </c:pt>
                <c:pt idx="21">
                  <c:v>LV</c:v>
                </c:pt>
                <c:pt idx="22">
                  <c:v>BE</c:v>
                </c:pt>
                <c:pt idx="23">
                  <c:v>LT</c:v>
                </c:pt>
                <c:pt idx="24">
                  <c:v>CY</c:v>
                </c:pt>
                <c:pt idx="25">
                  <c:v>SI</c:v>
                </c:pt>
                <c:pt idx="26">
                  <c:v>EE</c:v>
                </c:pt>
                <c:pt idx="27">
                  <c:v>BG</c:v>
                </c:pt>
              </c:strCache>
            </c:strRef>
          </c:cat>
          <c:val>
            <c:numRef>
              <c:f>Data!$B$13:$B$40</c:f>
              <c:numCache>
                <c:formatCode>#,##0.0</c:formatCode>
                <c:ptCount val="28"/>
                <c:pt idx="0">
                  <c:v>4.4000000000000004</c:v>
                </c:pt>
                <c:pt idx="1">
                  <c:v>5.5</c:v>
                </c:pt>
                <c:pt idx="2">
                  <c:v>5.8</c:v>
                </c:pt>
                <c:pt idx="3">
                  <c:v>6</c:v>
                </c:pt>
                <c:pt idx="4">
                  <c:v>6.2</c:v>
                </c:pt>
                <c:pt idx="5">
                  <c:v>8.7000000000000011</c:v>
                </c:pt>
                <c:pt idx="6">
                  <c:v>10.1</c:v>
                </c:pt>
                <c:pt idx="7">
                  <c:v>10.6</c:v>
                </c:pt>
                <c:pt idx="8">
                  <c:v>12.3</c:v>
                </c:pt>
                <c:pt idx="9">
                  <c:v>12.7</c:v>
                </c:pt>
                <c:pt idx="10">
                  <c:v>13.8</c:v>
                </c:pt>
                <c:pt idx="11">
                  <c:v>14.6</c:v>
                </c:pt>
                <c:pt idx="12">
                  <c:v>14.9</c:v>
                </c:pt>
                <c:pt idx="13">
                  <c:v>14.9</c:v>
                </c:pt>
                <c:pt idx="14">
                  <c:v>15</c:v>
                </c:pt>
                <c:pt idx="15">
                  <c:v>15.1</c:v>
                </c:pt>
                <c:pt idx="16">
                  <c:v>15.3</c:v>
                </c:pt>
                <c:pt idx="17">
                  <c:v>15.4</c:v>
                </c:pt>
                <c:pt idx="18">
                  <c:v>16.100000000000001</c:v>
                </c:pt>
                <c:pt idx="19">
                  <c:v>16.399999999999999</c:v>
                </c:pt>
                <c:pt idx="20">
                  <c:v>16.600000000000001</c:v>
                </c:pt>
                <c:pt idx="21">
                  <c:v>17.600000000000001</c:v>
                </c:pt>
                <c:pt idx="22">
                  <c:v>18.399999999999999</c:v>
                </c:pt>
                <c:pt idx="23">
                  <c:v>19.399999999999999</c:v>
                </c:pt>
                <c:pt idx="24">
                  <c:v>20.100000000000001</c:v>
                </c:pt>
                <c:pt idx="25">
                  <c:v>20.5</c:v>
                </c:pt>
                <c:pt idx="26">
                  <c:v>24.4</c:v>
                </c:pt>
                <c:pt idx="27">
                  <c:v>27.9</c:v>
                </c:pt>
              </c:numCache>
            </c:numRef>
          </c:val>
        </c:ser>
        <c:gapWidth val="219"/>
        <c:overlap val="-27"/>
        <c:axId val="120334208"/>
        <c:axId val="120366208"/>
      </c:barChart>
      <c:catAx>
        <c:axId val="12033420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366208"/>
        <c:crosses val="autoZero"/>
        <c:auto val="1"/>
        <c:lblAlgn val="ctr"/>
        <c:lblOffset val="100"/>
      </c:catAx>
      <c:valAx>
        <c:axId val="120366208"/>
        <c:scaling>
          <c:orientation val="minMax"/>
        </c:scaling>
        <c:axPos val="l"/>
        <c:majorGridlines>
          <c:spPr>
            <a:ln w="9525" cap="flat" cmpd="sng" algn="ctr">
              <a:solidFill>
                <a:schemeClr val="tx1">
                  <a:lumMod val="15000"/>
                  <a:lumOff val="85000"/>
                </a:schemeClr>
              </a:solidFill>
              <a:round/>
            </a:ln>
            <a:effectLst/>
          </c:spPr>
        </c:majorGridlines>
        <c:numFmt formatCode="#,##0.0"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20334208"/>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98B4A-6ABD-4B12-8E6E-02DE745C2C75}" type="doc">
      <dgm:prSet loTypeId="urn:microsoft.com/office/officeart/2008/layout/VerticalAccentList" loCatId="list" qsTypeId="urn:microsoft.com/office/officeart/2005/8/quickstyle/simple1" qsCatId="simple" csTypeId="urn:microsoft.com/office/officeart/2005/8/colors/colorful2" csCatId="colorful" phldr="1"/>
      <dgm:spPr/>
      <dgm:t>
        <a:bodyPr/>
        <a:lstStyle/>
        <a:p>
          <a:endParaRPr lang="en-US"/>
        </a:p>
      </dgm:t>
    </dgm:pt>
    <dgm:pt modelId="{76135DC5-8A45-4E17-9DB5-19B9692087BE}">
      <dgm:prSet/>
      <dgm:spPr/>
      <dgm:t>
        <a:bodyPr/>
        <a:lstStyle/>
        <a:p>
          <a:pPr rtl="0"/>
          <a:r>
            <a:rPr lang="en-GB" baseline="0" dirty="0" smtClean="0">
              <a:solidFill>
                <a:schemeClr val="tx2">
                  <a:lumMod val="90000"/>
                  <a:lumOff val="10000"/>
                </a:schemeClr>
              </a:solidFill>
            </a:rPr>
            <a:t>Improvements in life expectancy</a:t>
          </a:r>
          <a:endParaRPr lang="en-US" dirty="0">
            <a:solidFill>
              <a:schemeClr val="tx2">
                <a:lumMod val="90000"/>
                <a:lumOff val="10000"/>
              </a:schemeClr>
            </a:solidFill>
          </a:endParaRPr>
        </a:p>
      </dgm:t>
    </dgm:pt>
    <dgm:pt modelId="{F398AE00-5A82-4DAA-A66B-28B597414B4E}" type="parTrans" cxnId="{94443AC0-AC3B-4BE2-BF47-A5A2B5044059}">
      <dgm:prSet/>
      <dgm:spPr/>
      <dgm:t>
        <a:bodyPr/>
        <a:lstStyle/>
        <a:p>
          <a:endParaRPr lang="en-US">
            <a:solidFill>
              <a:schemeClr val="tx2">
                <a:lumMod val="90000"/>
                <a:lumOff val="10000"/>
              </a:schemeClr>
            </a:solidFill>
          </a:endParaRPr>
        </a:p>
      </dgm:t>
    </dgm:pt>
    <dgm:pt modelId="{636BAC44-F500-4774-93A7-73218C38946A}" type="sibTrans" cxnId="{94443AC0-AC3B-4BE2-BF47-A5A2B5044059}">
      <dgm:prSet/>
      <dgm:spPr/>
      <dgm:t>
        <a:bodyPr/>
        <a:lstStyle/>
        <a:p>
          <a:endParaRPr lang="en-US">
            <a:solidFill>
              <a:schemeClr val="tx2">
                <a:lumMod val="90000"/>
                <a:lumOff val="10000"/>
              </a:schemeClr>
            </a:solidFill>
          </a:endParaRPr>
        </a:p>
      </dgm:t>
    </dgm:pt>
    <dgm:pt modelId="{498ECF8D-D1D5-4FC8-8475-7C7FC2FE73C3}">
      <dgm:prSet/>
      <dgm:spPr/>
      <dgm:t>
        <a:bodyPr/>
        <a:lstStyle/>
        <a:p>
          <a:pPr rtl="0"/>
          <a:r>
            <a:rPr lang="en-GB" baseline="0" dirty="0" smtClean="0">
              <a:solidFill>
                <a:schemeClr val="tx2">
                  <a:lumMod val="90000"/>
                  <a:lumOff val="10000"/>
                </a:schemeClr>
              </a:solidFill>
            </a:rPr>
            <a:t>Declining fertility rates</a:t>
          </a:r>
          <a:endParaRPr lang="en-US" dirty="0">
            <a:solidFill>
              <a:schemeClr val="tx2">
                <a:lumMod val="90000"/>
                <a:lumOff val="10000"/>
              </a:schemeClr>
            </a:solidFill>
          </a:endParaRPr>
        </a:p>
      </dgm:t>
    </dgm:pt>
    <dgm:pt modelId="{2A7CC301-0D32-4BFD-973C-06A5D19E47B2}" type="parTrans" cxnId="{0ADF9F28-52C5-46F7-9956-B773BAC8A58D}">
      <dgm:prSet/>
      <dgm:spPr/>
      <dgm:t>
        <a:bodyPr/>
        <a:lstStyle/>
        <a:p>
          <a:endParaRPr lang="en-US">
            <a:solidFill>
              <a:schemeClr val="tx2">
                <a:lumMod val="90000"/>
                <a:lumOff val="10000"/>
              </a:schemeClr>
            </a:solidFill>
          </a:endParaRPr>
        </a:p>
      </dgm:t>
    </dgm:pt>
    <dgm:pt modelId="{632AF492-B82D-4AD5-B494-3D1EEC1CEBC8}" type="sibTrans" cxnId="{0ADF9F28-52C5-46F7-9956-B773BAC8A58D}">
      <dgm:prSet/>
      <dgm:spPr/>
      <dgm:t>
        <a:bodyPr/>
        <a:lstStyle/>
        <a:p>
          <a:endParaRPr lang="en-US">
            <a:solidFill>
              <a:schemeClr val="tx2">
                <a:lumMod val="90000"/>
                <a:lumOff val="10000"/>
              </a:schemeClr>
            </a:solidFill>
          </a:endParaRPr>
        </a:p>
      </dgm:t>
    </dgm:pt>
    <dgm:pt modelId="{B6294417-3AFD-4302-B6C4-AA51DBC1A09A}">
      <dgm:prSet/>
      <dgm:spPr/>
      <dgm:t>
        <a:bodyPr/>
        <a:lstStyle/>
        <a:p>
          <a:pPr rtl="0"/>
          <a:r>
            <a:rPr lang="en-GB" baseline="0" dirty="0" smtClean="0">
              <a:solidFill>
                <a:schemeClr val="tx2">
                  <a:lumMod val="90000"/>
                  <a:lumOff val="10000"/>
                </a:schemeClr>
              </a:solidFill>
            </a:rPr>
            <a:t>Emigration</a:t>
          </a:r>
          <a:endParaRPr lang="en-US" dirty="0">
            <a:solidFill>
              <a:schemeClr val="tx2">
                <a:lumMod val="90000"/>
                <a:lumOff val="10000"/>
              </a:schemeClr>
            </a:solidFill>
          </a:endParaRPr>
        </a:p>
      </dgm:t>
    </dgm:pt>
    <dgm:pt modelId="{9B213EAB-ECD3-4259-8120-F30E0A646CEB}" type="parTrans" cxnId="{DFA7180F-8ACA-4D46-AD26-0D27896D7290}">
      <dgm:prSet/>
      <dgm:spPr/>
      <dgm:t>
        <a:bodyPr/>
        <a:lstStyle/>
        <a:p>
          <a:endParaRPr lang="en-US">
            <a:solidFill>
              <a:schemeClr val="tx2">
                <a:lumMod val="90000"/>
                <a:lumOff val="10000"/>
              </a:schemeClr>
            </a:solidFill>
          </a:endParaRPr>
        </a:p>
      </dgm:t>
    </dgm:pt>
    <dgm:pt modelId="{AB670275-D3D9-41D5-BDEE-DD9ABC72A799}" type="sibTrans" cxnId="{DFA7180F-8ACA-4D46-AD26-0D27896D7290}">
      <dgm:prSet/>
      <dgm:spPr/>
      <dgm:t>
        <a:bodyPr/>
        <a:lstStyle/>
        <a:p>
          <a:endParaRPr lang="en-US">
            <a:solidFill>
              <a:schemeClr val="tx2">
                <a:lumMod val="90000"/>
                <a:lumOff val="10000"/>
              </a:schemeClr>
            </a:solidFill>
          </a:endParaRPr>
        </a:p>
      </dgm:t>
    </dgm:pt>
    <dgm:pt modelId="{A99693BD-9654-41F1-8939-CB022EF88500}" type="pres">
      <dgm:prSet presAssocID="{5E698B4A-6ABD-4B12-8E6E-02DE745C2C75}" presName="Name0" presStyleCnt="0">
        <dgm:presLayoutVars>
          <dgm:chMax/>
          <dgm:chPref/>
          <dgm:dir/>
        </dgm:presLayoutVars>
      </dgm:prSet>
      <dgm:spPr/>
      <dgm:t>
        <a:bodyPr/>
        <a:lstStyle/>
        <a:p>
          <a:endParaRPr lang="en-US"/>
        </a:p>
      </dgm:t>
    </dgm:pt>
    <dgm:pt modelId="{A04FB1F7-EE29-4A7E-8596-32D351827171}" type="pres">
      <dgm:prSet presAssocID="{76135DC5-8A45-4E17-9DB5-19B9692087BE}" presName="parenttextcomposite" presStyleCnt="0"/>
      <dgm:spPr/>
    </dgm:pt>
    <dgm:pt modelId="{45F3A4DC-F465-41D2-AB76-F5B0A3AF3756}" type="pres">
      <dgm:prSet presAssocID="{76135DC5-8A45-4E17-9DB5-19B9692087BE}" presName="parenttext" presStyleLbl="revTx" presStyleIdx="0" presStyleCnt="3">
        <dgm:presLayoutVars>
          <dgm:chMax/>
          <dgm:chPref val="2"/>
          <dgm:bulletEnabled val="1"/>
        </dgm:presLayoutVars>
      </dgm:prSet>
      <dgm:spPr/>
      <dgm:t>
        <a:bodyPr/>
        <a:lstStyle/>
        <a:p>
          <a:endParaRPr lang="en-US"/>
        </a:p>
      </dgm:t>
    </dgm:pt>
    <dgm:pt modelId="{87DE953F-279A-4165-8041-32BB4C3AC7CF}" type="pres">
      <dgm:prSet presAssocID="{76135DC5-8A45-4E17-9DB5-19B9692087BE}" presName="parallelogramComposite" presStyleCnt="0"/>
      <dgm:spPr/>
    </dgm:pt>
    <dgm:pt modelId="{3040C020-55EA-4E9B-B74A-30D410480D9F}" type="pres">
      <dgm:prSet presAssocID="{76135DC5-8A45-4E17-9DB5-19B9692087BE}" presName="parallelogram1" presStyleLbl="alignNode1" presStyleIdx="0" presStyleCnt="21"/>
      <dgm:spPr/>
    </dgm:pt>
    <dgm:pt modelId="{9AEB1B3E-2EC6-4F70-998B-D65B37FB9914}" type="pres">
      <dgm:prSet presAssocID="{76135DC5-8A45-4E17-9DB5-19B9692087BE}" presName="parallelogram2" presStyleLbl="alignNode1" presStyleIdx="1" presStyleCnt="21"/>
      <dgm:spPr/>
    </dgm:pt>
    <dgm:pt modelId="{6E40BB89-C86B-49B0-B722-8F0C440CB6AE}" type="pres">
      <dgm:prSet presAssocID="{76135DC5-8A45-4E17-9DB5-19B9692087BE}" presName="parallelogram3" presStyleLbl="alignNode1" presStyleIdx="2" presStyleCnt="21"/>
      <dgm:spPr/>
    </dgm:pt>
    <dgm:pt modelId="{2FAC01D4-7FE5-4DD1-9E49-49B6B9700685}" type="pres">
      <dgm:prSet presAssocID="{76135DC5-8A45-4E17-9DB5-19B9692087BE}" presName="parallelogram4" presStyleLbl="alignNode1" presStyleIdx="3" presStyleCnt="21"/>
      <dgm:spPr/>
    </dgm:pt>
    <dgm:pt modelId="{ED8FD796-0817-43FC-9A39-B2317A6A3C9D}" type="pres">
      <dgm:prSet presAssocID="{76135DC5-8A45-4E17-9DB5-19B9692087BE}" presName="parallelogram5" presStyleLbl="alignNode1" presStyleIdx="4" presStyleCnt="21"/>
      <dgm:spPr/>
    </dgm:pt>
    <dgm:pt modelId="{D1A41230-6187-4448-9A7F-1117DEAAC518}" type="pres">
      <dgm:prSet presAssocID="{76135DC5-8A45-4E17-9DB5-19B9692087BE}" presName="parallelogram6" presStyleLbl="alignNode1" presStyleIdx="5" presStyleCnt="21"/>
      <dgm:spPr/>
    </dgm:pt>
    <dgm:pt modelId="{6C339C58-56ED-4430-AA62-6C0161E2D4D2}" type="pres">
      <dgm:prSet presAssocID="{76135DC5-8A45-4E17-9DB5-19B9692087BE}" presName="parallelogram7" presStyleLbl="alignNode1" presStyleIdx="6" presStyleCnt="21"/>
      <dgm:spPr/>
    </dgm:pt>
    <dgm:pt modelId="{B5A41A0A-5486-4AA9-B69A-701933848FDF}" type="pres">
      <dgm:prSet presAssocID="{636BAC44-F500-4774-93A7-73218C38946A}" presName="sibTrans" presStyleCnt="0"/>
      <dgm:spPr/>
    </dgm:pt>
    <dgm:pt modelId="{13283ABA-EF13-4942-BF97-F5B4AE09BCD0}" type="pres">
      <dgm:prSet presAssocID="{498ECF8D-D1D5-4FC8-8475-7C7FC2FE73C3}" presName="parenttextcomposite" presStyleCnt="0"/>
      <dgm:spPr/>
    </dgm:pt>
    <dgm:pt modelId="{CD9FBDE5-2429-4C39-B823-AB74B0EB3E40}" type="pres">
      <dgm:prSet presAssocID="{498ECF8D-D1D5-4FC8-8475-7C7FC2FE73C3}" presName="parenttext" presStyleLbl="revTx" presStyleIdx="1" presStyleCnt="3">
        <dgm:presLayoutVars>
          <dgm:chMax/>
          <dgm:chPref val="2"/>
          <dgm:bulletEnabled val="1"/>
        </dgm:presLayoutVars>
      </dgm:prSet>
      <dgm:spPr/>
      <dgm:t>
        <a:bodyPr/>
        <a:lstStyle/>
        <a:p>
          <a:endParaRPr lang="en-US"/>
        </a:p>
      </dgm:t>
    </dgm:pt>
    <dgm:pt modelId="{C694C462-C4A6-4668-AD0D-E286E556B3EC}" type="pres">
      <dgm:prSet presAssocID="{498ECF8D-D1D5-4FC8-8475-7C7FC2FE73C3}" presName="parallelogramComposite" presStyleCnt="0"/>
      <dgm:spPr/>
    </dgm:pt>
    <dgm:pt modelId="{F14A2ECA-E8D6-40FD-8EEB-4B0109AFF059}" type="pres">
      <dgm:prSet presAssocID="{498ECF8D-D1D5-4FC8-8475-7C7FC2FE73C3}" presName="parallelogram1" presStyleLbl="alignNode1" presStyleIdx="7" presStyleCnt="21"/>
      <dgm:spPr/>
    </dgm:pt>
    <dgm:pt modelId="{6B0010CC-34D3-47F5-AE0D-F21BCD1F2956}" type="pres">
      <dgm:prSet presAssocID="{498ECF8D-D1D5-4FC8-8475-7C7FC2FE73C3}" presName="parallelogram2" presStyleLbl="alignNode1" presStyleIdx="8" presStyleCnt="21"/>
      <dgm:spPr/>
    </dgm:pt>
    <dgm:pt modelId="{974B2E0B-AC89-4861-BEA1-25D54E25C4B1}" type="pres">
      <dgm:prSet presAssocID="{498ECF8D-D1D5-4FC8-8475-7C7FC2FE73C3}" presName="parallelogram3" presStyleLbl="alignNode1" presStyleIdx="9" presStyleCnt="21"/>
      <dgm:spPr/>
    </dgm:pt>
    <dgm:pt modelId="{31CAA1D6-F4F0-48FE-927E-298238A36D37}" type="pres">
      <dgm:prSet presAssocID="{498ECF8D-D1D5-4FC8-8475-7C7FC2FE73C3}" presName="parallelogram4" presStyleLbl="alignNode1" presStyleIdx="10" presStyleCnt="21"/>
      <dgm:spPr/>
    </dgm:pt>
    <dgm:pt modelId="{90D4E6FD-E77C-439F-A6F7-6920E12E7D6C}" type="pres">
      <dgm:prSet presAssocID="{498ECF8D-D1D5-4FC8-8475-7C7FC2FE73C3}" presName="parallelogram5" presStyleLbl="alignNode1" presStyleIdx="11" presStyleCnt="21"/>
      <dgm:spPr/>
    </dgm:pt>
    <dgm:pt modelId="{8C4F9F97-FB66-434F-8B4B-AC7C3ADF3C21}" type="pres">
      <dgm:prSet presAssocID="{498ECF8D-D1D5-4FC8-8475-7C7FC2FE73C3}" presName="parallelogram6" presStyleLbl="alignNode1" presStyleIdx="12" presStyleCnt="21"/>
      <dgm:spPr/>
    </dgm:pt>
    <dgm:pt modelId="{918D815D-B264-4817-83D8-E5A8DABB2DE5}" type="pres">
      <dgm:prSet presAssocID="{498ECF8D-D1D5-4FC8-8475-7C7FC2FE73C3}" presName="parallelogram7" presStyleLbl="alignNode1" presStyleIdx="13" presStyleCnt="21"/>
      <dgm:spPr/>
    </dgm:pt>
    <dgm:pt modelId="{1F8052FC-6179-43F1-AFCF-69BA4F76FE76}" type="pres">
      <dgm:prSet presAssocID="{632AF492-B82D-4AD5-B494-3D1EEC1CEBC8}" presName="sibTrans" presStyleCnt="0"/>
      <dgm:spPr/>
    </dgm:pt>
    <dgm:pt modelId="{DCBBE6BE-B39B-4C93-BC81-F516022B0611}" type="pres">
      <dgm:prSet presAssocID="{B6294417-3AFD-4302-B6C4-AA51DBC1A09A}" presName="parenttextcomposite" presStyleCnt="0"/>
      <dgm:spPr/>
    </dgm:pt>
    <dgm:pt modelId="{991248AA-E3B3-478C-ADD4-B7EF9B552F80}" type="pres">
      <dgm:prSet presAssocID="{B6294417-3AFD-4302-B6C4-AA51DBC1A09A}" presName="parenttext" presStyleLbl="revTx" presStyleIdx="2" presStyleCnt="3">
        <dgm:presLayoutVars>
          <dgm:chMax/>
          <dgm:chPref val="2"/>
          <dgm:bulletEnabled val="1"/>
        </dgm:presLayoutVars>
      </dgm:prSet>
      <dgm:spPr/>
      <dgm:t>
        <a:bodyPr/>
        <a:lstStyle/>
        <a:p>
          <a:endParaRPr lang="en-US"/>
        </a:p>
      </dgm:t>
    </dgm:pt>
    <dgm:pt modelId="{912EDDF0-7B0D-42DF-954D-5C52E5F05972}" type="pres">
      <dgm:prSet presAssocID="{B6294417-3AFD-4302-B6C4-AA51DBC1A09A}" presName="parallelogramComposite" presStyleCnt="0"/>
      <dgm:spPr/>
    </dgm:pt>
    <dgm:pt modelId="{DB6D145A-4194-44BB-B984-07FFFA29D438}" type="pres">
      <dgm:prSet presAssocID="{B6294417-3AFD-4302-B6C4-AA51DBC1A09A}" presName="parallelogram1" presStyleLbl="alignNode1" presStyleIdx="14" presStyleCnt="21"/>
      <dgm:spPr/>
    </dgm:pt>
    <dgm:pt modelId="{8AA87658-73EB-46AA-905B-A4346D3BE6B5}" type="pres">
      <dgm:prSet presAssocID="{B6294417-3AFD-4302-B6C4-AA51DBC1A09A}" presName="parallelogram2" presStyleLbl="alignNode1" presStyleIdx="15" presStyleCnt="21"/>
      <dgm:spPr/>
    </dgm:pt>
    <dgm:pt modelId="{2BB043E8-F285-45F9-B381-F08E631169F1}" type="pres">
      <dgm:prSet presAssocID="{B6294417-3AFD-4302-B6C4-AA51DBC1A09A}" presName="parallelogram3" presStyleLbl="alignNode1" presStyleIdx="16" presStyleCnt="21"/>
      <dgm:spPr/>
    </dgm:pt>
    <dgm:pt modelId="{231657BF-8DDF-43FF-AD10-53AF8964722D}" type="pres">
      <dgm:prSet presAssocID="{B6294417-3AFD-4302-B6C4-AA51DBC1A09A}" presName="parallelogram4" presStyleLbl="alignNode1" presStyleIdx="17" presStyleCnt="21"/>
      <dgm:spPr/>
    </dgm:pt>
    <dgm:pt modelId="{BAE9C4DA-2D80-4942-BBAE-47BBA29F0332}" type="pres">
      <dgm:prSet presAssocID="{B6294417-3AFD-4302-B6C4-AA51DBC1A09A}" presName="parallelogram5" presStyleLbl="alignNode1" presStyleIdx="18" presStyleCnt="21"/>
      <dgm:spPr/>
    </dgm:pt>
    <dgm:pt modelId="{C9A4E275-48CE-45F6-BBF4-7BAAF80403E2}" type="pres">
      <dgm:prSet presAssocID="{B6294417-3AFD-4302-B6C4-AA51DBC1A09A}" presName="parallelogram6" presStyleLbl="alignNode1" presStyleIdx="19" presStyleCnt="21"/>
      <dgm:spPr/>
    </dgm:pt>
    <dgm:pt modelId="{E28295F5-868F-4D59-AD65-330A99B287D2}" type="pres">
      <dgm:prSet presAssocID="{B6294417-3AFD-4302-B6C4-AA51DBC1A09A}" presName="parallelogram7" presStyleLbl="alignNode1" presStyleIdx="20" presStyleCnt="21"/>
      <dgm:spPr/>
    </dgm:pt>
  </dgm:ptLst>
  <dgm:cxnLst>
    <dgm:cxn modelId="{6703727A-24FD-4379-815B-382585732DB4}" type="presOf" srcId="{B6294417-3AFD-4302-B6C4-AA51DBC1A09A}" destId="{991248AA-E3B3-478C-ADD4-B7EF9B552F80}" srcOrd="0" destOrd="0" presId="urn:microsoft.com/office/officeart/2008/layout/VerticalAccentList"/>
    <dgm:cxn modelId="{45AFB1AA-D25B-458D-B462-578B44CC1A5A}" type="presOf" srcId="{5E698B4A-6ABD-4B12-8E6E-02DE745C2C75}" destId="{A99693BD-9654-41F1-8939-CB022EF88500}" srcOrd="0" destOrd="0" presId="urn:microsoft.com/office/officeart/2008/layout/VerticalAccentList"/>
    <dgm:cxn modelId="{6ED6A588-B095-4CF2-A151-24FF66A26188}" type="presOf" srcId="{498ECF8D-D1D5-4FC8-8475-7C7FC2FE73C3}" destId="{CD9FBDE5-2429-4C39-B823-AB74B0EB3E40}" srcOrd="0" destOrd="0" presId="urn:microsoft.com/office/officeart/2008/layout/VerticalAccentList"/>
    <dgm:cxn modelId="{0ADF9F28-52C5-46F7-9956-B773BAC8A58D}" srcId="{5E698B4A-6ABD-4B12-8E6E-02DE745C2C75}" destId="{498ECF8D-D1D5-4FC8-8475-7C7FC2FE73C3}" srcOrd="1" destOrd="0" parTransId="{2A7CC301-0D32-4BFD-973C-06A5D19E47B2}" sibTransId="{632AF492-B82D-4AD5-B494-3D1EEC1CEBC8}"/>
    <dgm:cxn modelId="{94443AC0-AC3B-4BE2-BF47-A5A2B5044059}" srcId="{5E698B4A-6ABD-4B12-8E6E-02DE745C2C75}" destId="{76135DC5-8A45-4E17-9DB5-19B9692087BE}" srcOrd="0" destOrd="0" parTransId="{F398AE00-5A82-4DAA-A66B-28B597414B4E}" sibTransId="{636BAC44-F500-4774-93A7-73218C38946A}"/>
    <dgm:cxn modelId="{A90EA103-9F8D-41D7-A1B2-74CEB6342DF5}" type="presOf" srcId="{76135DC5-8A45-4E17-9DB5-19B9692087BE}" destId="{45F3A4DC-F465-41D2-AB76-F5B0A3AF3756}" srcOrd="0" destOrd="0" presId="urn:microsoft.com/office/officeart/2008/layout/VerticalAccentList"/>
    <dgm:cxn modelId="{DFA7180F-8ACA-4D46-AD26-0D27896D7290}" srcId="{5E698B4A-6ABD-4B12-8E6E-02DE745C2C75}" destId="{B6294417-3AFD-4302-B6C4-AA51DBC1A09A}" srcOrd="2" destOrd="0" parTransId="{9B213EAB-ECD3-4259-8120-F30E0A646CEB}" sibTransId="{AB670275-D3D9-41D5-BDEE-DD9ABC72A799}"/>
    <dgm:cxn modelId="{E1070C4C-CE83-46BF-8C91-86F692E3317F}" type="presParOf" srcId="{A99693BD-9654-41F1-8939-CB022EF88500}" destId="{A04FB1F7-EE29-4A7E-8596-32D351827171}" srcOrd="0" destOrd="0" presId="urn:microsoft.com/office/officeart/2008/layout/VerticalAccentList"/>
    <dgm:cxn modelId="{4D16C54B-A9E5-4F00-B8F1-3E95DAE11215}" type="presParOf" srcId="{A04FB1F7-EE29-4A7E-8596-32D351827171}" destId="{45F3A4DC-F465-41D2-AB76-F5B0A3AF3756}" srcOrd="0" destOrd="0" presId="urn:microsoft.com/office/officeart/2008/layout/VerticalAccentList"/>
    <dgm:cxn modelId="{19159116-61AA-4175-A99A-AAEC388A0A82}" type="presParOf" srcId="{A99693BD-9654-41F1-8939-CB022EF88500}" destId="{87DE953F-279A-4165-8041-32BB4C3AC7CF}" srcOrd="1" destOrd="0" presId="urn:microsoft.com/office/officeart/2008/layout/VerticalAccentList"/>
    <dgm:cxn modelId="{B794E0A7-3FC9-443C-B7A7-E8BDEC653512}" type="presParOf" srcId="{87DE953F-279A-4165-8041-32BB4C3AC7CF}" destId="{3040C020-55EA-4E9B-B74A-30D410480D9F}" srcOrd="0" destOrd="0" presId="urn:microsoft.com/office/officeart/2008/layout/VerticalAccentList"/>
    <dgm:cxn modelId="{9A72B05A-A2FB-4AC7-962F-89E2652E1681}" type="presParOf" srcId="{87DE953F-279A-4165-8041-32BB4C3AC7CF}" destId="{9AEB1B3E-2EC6-4F70-998B-D65B37FB9914}" srcOrd="1" destOrd="0" presId="urn:microsoft.com/office/officeart/2008/layout/VerticalAccentList"/>
    <dgm:cxn modelId="{1B2BDC34-ED36-428F-A567-A68C211E6BD3}" type="presParOf" srcId="{87DE953F-279A-4165-8041-32BB4C3AC7CF}" destId="{6E40BB89-C86B-49B0-B722-8F0C440CB6AE}" srcOrd="2" destOrd="0" presId="urn:microsoft.com/office/officeart/2008/layout/VerticalAccentList"/>
    <dgm:cxn modelId="{B7016947-2097-4D4A-B763-439333BDA84B}" type="presParOf" srcId="{87DE953F-279A-4165-8041-32BB4C3AC7CF}" destId="{2FAC01D4-7FE5-4DD1-9E49-49B6B9700685}" srcOrd="3" destOrd="0" presId="urn:microsoft.com/office/officeart/2008/layout/VerticalAccentList"/>
    <dgm:cxn modelId="{9A5DECAD-A43E-415E-9CA5-5EB1085FADBB}" type="presParOf" srcId="{87DE953F-279A-4165-8041-32BB4C3AC7CF}" destId="{ED8FD796-0817-43FC-9A39-B2317A6A3C9D}" srcOrd="4" destOrd="0" presId="urn:microsoft.com/office/officeart/2008/layout/VerticalAccentList"/>
    <dgm:cxn modelId="{27E53CFE-9CE7-491A-815F-91233EBD343F}" type="presParOf" srcId="{87DE953F-279A-4165-8041-32BB4C3AC7CF}" destId="{D1A41230-6187-4448-9A7F-1117DEAAC518}" srcOrd="5" destOrd="0" presId="urn:microsoft.com/office/officeart/2008/layout/VerticalAccentList"/>
    <dgm:cxn modelId="{EE001D53-B74C-49D0-8E82-46B6B346AEB6}" type="presParOf" srcId="{87DE953F-279A-4165-8041-32BB4C3AC7CF}" destId="{6C339C58-56ED-4430-AA62-6C0161E2D4D2}" srcOrd="6" destOrd="0" presId="urn:microsoft.com/office/officeart/2008/layout/VerticalAccentList"/>
    <dgm:cxn modelId="{A72AE0B7-7431-4CE8-A7EC-E71167BF6D0B}" type="presParOf" srcId="{A99693BD-9654-41F1-8939-CB022EF88500}" destId="{B5A41A0A-5486-4AA9-B69A-701933848FDF}" srcOrd="2" destOrd="0" presId="urn:microsoft.com/office/officeart/2008/layout/VerticalAccentList"/>
    <dgm:cxn modelId="{A7CEA7F4-697F-4D87-B0FA-1A857B59D5CC}" type="presParOf" srcId="{A99693BD-9654-41F1-8939-CB022EF88500}" destId="{13283ABA-EF13-4942-BF97-F5B4AE09BCD0}" srcOrd="3" destOrd="0" presId="urn:microsoft.com/office/officeart/2008/layout/VerticalAccentList"/>
    <dgm:cxn modelId="{849D1424-39BB-4332-B901-1BC9DCB95344}" type="presParOf" srcId="{13283ABA-EF13-4942-BF97-F5B4AE09BCD0}" destId="{CD9FBDE5-2429-4C39-B823-AB74B0EB3E40}" srcOrd="0" destOrd="0" presId="urn:microsoft.com/office/officeart/2008/layout/VerticalAccentList"/>
    <dgm:cxn modelId="{9313940B-3377-431B-BC74-79AB21F5FA19}" type="presParOf" srcId="{A99693BD-9654-41F1-8939-CB022EF88500}" destId="{C694C462-C4A6-4668-AD0D-E286E556B3EC}" srcOrd="4" destOrd="0" presId="urn:microsoft.com/office/officeart/2008/layout/VerticalAccentList"/>
    <dgm:cxn modelId="{1DF263DA-03EC-46D3-9D84-433D2DC70F5F}" type="presParOf" srcId="{C694C462-C4A6-4668-AD0D-E286E556B3EC}" destId="{F14A2ECA-E8D6-40FD-8EEB-4B0109AFF059}" srcOrd="0" destOrd="0" presId="urn:microsoft.com/office/officeart/2008/layout/VerticalAccentList"/>
    <dgm:cxn modelId="{4AF1794B-1DE6-4A6D-ABFB-DA9E27963E1B}" type="presParOf" srcId="{C694C462-C4A6-4668-AD0D-E286E556B3EC}" destId="{6B0010CC-34D3-47F5-AE0D-F21BCD1F2956}" srcOrd="1" destOrd="0" presId="urn:microsoft.com/office/officeart/2008/layout/VerticalAccentList"/>
    <dgm:cxn modelId="{2DE1B36D-6270-4B78-A689-B1716112F1A7}" type="presParOf" srcId="{C694C462-C4A6-4668-AD0D-E286E556B3EC}" destId="{974B2E0B-AC89-4861-BEA1-25D54E25C4B1}" srcOrd="2" destOrd="0" presId="urn:microsoft.com/office/officeart/2008/layout/VerticalAccentList"/>
    <dgm:cxn modelId="{F9C5D1CE-00D7-47D3-B071-A98FD32074B1}" type="presParOf" srcId="{C694C462-C4A6-4668-AD0D-E286E556B3EC}" destId="{31CAA1D6-F4F0-48FE-927E-298238A36D37}" srcOrd="3" destOrd="0" presId="urn:microsoft.com/office/officeart/2008/layout/VerticalAccentList"/>
    <dgm:cxn modelId="{F2206355-C93A-4255-9085-AE7B254D312A}" type="presParOf" srcId="{C694C462-C4A6-4668-AD0D-E286E556B3EC}" destId="{90D4E6FD-E77C-439F-A6F7-6920E12E7D6C}" srcOrd="4" destOrd="0" presId="urn:microsoft.com/office/officeart/2008/layout/VerticalAccentList"/>
    <dgm:cxn modelId="{645324E3-979D-46DA-96D8-333168B3D907}" type="presParOf" srcId="{C694C462-C4A6-4668-AD0D-E286E556B3EC}" destId="{8C4F9F97-FB66-434F-8B4B-AC7C3ADF3C21}" srcOrd="5" destOrd="0" presId="urn:microsoft.com/office/officeart/2008/layout/VerticalAccentList"/>
    <dgm:cxn modelId="{C1EFAF88-3ACD-4E1B-A0EA-F7D596CD087E}" type="presParOf" srcId="{C694C462-C4A6-4668-AD0D-E286E556B3EC}" destId="{918D815D-B264-4817-83D8-E5A8DABB2DE5}" srcOrd="6" destOrd="0" presId="urn:microsoft.com/office/officeart/2008/layout/VerticalAccentList"/>
    <dgm:cxn modelId="{E3D4C6C8-46E7-4FE2-A746-A99592817BD1}" type="presParOf" srcId="{A99693BD-9654-41F1-8939-CB022EF88500}" destId="{1F8052FC-6179-43F1-AFCF-69BA4F76FE76}" srcOrd="5" destOrd="0" presId="urn:microsoft.com/office/officeart/2008/layout/VerticalAccentList"/>
    <dgm:cxn modelId="{FBEDE98A-2A84-4D90-90F2-24048FE54F31}" type="presParOf" srcId="{A99693BD-9654-41F1-8939-CB022EF88500}" destId="{DCBBE6BE-B39B-4C93-BC81-F516022B0611}" srcOrd="6" destOrd="0" presId="urn:microsoft.com/office/officeart/2008/layout/VerticalAccentList"/>
    <dgm:cxn modelId="{35A9CA31-2BFA-49B6-A37D-F0BCE1E00941}" type="presParOf" srcId="{DCBBE6BE-B39B-4C93-BC81-F516022B0611}" destId="{991248AA-E3B3-478C-ADD4-B7EF9B552F80}" srcOrd="0" destOrd="0" presId="urn:microsoft.com/office/officeart/2008/layout/VerticalAccentList"/>
    <dgm:cxn modelId="{F548677A-B1D8-48B4-BA94-15E44B8CB220}" type="presParOf" srcId="{A99693BD-9654-41F1-8939-CB022EF88500}" destId="{912EDDF0-7B0D-42DF-954D-5C52E5F05972}" srcOrd="7" destOrd="0" presId="urn:microsoft.com/office/officeart/2008/layout/VerticalAccentList"/>
    <dgm:cxn modelId="{DD645425-9C18-4D72-9EDD-67FD98B9ED9C}" type="presParOf" srcId="{912EDDF0-7B0D-42DF-954D-5C52E5F05972}" destId="{DB6D145A-4194-44BB-B984-07FFFA29D438}" srcOrd="0" destOrd="0" presId="urn:microsoft.com/office/officeart/2008/layout/VerticalAccentList"/>
    <dgm:cxn modelId="{D2032986-4235-44E2-8D2D-DF05CF5D23F6}" type="presParOf" srcId="{912EDDF0-7B0D-42DF-954D-5C52E5F05972}" destId="{8AA87658-73EB-46AA-905B-A4346D3BE6B5}" srcOrd="1" destOrd="0" presId="urn:microsoft.com/office/officeart/2008/layout/VerticalAccentList"/>
    <dgm:cxn modelId="{D9D51E04-B8E5-4F6C-8AE8-485A608EF7A2}" type="presParOf" srcId="{912EDDF0-7B0D-42DF-954D-5C52E5F05972}" destId="{2BB043E8-F285-45F9-B381-F08E631169F1}" srcOrd="2" destOrd="0" presId="urn:microsoft.com/office/officeart/2008/layout/VerticalAccentList"/>
    <dgm:cxn modelId="{1A1FC175-1BA4-400A-A12C-7A0AC14D9ABF}" type="presParOf" srcId="{912EDDF0-7B0D-42DF-954D-5C52E5F05972}" destId="{231657BF-8DDF-43FF-AD10-53AF8964722D}" srcOrd="3" destOrd="0" presId="urn:microsoft.com/office/officeart/2008/layout/VerticalAccentList"/>
    <dgm:cxn modelId="{0E346D6D-0EFA-4713-8C9F-1FD1538A80BF}" type="presParOf" srcId="{912EDDF0-7B0D-42DF-954D-5C52E5F05972}" destId="{BAE9C4DA-2D80-4942-BBAE-47BBA29F0332}" srcOrd="4" destOrd="0" presId="urn:microsoft.com/office/officeart/2008/layout/VerticalAccentList"/>
    <dgm:cxn modelId="{E6BC28D6-6EA7-4A9A-9C27-396E1A6400A6}" type="presParOf" srcId="{912EDDF0-7B0D-42DF-954D-5C52E5F05972}" destId="{C9A4E275-48CE-45F6-BBF4-7BAAF80403E2}" srcOrd="5" destOrd="0" presId="urn:microsoft.com/office/officeart/2008/layout/VerticalAccentList"/>
    <dgm:cxn modelId="{9BC83572-7D4C-4C85-8BEF-93AE5CF14DD1}" type="presParOf" srcId="{912EDDF0-7B0D-42DF-954D-5C52E5F05972}" destId="{E28295F5-868F-4D59-AD65-330A99B287D2}" srcOrd="6"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F3A4DC-F465-41D2-AB76-F5B0A3AF3756}">
      <dsp:nvSpPr>
        <dsp:cNvPr id="0" name=""/>
        <dsp:cNvSpPr/>
      </dsp:nvSpPr>
      <dsp:spPr>
        <a:xfrm>
          <a:off x="360049" y="75414"/>
          <a:ext cx="6480900" cy="58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rtl="0">
            <a:lnSpc>
              <a:spcPct val="90000"/>
            </a:lnSpc>
            <a:spcBef>
              <a:spcPct val="0"/>
            </a:spcBef>
            <a:spcAft>
              <a:spcPct val="35000"/>
            </a:spcAft>
          </a:pPr>
          <a:r>
            <a:rPr lang="en-GB" sz="2700" kern="1200" baseline="0" dirty="0" smtClean="0">
              <a:solidFill>
                <a:schemeClr val="tx2">
                  <a:lumMod val="90000"/>
                  <a:lumOff val="10000"/>
                </a:schemeClr>
              </a:solidFill>
            </a:rPr>
            <a:t>Improvements in life expectancy</a:t>
          </a:r>
          <a:endParaRPr lang="en-US" sz="2700" kern="1200" dirty="0">
            <a:solidFill>
              <a:schemeClr val="tx2">
                <a:lumMod val="90000"/>
                <a:lumOff val="10000"/>
              </a:schemeClr>
            </a:solidFill>
          </a:endParaRPr>
        </a:p>
      </dsp:txBody>
      <dsp:txXfrm>
        <a:off x="360049" y="75414"/>
        <a:ext cx="6480900" cy="589172"/>
      </dsp:txXfrm>
    </dsp:sp>
    <dsp:sp modelId="{3040C020-55EA-4E9B-B74A-30D410480D9F}">
      <dsp:nvSpPr>
        <dsp:cNvPr id="0" name=""/>
        <dsp:cNvSpPr/>
      </dsp:nvSpPr>
      <dsp:spPr>
        <a:xfrm>
          <a:off x="360049" y="664586"/>
          <a:ext cx="864120" cy="144020"/>
        </a:xfrm>
        <a:prstGeom prst="parallelogram">
          <a:avLst>
            <a:gd name="adj" fmla="val 14084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EB1B3E-2EC6-4F70-998B-D65B37FB9914}">
      <dsp:nvSpPr>
        <dsp:cNvPr id="0" name=""/>
        <dsp:cNvSpPr/>
      </dsp:nvSpPr>
      <dsp:spPr>
        <a:xfrm>
          <a:off x="1274576" y="664586"/>
          <a:ext cx="864120" cy="144020"/>
        </a:xfrm>
        <a:prstGeom prst="parallelogram">
          <a:avLst>
            <a:gd name="adj" fmla="val 140840"/>
          </a:avLst>
        </a:prstGeom>
        <a:solidFill>
          <a:schemeClr val="accent2">
            <a:hueOff val="234076"/>
            <a:satOff val="-292"/>
            <a:lumOff val="69"/>
            <a:alphaOff val="0"/>
          </a:schemeClr>
        </a:solidFill>
        <a:ln w="25400" cap="flat" cmpd="sng" algn="ctr">
          <a:solidFill>
            <a:schemeClr val="accent2">
              <a:hueOff val="234076"/>
              <a:satOff val="-292"/>
              <a:lumOff val="6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0BB89-C86B-49B0-B722-8F0C440CB6AE}">
      <dsp:nvSpPr>
        <dsp:cNvPr id="0" name=""/>
        <dsp:cNvSpPr/>
      </dsp:nvSpPr>
      <dsp:spPr>
        <a:xfrm>
          <a:off x="2189103" y="664586"/>
          <a:ext cx="864120" cy="144020"/>
        </a:xfrm>
        <a:prstGeom prst="parallelogram">
          <a:avLst>
            <a:gd name="adj" fmla="val 140840"/>
          </a:avLst>
        </a:prstGeom>
        <a:solidFill>
          <a:schemeClr val="accent2">
            <a:hueOff val="468152"/>
            <a:satOff val="-584"/>
            <a:lumOff val="137"/>
            <a:alphaOff val="0"/>
          </a:schemeClr>
        </a:solidFill>
        <a:ln w="25400" cap="flat" cmpd="sng" algn="ctr">
          <a:solidFill>
            <a:schemeClr val="accent2">
              <a:hueOff val="468152"/>
              <a:satOff val="-584"/>
              <a:lumOff val="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C01D4-7FE5-4DD1-9E49-49B6B9700685}">
      <dsp:nvSpPr>
        <dsp:cNvPr id="0" name=""/>
        <dsp:cNvSpPr/>
      </dsp:nvSpPr>
      <dsp:spPr>
        <a:xfrm>
          <a:off x="3103631" y="664586"/>
          <a:ext cx="864120" cy="144020"/>
        </a:xfrm>
        <a:prstGeom prst="parallelogram">
          <a:avLst>
            <a:gd name="adj" fmla="val 140840"/>
          </a:avLst>
        </a:prstGeom>
        <a:solidFill>
          <a:schemeClr val="accent2">
            <a:hueOff val="702228"/>
            <a:satOff val="-876"/>
            <a:lumOff val="206"/>
            <a:alphaOff val="0"/>
          </a:schemeClr>
        </a:solidFill>
        <a:ln w="25400" cap="flat" cmpd="sng" algn="ctr">
          <a:solidFill>
            <a:schemeClr val="accent2">
              <a:hueOff val="702228"/>
              <a:satOff val="-876"/>
              <a:lumOff val="2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8FD796-0817-43FC-9A39-B2317A6A3C9D}">
      <dsp:nvSpPr>
        <dsp:cNvPr id="0" name=""/>
        <dsp:cNvSpPr/>
      </dsp:nvSpPr>
      <dsp:spPr>
        <a:xfrm>
          <a:off x="4018157" y="664586"/>
          <a:ext cx="864120" cy="144020"/>
        </a:xfrm>
        <a:prstGeom prst="parallelogram">
          <a:avLst>
            <a:gd name="adj" fmla="val 140840"/>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A41230-6187-4448-9A7F-1117DEAAC518}">
      <dsp:nvSpPr>
        <dsp:cNvPr id="0" name=""/>
        <dsp:cNvSpPr/>
      </dsp:nvSpPr>
      <dsp:spPr>
        <a:xfrm>
          <a:off x="4932685" y="664586"/>
          <a:ext cx="864120" cy="144020"/>
        </a:xfrm>
        <a:prstGeom prst="parallelogram">
          <a:avLst>
            <a:gd name="adj" fmla="val 140840"/>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39C58-56ED-4430-AA62-6C0161E2D4D2}">
      <dsp:nvSpPr>
        <dsp:cNvPr id="0" name=""/>
        <dsp:cNvSpPr/>
      </dsp:nvSpPr>
      <dsp:spPr>
        <a:xfrm>
          <a:off x="5847212" y="664586"/>
          <a:ext cx="864120" cy="144020"/>
        </a:xfrm>
        <a:prstGeom prst="parallelogram">
          <a:avLst>
            <a:gd name="adj" fmla="val 140840"/>
          </a:avLst>
        </a:prstGeom>
        <a:solidFill>
          <a:schemeClr val="accent2">
            <a:hueOff val="1404456"/>
            <a:satOff val="-1752"/>
            <a:lumOff val="412"/>
            <a:alphaOff val="0"/>
          </a:schemeClr>
        </a:solidFill>
        <a:ln w="25400" cap="flat" cmpd="sng" algn="ctr">
          <a:solidFill>
            <a:schemeClr val="accent2">
              <a:hueOff val="1404456"/>
              <a:satOff val="-1752"/>
              <a:lumOff val="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9FBDE5-2429-4C39-B823-AB74B0EB3E40}">
      <dsp:nvSpPr>
        <dsp:cNvPr id="0" name=""/>
        <dsp:cNvSpPr/>
      </dsp:nvSpPr>
      <dsp:spPr>
        <a:xfrm>
          <a:off x="360049" y="857573"/>
          <a:ext cx="6480900" cy="58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rtl="0">
            <a:lnSpc>
              <a:spcPct val="90000"/>
            </a:lnSpc>
            <a:spcBef>
              <a:spcPct val="0"/>
            </a:spcBef>
            <a:spcAft>
              <a:spcPct val="35000"/>
            </a:spcAft>
          </a:pPr>
          <a:r>
            <a:rPr lang="en-GB" sz="2700" kern="1200" baseline="0" dirty="0" smtClean="0">
              <a:solidFill>
                <a:schemeClr val="tx2">
                  <a:lumMod val="90000"/>
                  <a:lumOff val="10000"/>
                </a:schemeClr>
              </a:solidFill>
            </a:rPr>
            <a:t>Declining fertility rates</a:t>
          </a:r>
          <a:endParaRPr lang="en-US" sz="2700" kern="1200" dirty="0">
            <a:solidFill>
              <a:schemeClr val="tx2">
                <a:lumMod val="90000"/>
                <a:lumOff val="10000"/>
              </a:schemeClr>
            </a:solidFill>
          </a:endParaRPr>
        </a:p>
      </dsp:txBody>
      <dsp:txXfrm>
        <a:off x="360049" y="857573"/>
        <a:ext cx="6480900" cy="589172"/>
      </dsp:txXfrm>
    </dsp:sp>
    <dsp:sp modelId="{F14A2ECA-E8D6-40FD-8EEB-4B0109AFF059}">
      <dsp:nvSpPr>
        <dsp:cNvPr id="0" name=""/>
        <dsp:cNvSpPr/>
      </dsp:nvSpPr>
      <dsp:spPr>
        <a:xfrm>
          <a:off x="360049" y="1446746"/>
          <a:ext cx="864120" cy="144020"/>
        </a:xfrm>
        <a:prstGeom prst="parallelogram">
          <a:avLst>
            <a:gd name="adj" fmla="val 140840"/>
          </a:avLst>
        </a:prstGeom>
        <a:solidFill>
          <a:schemeClr val="accent2">
            <a:hueOff val="1638532"/>
            <a:satOff val="-2044"/>
            <a:lumOff val="481"/>
            <a:alphaOff val="0"/>
          </a:schemeClr>
        </a:solidFill>
        <a:ln w="25400" cap="flat" cmpd="sng" algn="ctr">
          <a:solidFill>
            <a:schemeClr val="accent2">
              <a:hueOff val="1638532"/>
              <a:satOff val="-2044"/>
              <a:lumOff val="48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0010CC-34D3-47F5-AE0D-F21BCD1F2956}">
      <dsp:nvSpPr>
        <dsp:cNvPr id="0" name=""/>
        <dsp:cNvSpPr/>
      </dsp:nvSpPr>
      <dsp:spPr>
        <a:xfrm>
          <a:off x="1274576" y="1446746"/>
          <a:ext cx="864120" cy="144020"/>
        </a:xfrm>
        <a:prstGeom prst="parallelogram">
          <a:avLst>
            <a:gd name="adj" fmla="val 140840"/>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B2E0B-AC89-4861-BEA1-25D54E25C4B1}">
      <dsp:nvSpPr>
        <dsp:cNvPr id="0" name=""/>
        <dsp:cNvSpPr/>
      </dsp:nvSpPr>
      <dsp:spPr>
        <a:xfrm>
          <a:off x="2189103" y="1446746"/>
          <a:ext cx="864120" cy="144020"/>
        </a:xfrm>
        <a:prstGeom prst="parallelogram">
          <a:avLst>
            <a:gd name="adj" fmla="val 140840"/>
          </a:avLst>
        </a:prstGeom>
        <a:solidFill>
          <a:schemeClr val="accent2">
            <a:hueOff val="2106683"/>
            <a:satOff val="-2628"/>
            <a:lumOff val="618"/>
            <a:alphaOff val="0"/>
          </a:schemeClr>
        </a:solidFill>
        <a:ln w="25400" cap="flat" cmpd="sng" algn="ctr">
          <a:solidFill>
            <a:schemeClr val="accent2">
              <a:hueOff val="2106683"/>
              <a:satOff val="-2628"/>
              <a:lumOff val="6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CAA1D6-F4F0-48FE-927E-298238A36D37}">
      <dsp:nvSpPr>
        <dsp:cNvPr id="0" name=""/>
        <dsp:cNvSpPr/>
      </dsp:nvSpPr>
      <dsp:spPr>
        <a:xfrm>
          <a:off x="3103631" y="1446746"/>
          <a:ext cx="864120" cy="144020"/>
        </a:xfrm>
        <a:prstGeom prst="parallelogram">
          <a:avLst>
            <a:gd name="adj" fmla="val 140840"/>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D4E6FD-E77C-439F-A6F7-6920E12E7D6C}">
      <dsp:nvSpPr>
        <dsp:cNvPr id="0" name=""/>
        <dsp:cNvSpPr/>
      </dsp:nvSpPr>
      <dsp:spPr>
        <a:xfrm>
          <a:off x="4018157" y="1446746"/>
          <a:ext cx="864120" cy="144020"/>
        </a:xfrm>
        <a:prstGeom prst="parallelogram">
          <a:avLst>
            <a:gd name="adj" fmla="val 140840"/>
          </a:avLst>
        </a:prstGeom>
        <a:solidFill>
          <a:schemeClr val="accent2">
            <a:hueOff val="2574836"/>
            <a:satOff val="-3211"/>
            <a:lumOff val="755"/>
            <a:alphaOff val="0"/>
          </a:schemeClr>
        </a:solidFill>
        <a:ln w="25400" cap="flat" cmpd="sng" algn="ctr">
          <a:solidFill>
            <a:schemeClr val="accent2">
              <a:hueOff val="2574836"/>
              <a:satOff val="-3211"/>
              <a:lumOff val="7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4F9F97-FB66-434F-8B4B-AC7C3ADF3C21}">
      <dsp:nvSpPr>
        <dsp:cNvPr id="0" name=""/>
        <dsp:cNvSpPr/>
      </dsp:nvSpPr>
      <dsp:spPr>
        <a:xfrm>
          <a:off x="4932685" y="1446746"/>
          <a:ext cx="864120" cy="144020"/>
        </a:xfrm>
        <a:prstGeom prst="parallelogram">
          <a:avLst>
            <a:gd name="adj" fmla="val 140840"/>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8D815D-B264-4817-83D8-E5A8DABB2DE5}">
      <dsp:nvSpPr>
        <dsp:cNvPr id="0" name=""/>
        <dsp:cNvSpPr/>
      </dsp:nvSpPr>
      <dsp:spPr>
        <a:xfrm>
          <a:off x="5847212" y="1446746"/>
          <a:ext cx="864120" cy="144020"/>
        </a:xfrm>
        <a:prstGeom prst="parallelogram">
          <a:avLst>
            <a:gd name="adj" fmla="val 140840"/>
          </a:avLst>
        </a:prstGeom>
        <a:solidFill>
          <a:schemeClr val="accent2">
            <a:hueOff val="3042987"/>
            <a:satOff val="-3795"/>
            <a:lumOff val="892"/>
            <a:alphaOff val="0"/>
          </a:schemeClr>
        </a:solidFill>
        <a:ln w="25400" cap="flat" cmpd="sng" algn="ctr">
          <a:solidFill>
            <a:schemeClr val="accent2">
              <a:hueOff val="3042987"/>
              <a:satOff val="-3795"/>
              <a:lumOff val="8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1248AA-E3B3-478C-ADD4-B7EF9B552F80}">
      <dsp:nvSpPr>
        <dsp:cNvPr id="0" name=""/>
        <dsp:cNvSpPr/>
      </dsp:nvSpPr>
      <dsp:spPr>
        <a:xfrm>
          <a:off x="360049" y="1639733"/>
          <a:ext cx="6480900" cy="589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rtl="0">
            <a:lnSpc>
              <a:spcPct val="90000"/>
            </a:lnSpc>
            <a:spcBef>
              <a:spcPct val="0"/>
            </a:spcBef>
            <a:spcAft>
              <a:spcPct val="35000"/>
            </a:spcAft>
          </a:pPr>
          <a:r>
            <a:rPr lang="en-GB" sz="2700" kern="1200" baseline="0" dirty="0" smtClean="0">
              <a:solidFill>
                <a:schemeClr val="tx2">
                  <a:lumMod val="90000"/>
                  <a:lumOff val="10000"/>
                </a:schemeClr>
              </a:solidFill>
            </a:rPr>
            <a:t>Emigration</a:t>
          </a:r>
          <a:endParaRPr lang="en-US" sz="2700" kern="1200" dirty="0">
            <a:solidFill>
              <a:schemeClr val="tx2">
                <a:lumMod val="90000"/>
                <a:lumOff val="10000"/>
              </a:schemeClr>
            </a:solidFill>
          </a:endParaRPr>
        </a:p>
      </dsp:txBody>
      <dsp:txXfrm>
        <a:off x="360049" y="1639733"/>
        <a:ext cx="6480900" cy="589172"/>
      </dsp:txXfrm>
    </dsp:sp>
    <dsp:sp modelId="{DB6D145A-4194-44BB-B984-07FFFA29D438}">
      <dsp:nvSpPr>
        <dsp:cNvPr id="0" name=""/>
        <dsp:cNvSpPr/>
      </dsp:nvSpPr>
      <dsp:spPr>
        <a:xfrm>
          <a:off x="360049" y="2228905"/>
          <a:ext cx="864120" cy="144020"/>
        </a:xfrm>
        <a:prstGeom prst="parallelogram">
          <a:avLst>
            <a:gd name="adj" fmla="val 140840"/>
          </a:avLst>
        </a:prstGeom>
        <a:solidFill>
          <a:schemeClr val="accent2">
            <a:hueOff val="3277063"/>
            <a:satOff val="-4087"/>
            <a:lumOff val="961"/>
            <a:alphaOff val="0"/>
          </a:schemeClr>
        </a:solidFill>
        <a:ln w="25400" cap="flat" cmpd="sng" algn="ctr">
          <a:solidFill>
            <a:schemeClr val="accent2">
              <a:hueOff val="3277063"/>
              <a:satOff val="-4087"/>
              <a:lumOff val="9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A87658-73EB-46AA-905B-A4346D3BE6B5}">
      <dsp:nvSpPr>
        <dsp:cNvPr id="0" name=""/>
        <dsp:cNvSpPr/>
      </dsp:nvSpPr>
      <dsp:spPr>
        <a:xfrm>
          <a:off x="1274576" y="2228905"/>
          <a:ext cx="864120" cy="144020"/>
        </a:xfrm>
        <a:prstGeom prst="parallelogram">
          <a:avLst>
            <a:gd name="adj" fmla="val 140840"/>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B043E8-F285-45F9-B381-F08E631169F1}">
      <dsp:nvSpPr>
        <dsp:cNvPr id="0" name=""/>
        <dsp:cNvSpPr/>
      </dsp:nvSpPr>
      <dsp:spPr>
        <a:xfrm>
          <a:off x="2189103" y="2228905"/>
          <a:ext cx="864120" cy="144020"/>
        </a:xfrm>
        <a:prstGeom prst="parallelogram">
          <a:avLst>
            <a:gd name="adj" fmla="val 140840"/>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1657BF-8DDF-43FF-AD10-53AF8964722D}">
      <dsp:nvSpPr>
        <dsp:cNvPr id="0" name=""/>
        <dsp:cNvSpPr/>
      </dsp:nvSpPr>
      <dsp:spPr>
        <a:xfrm>
          <a:off x="3103631" y="2228905"/>
          <a:ext cx="864120" cy="144020"/>
        </a:xfrm>
        <a:prstGeom prst="parallelogram">
          <a:avLst>
            <a:gd name="adj" fmla="val 140840"/>
          </a:avLst>
        </a:prstGeom>
        <a:solidFill>
          <a:schemeClr val="accent2">
            <a:hueOff val="3979291"/>
            <a:satOff val="-4963"/>
            <a:lumOff val="1167"/>
            <a:alphaOff val="0"/>
          </a:schemeClr>
        </a:solidFill>
        <a:ln w="25400" cap="flat" cmpd="sng" algn="ctr">
          <a:solidFill>
            <a:schemeClr val="accent2">
              <a:hueOff val="3979291"/>
              <a:satOff val="-4963"/>
              <a:lumOff val="11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E9C4DA-2D80-4942-BBAE-47BBA29F0332}">
      <dsp:nvSpPr>
        <dsp:cNvPr id="0" name=""/>
        <dsp:cNvSpPr/>
      </dsp:nvSpPr>
      <dsp:spPr>
        <a:xfrm>
          <a:off x="4018157" y="2228905"/>
          <a:ext cx="864120" cy="144020"/>
        </a:xfrm>
        <a:prstGeom prst="parallelogram">
          <a:avLst>
            <a:gd name="adj" fmla="val 140840"/>
          </a:avLst>
        </a:prstGeom>
        <a:solidFill>
          <a:schemeClr val="accent2">
            <a:hueOff val="4213367"/>
            <a:satOff val="-5255"/>
            <a:lumOff val="1236"/>
            <a:alphaOff val="0"/>
          </a:schemeClr>
        </a:solidFill>
        <a:ln w="25400" cap="flat" cmpd="sng" algn="ctr">
          <a:solidFill>
            <a:schemeClr val="accent2">
              <a:hueOff val="4213367"/>
              <a:satOff val="-5255"/>
              <a:lumOff val="1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A4E275-48CE-45F6-BBF4-7BAAF80403E2}">
      <dsp:nvSpPr>
        <dsp:cNvPr id="0" name=""/>
        <dsp:cNvSpPr/>
      </dsp:nvSpPr>
      <dsp:spPr>
        <a:xfrm>
          <a:off x="4932685" y="2228905"/>
          <a:ext cx="864120" cy="144020"/>
        </a:xfrm>
        <a:prstGeom prst="parallelogram">
          <a:avLst>
            <a:gd name="adj" fmla="val 140840"/>
          </a:avLst>
        </a:prstGeom>
        <a:solidFill>
          <a:schemeClr val="accent2">
            <a:hueOff val="4447443"/>
            <a:satOff val="-5547"/>
            <a:lumOff val="1304"/>
            <a:alphaOff val="0"/>
          </a:schemeClr>
        </a:solidFill>
        <a:ln w="25400" cap="flat" cmpd="sng" algn="ctr">
          <a:solidFill>
            <a:schemeClr val="accent2">
              <a:hueOff val="4447443"/>
              <a:satOff val="-5547"/>
              <a:lumOff val="130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295F5-868F-4D59-AD65-330A99B287D2}">
      <dsp:nvSpPr>
        <dsp:cNvPr id="0" name=""/>
        <dsp:cNvSpPr/>
      </dsp:nvSpPr>
      <dsp:spPr>
        <a:xfrm>
          <a:off x="5847212" y="2228905"/>
          <a:ext cx="864120" cy="144020"/>
        </a:xfrm>
        <a:prstGeom prst="parallelogram">
          <a:avLst>
            <a:gd name="adj" fmla="val 140840"/>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3038330" cy="466231"/>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sz="quarter" idx="1"/>
          </p:nvPr>
        </p:nvSpPr>
        <p:spPr bwMode="auto">
          <a:xfrm>
            <a:off x="3970436" y="3"/>
            <a:ext cx="3038330" cy="466231"/>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C65DB725-3F53-423B-B263-9F51CF8FAAF6}" type="datetimeFigureOut">
              <a:rPr lang="en-US"/>
              <a:pPr>
                <a:defRPr/>
              </a:pPr>
              <a:t>6/29/2015</a:t>
            </a:fld>
            <a:endParaRPr lang="en-US" dirty="0"/>
          </a:p>
        </p:txBody>
      </p:sp>
      <p:sp>
        <p:nvSpPr>
          <p:cNvPr id="4" name="Footer Placeholder 3"/>
          <p:cNvSpPr>
            <a:spLocks noGrp="1"/>
          </p:cNvSpPr>
          <p:nvPr>
            <p:ph type="ftr" sz="quarter" idx="2"/>
          </p:nvPr>
        </p:nvSpPr>
        <p:spPr bwMode="auto">
          <a:xfrm>
            <a:off x="1" y="8828688"/>
            <a:ext cx="3038330" cy="466231"/>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5" name="Slide Number Placeholder 4"/>
          <p:cNvSpPr>
            <a:spLocks noGrp="1"/>
          </p:cNvSpPr>
          <p:nvPr>
            <p:ph type="sldNum" sz="quarter" idx="3"/>
          </p:nvPr>
        </p:nvSpPr>
        <p:spPr bwMode="auto">
          <a:xfrm>
            <a:off x="3970436" y="8828688"/>
            <a:ext cx="3038330" cy="466231"/>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54AC8908-A1FB-4505-B212-4B2A7EC61AD6}" type="slidenum">
              <a:rPr lang="en-US"/>
              <a:pPr>
                <a:defRPr/>
              </a:pPr>
              <a:t>‹#›</a:t>
            </a:fld>
            <a:endParaRPr lang="en-US" dirty="0"/>
          </a:p>
        </p:txBody>
      </p:sp>
    </p:spTree>
    <p:extLst>
      <p:ext uri="{BB962C8B-B14F-4D97-AF65-F5344CB8AC3E}">
        <p14:creationId xmlns:p14="http://schemas.microsoft.com/office/powerpoint/2010/main" xmlns="" val="750249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3"/>
            <a:ext cx="3038330" cy="466231"/>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3" name="Date Placeholder 2"/>
          <p:cNvSpPr>
            <a:spLocks noGrp="1"/>
          </p:cNvSpPr>
          <p:nvPr>
            <p:ph type="dt" idx="1"/>
          </p:nvPr>
        </p:nvSpPr>
        <p:spPr bwMode="auto">
          <a:xfrm>
            <a:off x="3970436" y="3"/>
            <a:ext cx="3038330" cy="466231"/>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7484">
              <a:defRPr sz="1300">
                <a:latin typeface="Calibri" pitchFamily="34" charset="0"/>
              </a:defRPr>
            </a:lvl1pPr>
          </a:lstStyle>
          <a:p>
            <a:pPr>
              <a:defRPr/>
            </a:pPr>
            <a:fld id="{72848AB1-372C-417D-B58B-3446A2DC6E62}" type="datetimeFigureOut">
              <a:rPr lang="en-US"/>
              <a:pPr>
                <a:defRPr/>
              </a:pPr>
              <a:t>6/29/2015</a:t>
            </a:fld>
            <a:endParaRPr lang="en-US" dirty="0"/>
          </a:p>
        </p:txBody>
      </p:sp>
      <p:sp>
        <p:nvSpPr>
          <p:cNvPr id="4" name="Slide Image Placeholder 3"/>
          <p:cNvSpPr>
            <a:spLocks noGrp="1" noRot="1" noChangeAspect="1"/>
          </p:cNvSpPr>
          <p:nvPr>
            <p:ph type="sldImg" idx="2"/>
          </p:nvPr>
        </p:nvSpPr>
        <p:spPr>
          <a:xfrm>
            <a:off x="990600" y="700088"/>
            <a:ext cx="5030788" cy="3482975"/>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701533" y="4417315"/>
            <a:ext cx="5607338" cy="4182711"/>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1" y="8828688"/>
            <a:ext cx="3038330" cy="466231"/>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7484">
              <a:defRPr sz="1300">
                <a:latin typeface="Calibri" pitchFamily="34" charset="0"/>
              </a:defRPr>
            </a:lvl1pPr>
          </a:lstStyle>
          <a:p>
            <a:pPr>
              <a:defRPr/>
            </a:pPr>
            <a:endParaRPr lang="it-IT" dirty="0"/>
          </a:p>
        </p:txBody>
      </p:sp>
      <p:sp>
        <p:nvSpPr>
          <p:cNvPr id="7" name="Slide Number Placeholder 6"/>
          <p:cNvSpPr>
            <a:spLocks noGrp="1"/>
          </p:cNvSpPr>
          <p:nvPr>
            <p:ph type="sldNum" sz="quarter" idx="5"/>
          </p:nvPr>
        </p:nvSpPr>
        <p:spPr bwMode="auto">
          <a:xfrm>
            <a:off x="3970436" y="8828688"/>
            <a:ext cx="3038330" cy="466231"/>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7484">
              <a:defRPr sz="1300">
                <a:latin typeface="Calibri" pitchFamily="34" charset="0"/>
              </a:defRPr>
            </a:lvl1pPr>
          </a:lstStyle>
          <a:p>
            <a:pPr>
              <a:defRPr/>
            </a:pPr>
            <a:fld id="{B9DF5CB4-1F12-4B4C-891B-F676007582BC}" type="slidenum">
              <a:rPr lang="en-US"/>
              <a:pPr>
                <a:defRPr/>
              </a:pPr>
              <a:t>‹#›</a:t>
            </a:fld>
            <a:endParaRPr lang="en-US" dirty="0"/>
          </a:p>
        </p:txBody>
      </p:sp>
    </p:spTree>
    <p:extLst>
      <p:ext uri="{BB962C8B-B14F-4D97-AF65-F5344CB8AC3E}">
        <p14:creationId xmlns:p14="http://schemas.microsoft.com/office/powerpoint/2010/main" xmlns="" val="971322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lnSpc>
                <a:spcPct val="90000"/>
              </a:lnSpc>
            </a:pPr>
            <a:endParaRPr lang="it-IT" sz="1000" dirty="0"/>
          </a:p>
        </p:txBody>
      </p:sp>
    </p:spTree>
    <p:extLst>
      <p:ext uri="{BB962C8B-B14F-4D97-AF65-F5344CB8AC3E}">
        <p14:creationId xmlns:p14="http://schemas.microsoft.com/office/powerpoint/2010/main" xmlns="" val="1984408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57</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3</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4</a:t>
            </a:fld>
            <a:endParaRPr lang="en-US"/>
          </a:p>
        </p:txBody>
      </p:sp>
    </p:spTree>
    <p:extLst>
      <p:ext uri="{BB962C8B-B14F-4D97-AF65-F5344CB8AC3E}">
        <p14:creationId xmlns:p14="http://schemas.microsoft.com/office/powerpoint/2010/main" xmlns="" val="428837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a:t>
            </a:fld>
            <a:endParaRPr lang="en-US"/>
          </a:p>
        </p:txBody>
      </p:sp>
    </p:spTree>
    <p:extLst>
      <p:ext uri="{BB962C8B-B14F-4D97-AF65-F5344CB8AC3E}">
        <p14:creationId xmlns:p14="http://schemas.microsoft.com/office/powerpoint/2010/main" xmlns="" val="4288376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15</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17</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20</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55</a:t>
            </a:fld>
            <a:endParaRPr lang="en-US"/>
          </a:p>
        </p:txBody>
      </p:sp>
    </p:spTree>
    <p:extLst>
      <p:ext uri="{BB962C8B-B14F-4D97-AF65-F5344CB8AC3E}">
        <p14:creationId xmlns="" xmlns:p14="http://schemas.microsoft.com/office/powerpoint/2010/main" val="4288376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pPr>
              <a:defRPr/>
            </a:pPr>
            <a:fld id="{B9DF5CB4-1F12-4B4C-891B-F676007582BC}" type="slidenum">
              <a:rPr lang="en-US" smtClean="0"/>
              <a:pPr>
                <a:defRPr/>
              </a:pPr>
              <a:t>56</a:t>
            </a:fld>
            <a:endParaRPr lang="en-US"/>
          </a:p>
        </p:txBody>
      </p:sp>
    </p:spTree>
    <p:extLst>
      <p:ext uri="{BB962C8B-B14F-4D97-AF65-F5344CB8AC3E}">
        <p14:creationId xmlns="" xmlns:p14="http://schemas.microsoft.com/office/powerpoint/2010/main" val="4288376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Master" Target="../slideMasters/slideMaster1.xml"/><Relationship Id="rId4"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8" name="Object 7" hidden="1"/>
          <p:cNvGraphicFramePr>
            <a:graphicFrameLocks/>
          </p:cNvGraphicFramePr>
          <p:nvPr/>
        </p:nvGraphicFramePr>
        <p:xfrm>
          <a:off x="0" y="0"/>
          <a:ext cx="158750" cy="158750"/>
        </p:xfrm>
        <a:graphic>
          <a:graphicData uri="http://schemas.openxmlformats.org/presentationml/2006/ole">
            <p:oleObj spid="_x0000_s1713868" name="think-cell Slide" r:id="rId6" imgW="0" imgH="0" progId="">
              <p:embed/>
            </p:oleObj>
          </a:graphicData>
        </a:graphic>
      </p:graphicFrame>
      <p:sp>
        <p:nvSpPr>
          <p:cNvPr id="7" name="Rectangle 6"/>
          <p:cNvSpPr/>
          <p:nvPr userDrawn="1">
            <p:custDataLst>
              <p:tags r:id="rId2"/>
            </p:custDataLst>
          </p:nvPr>
        </p:nvSpPr>
        <p:spPr>
          <a:xfrm>
            <a:off x="200340" y="116540"/>
            <a:ext cx="9433310" cy="6718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atin typeface="Optane" pitchFamily="2" charset="0"/>
            </a:endParaRPr>
          </a:p>
        </p:txBody>
      </p:sp>
      <p:sp>
        <p:nvSpPr>
          <p:cNvPr id="2" name="Title 1"/>
          <p:cNvSpPr>
            <a:spLocks noGrp="1"/>
          </p:cNvSpPr>
          <p:nvPr>
            <p:ph type="ctrTitle"/>
            <p:custDataLst>
              <p:tags r:id="rId3"/>
            </p:custDataLst>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custDataLst>
              <p:tags r:id="rId4"/>
            </p:custDataLst>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
        <p:nvSpPr>
          <p:cNvPr id="6" name="Rectangle 9"/>
          <p:cNvSpPr>
            <a:spLocks noChangeArrowheads="1"/>
          </p:cNvSpPr>
          <p:nvPr userDrawn="1"/>
        </p:nvSpPr>
        <p:spPr bwMode="auto">
          <a:xfrm>
            <a:off x="3048468" y="476590"/>
            <a:ext cx="3766036" cy="321812"/>
          </a:xfrm>
          <a:prstGeom prst="rect">
            <a:avLst/>
          </a:prstGeom>
          <a:noFill/>
          <a:ln w="9525">
            <a:noFill/>
            <a:miter lim="800000"/>
            <a:headEnd/>
            <a:tailEnd/>
          </a:ln>
          <a:effectLst/>
        </p:spPr>
        <p:txBody>
          <a:bodyPr lIns="0" tIns="0" rIns="0" bIns="0"/>
          <a:lstStyle/>
          <a:p>
            <a:pPr algn="ctr" fontAlgn="base">
              <a:spcBef>
                <a:spcPct val="0"/>
              </a:spcBef>
              <a:spcAft>
                <a:spcPct val="0"/>
              </a:spcAft>
            </a:pPr>
            <a:r>
              <a:rPr lang="en-US" sz="1800" b="1" i="1" u="sng" dirty="0" smtClean="0">
                <a:solidFill>
                  <a:schemeClr val="tx1">
                    <a:lumMod val="75000"/>
                    <a:lumOff val="25000"/>
                  </a:schemeClr>
                </a:solidFill>
                <a:latin typeface="Optane" pitchFamily="2" charset="0"/>
                <a:cs typeface="Arial" charset="0"/>
              </a:rPr>
              <a:t>BOZZA</a:t>
            </a:r>
            <a:r>
              <a:rPr lang="en-US" sz="1800" b="1" i="1" u="sng" baseline="0" dirty="0" smtClean="0">
                <a:solidFill>
                  <a:schemeClr val="tx1">
                    <a:lumMod val="75000"/>
                    <a:lumOff val="25000"/>
                  </a:schemeClr>
                </a:solidFill>
                <a:latin typeface="Optane" pitchFamily="2" charset="0"/>
                <a:cs typeface="Arial" charset="0"/>
              </a:rPr>
              <a:t> PER DISCUSSIONE</a:t>
            </a:r>
            <a:endParaRPr lang="en-US" sz="1400" b="1" i="1" u="sng" dirty="0">
              <a:solidFill>
                <a:schemeClr val="tx1">
                  <a:lumMod val="75000"/>
                  <a:lumOff val="25000"/>
                </a:schemeClr>
              </a:solidFill>
              <a:latin typeface="Optane" pitchFamily="2" charset="0"/>
              <a:cs typeface="Arial"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r="68201"/>
          <a:stretch/>
        </p:blipFill>
        <p:spPr bwMode="auto">
          <a:xfrm>
            <a:off x="3296770" y="172916"/>
            <a:ext cx="2930597" cy="22720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8"/>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l="31603"/>
          <a:stretch/>
        </p:blipFill>
        <p:spPr bwMode="auto">
          <a:xfrm>
            <a:off x="2504660" y="2001376"/>
            <a:ext cx="4983180" cy="1796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83494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5" name="Footer Placeholder 4"/>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6" name="Slide Number Placeholder 5"/>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8" name="Footer Placeholder 7"/>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9" name="Slide Number Placeholder 8"/>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4" name="Footer Placeholder 3"/>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5" name="Slide Number Placeholder 4"/>
          <p:cNvSpPr>
            <a:spLocks noGrp="1"/>
          </p:cNvSpPr>
          <p:nvPr>
            <p:ph type="sldNum" sz="quarter" idx="12"/>
          </p:nvPr>
        </p:nvSpPr>
        <p:spPr>
          <a:xfrm>
            <a:off x="7142332" y="6356361"/>
            <a:ext cx="2311400" cy="365125"/>
          </a:xfrm>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3" name="Footer Placeholder 2"/>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4" name="Slide Number Placeholder 3"/>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Optane" pitchFamily="2" charset="0"/>
              </a:defRPr>
            </a:lvl1pPr>
          </a:lstStyle>
          <a:p>
            <a:fld id="{04800856-2FB0-4830-8C60-1A6F6FE5BDA0}" type="datetimeFigureOut">
              <a:rPr lang="it-IT" smtClean="0"/>
              <a:pPr/>
              <a:t>29/06/2015</a:t>
            </a:fld>
            <a:endParaRPr lang="it-IT" dirty="0"/>
          </a:p>
        </p:txBody>
      </p:sp>
      <p:sp>
        <p:nvSpPr>
          <p:cNvPr id="6" name="Footer Placeholder 5"/>
          <p:cNvSpPr>
            <a:spLocks noGrp="1"/>
          </p:cNvSpPr>
          <p:nvPr>
            <p:ph type="ftr" sz="quarter" idx="11"/>
          </p:nvPr>
        </p:nvSpPr>
        <p:spPr>
          <a:xfrm>
            <a:off x="3384550" y="6356361"/>
            <a:ext cx="3136900" cy="365125"/>
          </a:xfrm>
          <a:prstGeom prst="rect">
            <a:avLst/>
          </a:prstGeom>
        </p:spPr>
        <p:txBody>
          <a:bodyPr/>
          <a:lstStyle>
            <a:lvl1pPr>
              <a:defRPr>
                <a:latin typeface="Optane" pitchFamily="2" charset="0"/>
              </a:defRPr>
            </a:lvl1pPr>
          </a:lstStyle>
          <a:p>
            <a:r>
              <a:rPr lang="it-IT" dirty="0" smtClean="0"/>
              <a:t>EY_IDEA MANAGEMENT_V0.5.PPTX</a:t>
            </a:r>
            <a:endParaRPr lang="it-IT" dirty="0"/>
          </a:p>
        </p:txBody>
      </p:sp>
      <p:sp>
        <p:nvSpPr>
          <p:cNvPr id="7" name="Slide Number Placeholder 6"/>
          <p:cNvSpPr>
            <a:spLocks noGrp="1"/>
          </p:cNvSpPr>
          <p:nvPr>
            <p:ph type="sldNum" sz="quarter" idx="12"/>
          </p:nvPr>
        </p:nvSpPr>
        <p:spPr/>
        <p:txBody>
          <a:bodyPr/>
          <a:lstStyle>
            <a:lvl1pPr>
              <a:defRPr>
                <a:latin typeface="Optane" pitchFamily="2" charset="0"/>
              </a:defRPr>
            </a:lvl1pPr>
          </a:lstStyle>
          <a:p>
            <a:fld id="{48D807C0-2D41-4638-AE7B-EAF76F0B0F71}" type="slidenum">
              <a:rPr lang="it-IT" smtClean="0"/>
              <a:pPr/>
              <a:t>‹#›</a:t>
            </a:fld>
            <a:endParaRPr lang="it-IT"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4364" y="80970"/>
            <a:ext cx="9066340" cy="648090"/>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416370" y="980661"/>
            <a:ext cx="8994330" cy="514550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t-IT" dirty="0"/>
          </a:p>
        </p:txBody>
      </p:sp>
      <p:sp>
        <p:nvSpPr>
          <p:cNvPr id="4" name="Date Placeholder 3"/>
          <p:cNvSpPr>
            <a:spLocks noGrp="1"/>
          </p:cNvSpPr>
          <p:nvPr>
            <p:ph type="dt" sz="half" idx="2"/>
          </p:nvPr>
        </p:nvSpPr>
        <p:spPr>
          <a:xfrm>
            <a:off x="495300" y="6356361"/>
            <a:ext cx="2311400" cy="365125"/>
          </a:xfrm>
          <a:prstGeom prst="rect">
            <a:avLst/>
          </a:prstGeom>
        </p:spPr>
        <p:txBody>
          <a:bodyPr vert="horz" lIns="91440" tIns="45720" rIns="91440" bIns="45720" rtlCol="0" anchor="ctr"/>
          <a:lstStyle>
            <a:lvl1pPr algn="l">
              <a:defRPr sz="1200">
                <a:solidFill>
                  <a:schemeClr val="tx1">
                    <a:tint val="75000"/>
                  </a:schemeClr>
                </a:solidFill>
                <a:latin typeface="Optane" pitchFamily="2" charset="0"/>
              </a:defRPr>
            </a:lvl1pPr>
          </a:lstStyle>
          <a:p>
            <a:fld id="{04800856-2FB0-4830-8C60-1A6F6FE5BDA0}" type="datetimeFigureOut">
              <a:rPr lang="it-IT" smtClean="0"/>
              <a:pPr/>
              <a:t>29/06/2015</a:t>
            </a:fld>
            <a:endParaRPr lang="it-IT" dirty="0"/>
          </a:p>
        </p:txBody>
      </p:sp>
      <p:sp>
        <p:nvSpPr>
          <p:cNvPr id="6" name="Slide Number Placeholder 5"/>
          <p:cNvSpPr>
            <a:spLocks noGrp="1"/>
          </p:cNvSpPr>
          <p:nvPr>
            <p:ph type="sldNum" sz="quarter" idx="4"/>
          </p:nvPr>
        </p:nvSpPr>
        <p:spPr>
          <a:xfrm>
            <a:off x="7099300" y="6356361"/>
            <a:ext cx="2311400" cy="365125"/>
          </a:xfrm>
          <a:prstGeom prst="rect">
            <a:avLst/>
          </a:prstGeom>
        </p:spPr>
        <p:txBody>
          <a:bodyPr vert="horz" lIns="91440" tIns="45720" rIns="91440" bIns="45720" rtlCol="0" anchor="ctr"/>
          <a:lstStyle>
            <a:lvl1pPr algn="r">
              <a:defRPr sz="1200">
                <a:solidFill>
                  <a:schemeClr val="tx1">
                    <a:tint val="75000"/>
                  </a:schemeClr>
                </a:solidFill>
                <a:latin typeface="Optane" pitchFamily="2" charset="0"/>
              </a:defRPr>
            </a:lvl1pPr>
          </a:lstStyle>
          <a:p>
            <a:fld id="{48D807C0-2D41-4638-AE7B-EAF76F0B0F71}" type="slidenum">
              <a:rPr lang="it-IT" smtClean="0"/>
              <a:pPr/>
              <a:t>‹#›</a:t>
            </a:fld>
            <a:endParaRPr lang="it-IT" dirty="0"/>
          </a:p>
        </p:txBody>
      </p:sp>
      <p:cxnSp>
        <p:nvCxnSpPr>
          <p:cNvPr id="7" name="Straight Connector 6"/>
          <p:cNvCxnSpPr/>
          <p:nvPr/>
        </p:nvCxnSpPr>
        <p:spPr>
          <a:xfrm>
            <a:off x="344360" y="6381410"/>
            <a:ext cx="9217280"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364" y="811928"/>
            <a:ext cx="9201590" cy="0"/>
          </a:xfrm>
          <a:prstGeom prst="line">
            <a:avLst/>
          </a:prstGeom>
          <a:noFill/>
          <a:ln w="19050">
            <a:solidFill>
              <a:schemeClr val="tx2">
                <a:lumMod val="40000"/>
                <a:lumOff val="60000"/>
              </a:schemeClr>
            </a:solidFill>
            <a:round/>
            <a:headEnd/>
            <a:tailEnd/>
          </a:ln>
          <a:effectLst/>
        </p:spPr>
        <p:txBody>
          <a:bodyPr wrap="none" anchor="ctr"/>
          <a:lstStyle/>
          <a:p>
            <a:pPr fontAlgn="base">
              <a:spcBef>
                <a:spcPct val="0"/>
              </a:spcBef>
              <a:spcAft>
                <a:spcPct val="0"/>
              </a:spcAft>
            </a:pPr>
            <a:endParaRPr lang="en-US" dirty="0">
              <a:solidFill>
                <a:srgbClr val="646464"/>
              </a:solidFill>
              <a:latin typeface="Optane" pitchFamily="2" charset="0"/>
            </a:endParaRPr>
          </a:p>
        </p:txBody>
      </p:sp>
      <p:sp>
        <p:nvSpPr>
          <p:cNvPr id="35" name="Rectangle 9"/>
          <p:cNvSpPr>
            <a:spLocks noChangeArrowheads="1"/>
          </p:cNvSpPr>
          <p:nvPr/>
        </p:nvSpPr>
        <p:spPr bwMode="auto">
          <a:xfrm>
            <a:off x="339635" y="6530579"/>
            <a:ext cx="663575" cy="196850"/>
          </a:xfrm>
          <a:prstGeom prst="rect">
            <a:avLst/>
          </a:prstGeom>
          <a:noFill/>
          <a:ln w="9525">
            <a:noFill/>
            <a:miter lim="800000"/>
            <a:headEnd/>
            <a:tailEnd/>
          </a:ln>
          <a:effectLst/>
        </p:spPr>
        <p:txBody>
          <a:bodyPr lIns="0" tIns="0" rIns="0" bIns="0"/>
          <a:lstStyle/>
          <a:p>
            <a:pPr fontAlgn="base">
              <a:spcBef>
                <a:spcPct val="0"/>
              </a:spcBef>
              <a:spcAft>
                <a:spcPct val="0"/>
              </a:spcAft>
            </a:pPr>
            <a:r>
              <a:rPr lang="en-US" sz="1100" dirty="0" smtClean="0">
                <a:solidFill>
                  <a:srgbClr val="000000"/>
                </a:solidFill>
                <a:latin typeface="Optane" pitchFamily="2" charset="0"/>
                <a:cs typeface="Arial" charset="0"/>
              </a:rPr>
              <a:t>Page </a:t>
            </a:r>
            <a:fld id="{176C9665-13A1-4E4A-84AC-67452C24411B}" type="slidenum">
              <a:rPr lang="en-US" sz="1100" smtClean="0">
                <a:solidFill>
                  <a:srgbClr val="000000"/>
                </a:solidFill>
                <a:latin typeface="Optane" pitchFamily="2" charset="0"/>
                <a:cs typeface="Arial" charset="0"/>
              </a:rPr>
              <a:pPr fontAlgn="base">
                <a:spcBef>
                  <a:spcPct val="0"/>
                </a:spcBef>
                <a:spcAft>
                  <a:spcPct val="0"/>
                </a:spcAft>
              </a:pPr>
              <a:t>‹#›</a:t>
            </a:fld>
            <a:endParaRPr lang="en-US" sz="1100" dirty="0">
              <a:solidFill>
                <a:srgbClr val="000000"/>
              </a:solidFill>
              <a:latin typeface="Optane" pitchFamily="2" charset="0"/>
              <a:cs typeface="Arial" charset="0"/>
            </a:endParaRPr>
          </a:p>
        </p:txBody>
      </p:sp>
      <p:pic>
        <p:nvPicPr>
          <p:cNvPr id="10" name="Picture 8"/>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7356399" y="63737"/>
            <a:ext cx="2190906" cy="540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Optane" pitchFamily="2" charset="0"/>
          <a:ea typeface="+mj-ea"/>
          <a:cs typeface="+mj-cs"/>
        </a:defRPr>
      </a:lvl1pPr>
    </p:titleStyle>
    <p:bodyStyle>
      <a:lvl1pPr marL="342900" indent="-342900" algn="l" defTabSz="914400" rtl="0" eaLnBrk="1" latinLnBrk="0" hangingPunct="1">
        <a:spcBef>
          <a:spcPct val="20000"/>
        </a:spcBef>
        <a:buClr>
          <a:srgbClr val="FFC000"/>
        </a:buClr>
        <a:buSzPct val="75000"/>
        <a:buFont typeface="Arial" pitchFamily="34" charset="0"/>
        <a:buChar char="►"/>
        <a:defRPr sz="3200" kern="1200">
          <a:solidFill>
            <a:schemeClr val="tx1"/>
          </a:solidFill>
          <a:latin typeface="Optane" pitchFamily="2" charset="0"/>
          <a:ea typeface="+mn-ea"/>
          <a:cs typeface="+mn-cs"/>
        </a:defRPr>
      </a:lvl1pPr>
      <a:lvl2pPr marL="742950" indent="-285750" algn="l" defTabSz="914400" rtl="0" eaLnBrk="1" latinLnBrk="0" hangingPunct="1">
        <a:spcBef>
          <a:spcPct val="20000"/>
        </a:spcBef>
        <a:buClr>
          <a:srgbClr val="FFC000"/>
        </a:buClr>
        <a:buFont typeface="Arial" pitchFamily="34" charset="0"/>
        <a:buChar char="–"/>
        <a:defRPr sz="2800" kern="1200">
          <a:solidFill>
            <a:schemeClr val="tx1"/>
          </a:solidFill>
          <a:latin typeface="Optane" pitchFamily="2" charset="0"/>
          <a:ea typeface="+mn-ea"/>
          <a:cs typeface="+mn-cs"/>
        </a:defRPr>
      </a:lvl2pPr>
      <a:lvl3pPr marL="1143000" indent="-228600" algn="l" defTabSz="914400" rtl="0" eaLnBrk="1" latinLnBrk="0" hangingPunct="1">
        <a:spcBef>
          <a:spcPct val="20000"/>
        </a:spcBef>
        <a:buClr>
          <a:srgbClr val="FFC000"/>
        </a:buClr>
        <a:buFont typeface="Arial" pitchFamily="34" charset="0"/>
        <a:buChar char="•"/>
        <a:defRPr sz="2400" kern="1200">
          <a:solidFill>
            <a:schemeClr val="tx1"/>
          </a:solidFill>
          <a:latin typeface="Optane" pitchFamily="2" charset="0"/>
          <a:ea typeface="+mn-ea"/>
          <a:cs typeface="+mn-cs"/>
        </a:defRPr>
      </a:lvl3pPr>
      <a:lvl4pPr marL="16002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4pPr>
      <a:lvl5pPr marL="2057400" indent="-228600" algn="l" defTabSz="914400" rtl="0" eaLnBrk="1" latinLnBrk="0" hangingPunct="1">
        <a:spcBef>
          <a:spcPct val="20000"/>
        </a:spcBef>
        <a:buClr>
          <a:srgbClr val="FFC000"/>
        </a:buClr>
        <a:buFont typeface="Arial" pitchFamily="34" charset="0"/>
        <a:buChar char="»"/>
        <a:defRPr sz="2000" kern="1200">
          <a:solidFill>
            <a:schemeClr val="tx1"/>
          </a:solidFill>
          <a:latin typeface="Optane"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5"/>
          <p:cNvSpPr txBox="1">
            <a:spLocks noChangeArrowheads="1"/>
          </p:cNvSpPr>
          <p:nvPr/>
        </p:nvSpPr>
        <p:spPr>
          <a:xfrm>
            <a:off x="488380" y="4021399"/>
            <a:ext cx="9001249" cy="1231106"/>
          </a:xfrm>
          <a:prstGeom prst="rect">
            <a:avLst/>
          </a:prstGeom>
        </p:spPr>
        <p:txBody>
          <a:bodyPr wrap="square" lIns="36000" tIns="0" rIns="36000" bIns="0">
            <a:spAutoFit/>
          </a:bodyPr>
          <a:lstStyle/>
          <a:p>
            <a:pPr algn="ctr" defTabSz="457200" eaLnBrk="0" fontAlgn="auto" hangingPunct="0">
              <a:spcBef>
                <a:spcPts val="0"/>
              </a:spcBef>
              <a:spcAft>
                <a:spcPts val="1200"/>
              </a:spcAft>
              <a:buClr>
                <a:srgbClr val="FFC000"/>
              </a:buClr>
              <a:buSzPct val="85000"/>
              <a:defRPr/>
            </a:pPr>
            <a:endParaRPr lang="en-GB" sz="3200" b="1" dirty="0" smtClean="0">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endParaRPr lang="it-IT" sz="800" b="1" noProof="1">
              <a:solidFill>
                <a:schemeClr val="tx1">
                  <a:lumMod val="85000"/>
                  <a:lumOff val="15000"/>
                </a:schemeClr>
              </a:solidFill>
              <a:latin typeface="Optane" pitchFamily="2" charset="0"/>
            </a:endParaRPr>
          </a:p>
          <a:p>
            <a:pPr algn="ctr" defTabSz="457200" eaLnBrk="0" fontAlgn="auto" hangingPunct="0">
              <a:spcBef>
                <a:spcPts val="0"/>
              </a:spcBef>
              <a:spcAft>
                <a:spcPts val="1200"/>
              </a:spcAft>
              <a:buClr>
                <a:srgbClr val="FFC000"/>
              </a:buClr>
              <a:buSzPct val="85000"/>
              <a:defRPr/>
            </a:pPr>
            <a:r>
              <a:rPr lang="it-IT" sz="2000" i="1" kern="0" noProof="1" smtClean="0">
                <a:solidFill>
                  <a:schemeClr val="tx1">
                    <a:lumMod val="85000"/>
                    <a:lumOff val="15000"/>
                  </a:schemeClr>
                </a:solidFill>
                <a:latin typeface="Optane" pitchFamily="2" charset="0"/>
                <a:ea typeface="+mj-ea"/>
                <a:cs typeface="+mj-cs"/>
              </a:rPr>
              <a:t>Lyon - France, 30 June, 2015</a:t>
            </a:r>
            <a:endParaRPr lang="it-IT" sz="2000" i="1" kern="0" noProof="1">
              <a:solidFill>
                <a:schemeClr val="tx1">
                  <a:lumMod val="85000"/>
                  <a:lumOff val="15000"/>
                </a:schemeClr>
              </a:solidFill>
              <a:latin typeface="Optane" pitchFamily="2" charset="0"/>
              <a:ea typeface="+mj-ea"/>
              <a:cs typeface="+mj-cs"/>
            </a:endParaRPr>
          </a:p>
        </p:txBody>
      </p:sp>
    </p:spTree>
    <p:extLst>
      <p:ext uri="{BB962C8B-B14F-4D97-AF65-F5344CB8AC3E}">
        <p14:creationId xmlns:p14="http://schemas.microsoft.com/office/powerpoint/2010/main" xmlns="" val="131724847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60" y="908651"/>
            <a:ext cx="9289290" cy="400110"/>
          </a:xfrm>
          <a:prstGeom prst="rect">
            <a:avLst/>
          </a:prstGeom>
        </p:spPr>
        <p:txBody>
          <a:bodyPr wrap="square">
            <a:spAutoFit/>
          </a:bodyPr>
          <a:lstStyle/>
          <a:p>
            <a:pPr algn="ctr"/>
            <a:r>
              <a:rPr lang="en-GB" sz="2000" b="1" dirty="0" smtClean="0"/>
              <a:t>Population ageing in Romania has a pronounced regional dimension</a:t>
            </a:r>
            <a:endParaRPr lang="en-US" sz="2000" b="1" dirty="0"/>
          </a:p>
        </p:txBody>
      </p:sp>
      <p:pic>
        <p:nvPicPr>
          <p:cNvPr id="3" name="Picture 2"/>
          <p:cNvPicPr/>
          <p:nvPr/>
        </p:nvPicPr>
        <p:blipFill>
          <a:blip r:embed="rId2" cstate="print">
            <a:extLst>
              <a:ext uri="{28A0092B-C50C-407E-A947-70E740481C1C}">
                <a14:useLocalDpi xmlns="" xmlns:a14="http://schemas.microsoft.com/office/drawing/2010/main" val="0"/>
              </a:ext>
            </a:extLst>
          </a:blip>
          <a:stretch>
            <a:fillRect/>
          </a:stretch>
        </p:blipFill>
        <p:spPr>
          <a:xfrm>
            <a:off x="560389" y="1993026"/>
            <a:ext cx="4248591" cy="4172354"/>
          </a:xfrm>
          <a:prstGeom prst="rect">
            <a:avLst/>
          </a:prstGeom>
        </p:spPr>
      </p:pic>
      <p:pic>
        <p:nvPicPr>
          <p:cNvPr id="4" name="Picture 3"/>
          <p:cNvPicPr/>
          <p:nvPr/>
        </p:nvPicPr>
        <p:blipFill>
          <a:blip r:embed="rId3" cstate="print">
            <a:extLst>
              <a:ext uri="{28A0092B-C50C-407E-A947-70E740481C1C}">
                <a14:useLocalDpi xmlns="" xmlns:a14="http://schemas.microsoft.com/office/drawing/2010/main" val="0"/>
              </a:ext>
            </a:extLst>
          </a:blip>
          <a:stretch>
            <a:fillRect/>
          </a:stretch>
        </p:blipFill>
        <p:spPr>
          <a:xfrm>
            <a:off x="5097020" y="1988800"/>
            <a:ext cx="4104570" cy="4112166"/>
          </a:xfrm>
          <a:prstGeom prst="rect">
            <a:avLst/>
          </a:prstGeom>
        </p:spPr>
      </p:pic>
      <p:sp>
        <p:nvSpPr>
          <p:cNvPr id="5" name="Rectangle 4"/>
          <p:cNvSpPr/>
          <p:nvPr/>
        </p:nvSpPr>
        <p:spPr>
          <a:xfrm>
            <a:off x="632400" y="1412720"/>
            <a:ext cx="4083621" cy="48347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Share of the population aged 65 and over</a:t>
            </a:r>
            <a:endParaRPr lang="en-US" dirty="0"/>
          </a:p>
        </p:txBody>
      </p:sp>
      <p:sp>
        <p:nvSpPr>
          <p:cNvPr id="6" name="Rectangle 5"/>
          <p:cNvSpPr/>
          <p:nvPr/>
        </p:nvSpPr>
        <p:spPr>
          <a:xfrm>
            <a:off x="5169030" y="1412720"/>
            <a:ext cx="4032560" cy="43206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smtClean="0"/>
              <a:t>Share of pensioners in population</a:t>
            </a:r>
            <a:endParaRPr lang="en-US" dirty="0"/>
          </a:p>
        </p:txBody>
      </p:sp>
      <p:sp>
        <p:nvSpPr>
          <p:cNvPr id="9"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60" y="908651"/>
            <a:ext cx="9217280" cy="1015663"/>
          </a:xfrm>
          <a:prstGeom prst="rect">
            <a:avLst/>
          </a:prstGeom>
        </p:spPr>
        <p:txBody>
          <a:bodyPr wrap="square">
            <a:spAutoFit/>
          </a:bodyPr>
          <a:lstStyle/>
          <a:p>
            <a:pPr algn="just"/>
            <a:r>
              <a:rPr lang="en-US" sz="2000" b="1" dirty="0" smtClean="0"/>
              <a:t>The challenge of providing medico-social services to rural older population is even greater if one looks at the geographical distribution of the oldest old</a:t>
            </a:r>
            <a:endParaRPr lang="en-US" sz="2000" b="1" dirty="0"/>
          </a:p>
        </p:txBody>
      </p:sp>
      <p:graphicFrame>
        <p:nvGraphicFramePr>
          <p:cNvPr id="3" name="Chart 2"/>
          <p:cNvGraphicFramePr>
            <a:graphicFrameLocks/>
          </p:cNvGraphicFramePr>
          <p:nvPr>
            <p:extLst>
              <p:ext uri="{D42A27DB-BD31-4B8C-83A1-F6EECF244321}">
                <p14:modId xmlns="" xmlns:p14="http://schemas.microsoft.com/office/powerpoint/2010/main" val="1686738574"/>
              </p:ext>
            </p:extLst>
          </p:nvPr>
        </p:nvGraphicFramePr>
        <p:xfrm>
          <a:off x="920440" y="2060810"/>
          <a:ext cx="8281150" cy="410457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60" y="836641"/>
            <a:ext cx="9217280" cy="369332"/>
          </a:xfrm>
          <a:prstGeom prst="rect">
            <a:avLst/>
          </a:prstGeom>
        </p:spPr>
        <p:txBody>
          <a:bodyPr wrap="square">
            <a:spAutoFit/>
          </a:bodyPr>
          <a:lstStyle/>
          <a:p>
            <a:pPr algn="ctr"/>
            <a:r>
              <a:rPr lang="en-US" b="1" dirty="0" smtClean="0"/>
              <a:t>Life expectancy (LE) and Healthy life expectancy (HLE) at the age of 50</a:t>
            </a:r>
            <a:endParaRPr lang="en-US" b="1" dirty="0"/>
          </a:p>
        </p:txBody>
      </p:sp>
      <p:graphicFrame>
        <p:nvGraphicFramePr>
          <p:cNvPr id="3" name="Chart 2"/>
          <p:cNvGraphicFramePr/>
          <p:nvPr/>
        </p:nvGraphicFramePr>
        <p:xfrm>
          <a:off x="1064460" y="2636890"/>
          <a:ext cx="7489040" cy="352849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352500" y="6165380"/>
            <a:ext cx="5192574" cy="246221"/>
          </a:xfrm>
          <a:prstGeom prst="rect">
            <a:avLst/>
          </a:prstGeom>
        </p:spPr>
        <p:txBody>
          <a:bodyPr wrap="square">
            <a:spAutoFit/>
          </a:bodyPr>
          <a:lstStyle/>
          <a:p>
            <a:r>
              <a:rPr lang="en-US" sz="1000" i="1" dirty="0" smtClean="0"/>
              <a:t>Source: </a:t>
            </a:r>
            <a:r>
              <a:rPr lang="en-US" sz="1000" i="1" dirty="0" err="1" smtClean="0"/>
              <a:t>Eurostat</a:t>
            </a:r>
            <a:r>
              <a:rPr lang="en-US" sz="1000" i="1" dirty="0" smtClean="0"/>
              <a:t>, 2011 data</a:t>
            </a:r>
            <a:endParaRPr lang="en-US" sz="1000" dirty="0"/>
          </a:p>
        </p:txBody>
      </p:sp>
      <p:sp>
        <p:nvSpPr>
          <p:cNvPr id="1827841" name="Rectangle 1"/>
          <p:cNvSpPr>
            <a:spLocks noChangeArrowheads="1"/>
          </p:cNvSpPr>
          <p:nvPr/>
        </p:nvSpPr>
        <p:spPr bwMode="auto">
          <a:xfrm>
            <a:off x="344360" y="1421793"/>
            <a:ext cx="921728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Romanians are living longer, but these gains are lower than in the rest of the EU, with many years lived with disability.</a:t>
            </a:r>
            <a:r>
              <a:rPr kumimoji="0" lang="en-US"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the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age of 50, men can expect to live for another 25 years, only 13.1 of which would be spent in good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health. By </a:t>
            </a:r>
            <a:r>
              <a:rPr kumimoji="0" lang="en-GB"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comparison, years lived with disability in Norway amount to only 8.8 for women and 5.6 for men. </a:t>
            </a:r>
            <a:endParaRPr kumimoji="0" lang="en-GB"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60" y="836641"/>
            <a:ext cx="9217280" cy="369332"/>
          </a:xfrm>
          <a:prstGeom prst="rect">
            <a:avLst/>
          </a:prstGeom>
        </p:spPr>
        <p:txBody>
          <a:bodyPr wrap="square">
            <a:spAutoFit/>
          </a:bodyPr>
          <a:lstStyle/>
          <a:p>
            <a:pPr algn="ctr"/>
            <a:r>
              <a:rPr lang="en-US" b="1" dirty="0" smtClean="0"/>
              <a:t>Elders' poverty and social exclusion rates (%) </a:t>
            </a:r>
            <a:endParaRPr lang="en-US" b="1" dirty="0"/>
          </a:p>
        </p:txBody>
      </p:sp>
      <p:sp>
        <p:nvSpPr>
          <p:cNvPr id="4" name="Rectangle 3"/>
          <p:cNvSpPr/>
          <p:nvPr/>
        </p:nvSpPr>
        <p:spPr>
          <a:xfrm>
            <a:off x="1352500" y="6165380"/>
            <a:ext cx="5192574" cy="246221"/>
          </a:xfrm>
          <a:prstGeom prst="rect">
            <a:avLst/>
          </a:prstGeom>
        </p:spPr>
        <p:txBody>
          <a:bodyPr wrap="square">
            <a:spAutoFit/>
          </a:bodyPr>
          <a:lstStyle/>
          <a:p>
            <a:r>
              <a:rPr lang="en-US" sz="1000" i="1" dirty="0" smtClean="0"/>
              <a:t>Source: </a:t>
            </a:r>
            <a:r>
              <a:rPr lang="en-US" sz="1000" i="1" dirty="0" err="1" smtClean="0"/>
              <a:t>Eurostat</a:t>
            </a:r>
            <a:r>
              <a:rPr lang="en-US" sz="1000" i="1" dirty="0" smtClean="0"/>
              <a:t>, 2011 data</a:t>
            </a:r>
            <a:endParaRPr lang="en-US" sz="1000" dirty="0"/>
          </a:p>
        </p:txBody>
      </p:sp>
      <p:sp>
        <p:nvSpPr>
          <p:cNvPr id="6"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
        <p:nvSpPr>
          <p:cNvPr id="7" name="Rectangle 6"/>
          <p:cNvSpPr/>
          <p:nvPr/>
        </p:nvSpPr>
        <p:spPr>
          <a:xfrm>
            <a:off x="416370" y="1340710"/>
            <a:ext cx="9073260" cy="1077218"/>
          </a:xfrm>
          <a:prstGeom prst="rect">
            <a:avLst/>
          </a:prstGeom>
        </p:spPr>
        <p:txBody>
          <a:bodyPr wrap="square">
            <a:spAutoFit/>
          </a:bodyPr>
          <a:lstStyle/>
          <a:p>
            <a:pPr algn="just"/>
            <a:r>
              <a:rPr lang="ro-RO" sz="1600" dirty="0" err="1" smtClean="0"/>
              <a:t>Elders</a:t>
            </a:r>
            <a:r>
              <a:rPr lang="en-US" sz="1600" dirty="0" smtClean="0"/>
              <a:t>’ </a:t>
            </a:r>
            <a:r>
              <a:rPr lang="ro-RO" sz="1600" dirty="0" smtClean="0"/>
              <a:t>AROPE</a:t>
            </a:r>
            <a:r>
              <a:rPr lang="en-US" sz="1600" dirty="0" smtClean="0"/>
              <a:t> (35</a:t>
            </a:r>
            <a:r>
              <a:rPr lang="ro-RO" sz="1600" dirty="0" smtClean="0"/>
              <a:t>.</a:t>
            </a:r>
            <a:r>
              <a:rPr lang="en-US" sz="1600" dirty="0" smtClean="0"/>
              <a:t>0%)</a:t>
            </a:r>
            <a:r>
              <a:rPr lang="ro-RO" sz="1600" dirty="0" smtClean="0"/>
              <a:t> </a:t>
            </a:r>
            <a:r>
              <a:rPr lang="en-US" sz="1600" dirty="0" smtClean="0"/>
              <a:t>is lower then total population (40</a:t>
            </a:r>
            <a:r>
              <a:rPr lang="ro-RO" sz="1600" dirty="0" smtClean="0"/>
              <a:t>.</a:t>
            </a:r>
            <a:r>
              <a:rPr lang="en-US" sz="1600" dirty="0" smtClean="0"/>
              <a:t>4%), but there is </a:t>
            </a:r>
            <a:r>
              <a:rPr lang="en-US" sz="1600" dirty="0" smtClean="0"/>
              <a:t>a </a:t>
            </a:r>
            <a:r>
              <a:rPr lang="en-US" sz="1600" dirty="0" smtClean="0"/>
              <a:t>major gender</a:t>
            </a:r>
            <a:r>
              <a:rPr lang="ro-RO" sz="1600" dirty="0" smtClean="0"/>
              <a:t> </a:t>
            </a:r>
            <a:r>
              <a:rPr lang="ro-RO" sz="1600" dirty="0" err="1" smtClean="0"/>
              <a:t>gap</a:t>
            </a:r>
            <a:r>
              <a:rPr lang="en-US" sz="1600" dirty="0" smtClean="0"/>
              <a:t>. Also AROP is lower (15</a:t>
            </a:r>
            <a:r>
              <a:rPr lang="ro-RO" sz="1600" dirty="0" smtClean="0"/>
              <a:t>.</a:t>
            </a:r>
            <a:r>
              <a:rPr lang="en-US" sz="1600" dirty="0" smtClean="0"/>
              <a:t>0% as to 22</a:t>
            </a:r>
            <a:r>
              <a:rPr lang="ro-RO" sz="1600" dirty="0" smtClean="0"/>
              <a:t>.</a:t>
            </a:r>
            <a:r>
              <a:rPr lang="en-US" sz="1600" dirty="0" smtClean="0"/>
              <a:t>4%). </a:t>
            </a:r>
            <a:r>
              <a:rPr lang="en-US" sz="1600" dirty="0" smtClean="0"/>
              <a:t>All </a:t>
            </a:r>
            <a:r>
              <a:rPr lang="en-US" sz="1600" dirty="0" smtClean="0"/>
              <a:t>indicators had a significant decrease as compared to 2007</a:t>
            </a:r>
            <a:r>
              <a:rPr lang="en-US" sz="1600" dirty="0" smtClean="0"/>
              <a:t>. In </a:t>
            </a:r>
            <a:r>
              <a:rPr lang="en-US" sz="1600" dirty="0" smtClean="0"/>
              <a:t>2013, </a:t>
            </a:r>
            <a:r>
              <a:rPr lang="ro-RO" sz="1600" dirty="0" smtClean="0"/>
              <a:t>1</a:t>
            </a:r>
            <a:r>
              <a:rPr lang="en-US" sz="1600" dirty="0" smtClean="0"/>
              <a:t>,</a:t>
            </a:r>
            <a:r>
              <a:rPr lang="ro-RO" sz="1600" dirty="0" smtClean="0"/>
              <a:t>126</a:t>
            </a:r>
            <a:r>
              <a:rPr lang="en-US" sz="1600" dirty="0" smtClean="0"/>
              <a:t> thousand</a:t>
            </a:r>
            <a:r>
              <a:rPr lang="ro-RO" sz="1600" dirty="0" smtClean="0"/>
              <a:t>s</a:t>
            </a:r>
            <a:r>
              <a:rPr lang="en-US" sz="1600" dirty="0" smtClean="0"/>
              <a:t> elders were at risk of poverty or social exclusion, </a:t>
            </a:r>
            <a:r>
              <a:rPr lang="en-US" sz="1600" dirty="0" smtClean="0"/>
              <a:t>of </a:t>
            </a:r>
            <a:r>
              <a:rPr lang="en-US" sz="1600" dirty="0" smtClean="0"/>
              <a:t>which </a:t>
            </a:r>
            <a:r>
              <a:rPr lang="ro-RO" sz="1600" dirty="0" smtClean="0"/>
              <a:t>484 </a:t>
            </a:r>
            <a:r>
              <a:rPr lang="en-US" sz="1600" dirty="0" smtClean="0"/>
              <a:t>thousand</a:t>
            </a:r>
            <a:r>
              <a:rPr lang="ro-RO" sz="1600" dirty="0" smtClean="0"/>
              <a:t>s</a:t>
            </a:r>
            <a:r>
              <a:rPr lang="en-US" sz="1600" dirty="0" smtClean="0"/>
              <a:t> at risk of poverty and 886 thousand</a:t>
            </a:r>
            <a:r>
              <a:rPr lang="ro-RO" sz="1600" dirty="0" smtClean="0"/>
              <a:t>s</a:t>
            </a:r>
            <a:r>
              <a:rPr lang="en-US" sz="1600" dirty="0" smtClean="0"/>
              <a:t> </a:t>
            </a:r>
            <a:r>
              <a:rPr lang="en-US" sz="1600" dirty="0" smtClean="0"/>
              <a:t>were </a:t>
            </a:r>
            <a:r>
              <a:rPr lang="en-US" sz="1600" dirty="0" smtClean="0"/>
              <a:t>severely materially deprived.</a:t>
            </a:r>
            <a:endParaRPr lang="en-US" sz="1600" dirty="0"/>
          </a:p>
        </p:txBody>
      </p:sp>
      <p:pic>
        <p:nvPicPr>
          <p:cNvPr id="8" name="Picture 7"/>
          <p:cNvPicPr>
            <a:picLocks noChangeAspect="1"/>
          </p:cNvPicPr>
          <p:nvPr/>
        </p:nvPicPr>
        <p:blipFill>
          <a:blip r:embed="rId2" cstate="print"/>
          <a:stretch>
            <a:fillRect/>
          </a:stretch>
        </p:blipFill>
        <p:spPr>
          <a:xfrm>
            <a:off x="1219199" y="2636890"/>
            <a:ext cx="7564885" cy="345648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6370" y="1052670"/>
            <a:ext cx="9217280" cy="369332"/>
          </a:xfrm>
          <a:prstGeom prst="rect">
            <a:avLst/>
          </a:prstGeom>
        </p:spPr>
        <p:txBody>
          <a:bodyPr wrap="square">
            <a:spAutoFit/>
          </a:bodyPr>
          <a:lstStyle/>
          <a:p>
            <a:pPr algn="ctr">
              <a:defRPr sz="1800" b="1" i="0" u="none" strike="noStrike" kern="1200" baseline="0">
                <a:solidFill>
                  <a:prstClr val="black"/>
                </a:solidFill>
                <a:latin typeface="+mn-lt"/>
                <a:ea typeface="+mn-ea"/>
                <a:cs typeface="+mn-cs"/>
              </a:defRPr>
            </a:pPr>
            <a:r>
              <a:rPr lang="ro-RO" b="1" dirty="0" smtClean="0">
                <a:solidFill>
                  <a:prstClr val="black"/>
                </a:solidFill>
              </a:rPr>
              <a:t>AROP - at </a:t>
            </a:r>
            <a:r>
              <a:rPr lang="ro-RO" b="1" dirty="0" err="1" smtClean="0">
                <a:solidFill>
                  <a:prstClr val="black"/>
                </a:solidFill>
              </a:rPr>
              <a:t>risk</a:t>
            </a:r>
            <a:r>
              <a:rPr lang="ro-RO" b="1" dirty="0" smtClean="0">
                <a:solidFill>
                  <a:prstClr val="black"/>
                </a:solidFill>
              </a:rPr>
              <a:t> of </a:t>
            </a:r>
            <a:r>
              <a:rPr lang="ro-RO" b="1" dirty="0" err="1" smtClean="0">
                <a:solidFill>
                  <a:prstClr val="black"/>
                </a:solidFill>
              </a:rPr>
              <a:t>poverty</a:t>
            </a:r>
            <a:r>
              <a:rPr lang="ro-RO" b="1" dirty="0" smtClean="0">
                <a:solidFill>
                  <a:prstClr val="black"/>
                </a:solidFill>
              </a:rPr>
              <a:t> </a:t>
            </a:r>
            <a:r>
              <a:rPr lang="ro-RO" b="1" dirty="0" err="1" smtClean="0">
                <a:solidFill>
                  <a:prstClr val="black"/>
                </a:solidFill>
              </a:rPr>
              <a:t>rates</a:t>
            </a:r>
            <a:r>
              <a:rPr lang="ro-RO" b="1" dirty="0" smtClean="0">
                <a:solidFill>
                  <a:prstClr val="black"/>
                </a:solidFill>
              </a:rPr>
              <a:t> for </a:t>
            </a:r>
            <a:r>
              <a:rPr lang="ro-RO" b="1" dirty="0" err="1" smtClean="0">
                <a:solidFill>
                  <a:prstClr val="black"/>
                </a:solidFill>
              </a:rPr>
              <a:t>elders</a:t>
            </a:r>
            <a:r>
              <a:rPr lang="ro-RO" b="1" dirty="0" smtClean="0">
                <a:solidFill>
                  <a:prstClr val="black"/>
                </a:solidFill>
              </a:rPr>
              <a:t> (65+),  </a:t>
            </a:r>
            <a:r>
              <a:rPr lang="ro-RO" b="1" dirty="0" smtClean="0">
                <a:solidFill>
                  <a:sysClr val="windowText" lastClr="000000"/>
                </a:solidFill>
              </a:rPr>
              <a:t>%</a:t>
            </a:r>
            <a:endParaRPr lang="ro-RO" b="1" dirty="0">
              <a:solidFill>
                <a:sysClr val="windowText" lastClr="000000"/>
              </a:solidFill>
            </a:endParaRPr>
          </a:p>
        </p:txBody>
      </p:sp>
      <p:sp>
        <p:nvSpPr>
          <p:cNvPr id="4" name="Rectangle 3"/>
          <p:cNvSpPr/>
          <p:nvPr/>
        </p:nvSpPr>
        <p:spPr>
          <a:xfrm>
            <a:off x="1352500" y="6165380"/>
            <a:ext cx="5192574" cy="246221"/>
          </a:xfrm>
          <a:prstGeom prst="rect">
            <a:avLst/>
          </a:prstGeom>
        </p:spPr>
        <p:txBody>
          <a:bodyPr wrap="square">
            <a:spAutoFit/>
          </a:bodyPr>
          <a:lstStyle/>
          <a:p>
            <a:r>
              <a:rPr lang="en-US" sz="1000" i="1" dirty="0" smtClean="0"/>
              <a:t>Source: </a:t>
            </a:r>
            <a:r>
              <a:rPr lang="en-US" sz="1000" i="1" dirty="0" err="1" smtClean="0"/>
              <a:t>Eurostat</a:t>
            </a:r>
            <a:r>
              <a:rPr lang="en-US" sz="1000" i="1" dirty="0" smtClean="0"/>
              <a:t>, </a:t>
            </a:r>
            <a:endParaRPr lang="en-US" sz="1000" dirty="0"/>
          </a:p>
        </p:txBody>
      </p:sp>
      <p:sp>
        <p:nvSpPr>
          <p:cNvPr id="6"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graphicFrame>
        <p:nvGraphicFramePr>
          <p:cNvPr id="9" name="Chart 8"/>
          <p:cNvGraphicFramePr>
            <a:graphicFrameLocks/>
          </p:cNvGraphicFramePr>
          <p:nvPr>
            <p:extLst>
              <p:ext uri="{D42A27DB-BD31-4B8C-83A1-F6EECF244321}">
                <p14:modId xmlns:p14="http://schemas.microsoft.com/office/powerpoint/2010/main" xmlns="" val="3068288433"/>
              </p:ext>
            </p:extLst>
          </p:nvPr>
        </p:nvGraphicFramePr>
        <p:xfrm>
          <a:off x="1208479" y="2132820"/>
          <a:ext cx="7595551" cy="38165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7" name="Rectangle 1"/>
          <p:cNvSpPr>
            <a:spLocks noChangeArrowheads="1"/>
          </p:cNvSpPr>
          <p:nvPr/>
        </p:nvSpPr>
        <p:spPr bwMode="auto">
          <a:xfrm>
            <a:off x="848430" y="1611923"/>
            <a:ext cx="83531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buFont typeface="Wingdings" pitchFamily="2" charset="2"/>
              <a:buChar char="q"/>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Increased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life expectancy, low fertility rates, an increased external migration (after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1990)</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conducted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an aged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population</a:t>
            </a:r>
            <a:r>
              <a:rPr lang="en-US" dirty="0" smtClean="0">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and </a:t>
            </a:r>
            <a:r>
              <a:rPr lang="en-GB" b="1" dirty="0" smtClean="0">
                <a:latin typeface="Arial" pitchFamily="34" charset="0"/>
                <a:cs typeface="Arial" pitchFamily="34" charset="0"/>
              </a:rPr>
              <a:t>one </a:t>
            </a:r>
            <a:r>
              <a:rPr lang="en-GB" b="1" dirty="0" smtClean="0">
                <a:latin typeface="Arial" pitchFamily="34" charset="0"/>
                <a:cs typeface="Arial" pitchFamily="34" charset="0"/>
              </a:rPr>
              <a:t>of the sharpest drops in working-age population in the European Union, a trend that will likely impose a heavy burden on the economy.</a:t>
            </a:r>
            <a:r>
              <a:rPr lang="en-GB" dirty="0" smtClean="0">
                <a:latin typeface="Arial" pitchFamily="34" charset="0"/>
                <a:cs typeface="Arial" pitchFamily="34" charset="0"/>
              </a:rPr>
              <a:t> </a:t>
            </a:r>
            <a:endPar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1" algn="just">
              <a:buFont typeface="Wingdings" pitchFamily="2" charset="2"/>
              <a:buChar char="q"/>
            </a:pPr>
            <a:r>
              <a:rPr kumimoji="0" lang="en-GB"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Romania </a:t>
            </a:r>
            <a:r>
              <a:rPr kumimoji="0" lang="en-GB"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lost</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11,79 % of population between 1992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(22.810.035 persons)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2012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(20.121.641 persons – 2011 Census).</a:t>
            </a:r>
          </a:p>
          <a:p>
            <a:pPr lvl="1" algn="just">
              <a:buFont typeface="Wingdings" pitchFamily="2" charset="2"/>
              <a:buChar char="q"/>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People aged 65 years and older who live alone,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account for 4.2% of the population and</a:t>
            </a:r>
            <a:r>
              <a:rPr kumimoji="0" lang="en-US"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considered a potential vulnerable group, especially in terms of access to health care services</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lvl="1" algn="just" eaLnBrk="0" hangingPunct="0">
              <a:buFont typeface="Wingdings" pitchFamily="2" charset="2"/>
              <a:buChar char="q"/>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risk of poverty among this segment of the population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is about 30%</a:t>
            </a:r>
            <a:r>
              <a:rPr kumimoji="0" lang="en-US" b="1" i="0" u="none" strike="noStrike" cap="none" normalizeH="0" dirty="0" smtClean="0">
                <a:ln>
                  <a:noFill/>
                </a:ln>
                <a:solidFill>
                  <a:schemeClr val="tx1"/>
                </a:solidFill>
                <a:effectLst/>
                <a:latin typeface="Arial" pitchFamily="34" charset="0"/>
                <a:ea typeface="Times New Roman" pitchFamily="18" charset="0"/>
                <a:cs typeface="Arial" pitchFamily="34" charset="0"/>
              </a:rPr>
              <a:t> in 2013. The indicator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has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decreased significantly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since 2007 (when it was recorded at a rate of 44%), mainly due to the increase of pensions in 2008 and the introduction of social indemnity for pensioners in 2009. </a:t>
            </a:r>
          </a:p>
          <a:p>
            <a:pPr lvl="1" algn="just" eaLnBrk="0" hangingPunct="0">
              <a:buFont typeface="Wingdings" pitchFamily="2" charset="2"/>
              <a:buChar char="q"/>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Romania, the majority of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dependent elderly are in the care of their </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family</a:t>
            </a:r>
            <a:r>
              <a:rPr lang="en-US" dirty="0" smtClean="0">
                <a:latin typeface="Arial" pitchFamily="34" charset="0"/>
                <a:ea typeface="Times New Roman" pitchFamily="18" charset="0"/>
                <a:cs typeface="Arial" pitchFamily="34" charset="0"/>
              </a:rPr>
              <a:t> </a:t>
            </a:r>
            <a:r>
              <a:rPr lang="en-US" dirty="0" smtClean="0">
                <a:latin typeface="Arial" pitchFamily="34" charset="0"/>
                <a:ea typeface="Times New Roman" pitchFamily="18" charset="0"/>
                <a:cs typeface="Arial" pitchFamily="34" charset="0"/>
              </a:rPr>
              <a: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caregivers are women – wives or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daughters).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
        <p:nvSpPr>
          <p:cNvPr id="5" name="Title 1"/>
          <p:cNvSpPr txBox="1">
            <a:spLocks/>
          </p:cNvSpPr>
          <p:nvPr/>
        </p:nvSpPr>
        <p:spPr>
          <a:xfrm>
            <a:off x="496760" y="908650"/>
            <a:ext cx="9064880" cy="7201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b="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THE MAIN PROBLEMS:</a:t>
            </a:r>
            <a:endParaRPr kumimoji="0" lang="en-US" altLang="en-US" b="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idx="1"/>
          </p:nvPr>
        </p:nvSpPr>
        <p:spPr>
          <a:xfrm>
            <a:off x="920440" y="1772770"/>
            <a:ext cx="8281150" cy="4475630"/>
          </a:xfrm>
        </p:spPr>
        <p:txBody>
          <a:bodyPr>
            <a:noAutofit/>
          </a:bodyPr>
          <a:lstStyle/>
          <a:p>
            <a:pPr lvl="0" algn="just">
              <a:buClrTx/>
              <a:buSzPct val="100000"/>
              <a:buFont typeface="Wingdings" pitchFamily="2" charset="2"/>
              <a:buChar char="q"/>
            </a:pPr>
            <a:r>
              <a:rPr lang="en-GB" sz="1800" b="1" dirty="0" smtClean="0">
                <a:latin typeface="Arial" pitchFamily="34" charset="0"/>
                <a:cs typeface="Arial" pitchFamily="34" charset="0"/>
              </a:rPr>
              <a:t>Demographic </a:t>
            </a:r>
            <a:r>
              <a:rPr lang="en-GB" sz="1800" b="1" dirty="0" smtClean="0">
                <a:latin typeface="Arial" pitchFamily="34" charset="0"/>
                <a:cs typeface="Arial" pitchFamily="34" charset="0"/>
              </a:rPr>
              <a:t>change will also put pressure on the fiscal situation of the country</a:t>
            </a:r>
            <a:r>
              <a:rPr lang="en-GB" sz="1800" dirty="0" smtClean="0">
                <a:latin typeface="Arial" pitchFamily="34" charset="0"/>
                <a:cs typeface="Arial" pitchFamily="34" charset="0"/>
              </a:rPr>
              <a:t> as the rapidly growing numbers of older people impose increased fiscal pressure on public pension, health and long-term care systems against the backdrop of declining </a:t>
            </a:r>
            <a:r>
              <a:rPr lang="en-GB" sz="1800" dirty="0" err="1" smtClean="0">
                <a:latin typeface="Arial" pitchFamily="34" charset="0"/>
                <a:cs typeface="Arial" pitchFamily="34" charset="0"/>
              </a:rPr>
              <a:t>labor</a:t>
            </a:r>
            <a:r>
              <a:rPr lang="en-GB" sz="1800" dirty="0" smtClean="0">
                <a:latin typeface="Arial" pitchFamily="34" charset="0"/>
                <a:cs typeface="Arial" pitchFamily="34" charset="0"/>
              </a:rPr>
              <a:t> tax revenues. </a:t>
            </a:r>
          </a:p>
          <a:p>
            <a:pPr lvl="0" algn="just">
              <a:buClrTx/>
              <a:buSzPct val="100000"/>
              <a:buFont typeface="Wingdings" pitchFamily="2" charset="2"/>
              <a:buChar char="q"/>
            </a:pPr>
            <a:r>
              <a:rPr lang="en-GB" sz="1800" b="1" dirty="0" smtClean="0">
                <a:latin typeface="Arial" pitchFamily="34" charset="0"/>
                <a:cs typeface="Arial" pitchFamily="34" charset="0"/>
              </a:rPr>
              <a:t>The number of elderly is projected to increase </a:t>
            </a:r>
            <a:r>
              <a:rPr lang="en-GB" sz="1800" dirty="0" smtClean="0">
                <a:latin typeface="Arial" pitchFamily="34" charset="0"/>
                <a:cs typeface="Arial" pitchFamily="34" charset="0"/>
              </a:rPr>
              <a:t>both in absolute numbers and as a share of the total population, resulting </a:t>
            </a:r>
            <a:r>
              <a:rPr lang="en-GB" sz="1800" b="1" dirty="0" smtClean="0">
                <a:latin typeface="Arial" pitchFamily="34" charset="0"/>
                <a:cs typeface="Arial" pitchFamily="34" charset="0"/>
              </a:rPr>
              <a:t>in increased demand for health and long-term care services</a:t>
            </a:r>
            <a:r>
              <a:rPr lang="en-GB" sz="1800" dirty="0" smtClean="0">
                <a:latin typeface="Arial" pitchFamily="34" charset="0"/>
                <a:cs typeface="Arial" pitchFamily="34" charset="0"/>
              </a:rPr>
              <a:t>, raising difficult questions on how to meet the growing needs. </a:t>
            </a:r>
          </a:p>
          <a:p>
            <a:pPr lvl="0" algn="just">
              <a:buClrTx/>
              <a:buSzPct val="100000"/>
              <a:buFont typeface="Wingdings" pitchFamily="2" charset="2"/>
              <a:buChar char="q"/>
            </a:pPr>
            <a:r>
              <a:rPr lang="en-GB" sz="1800" b="1" dirty="0" smtClean="0">
                <a:latin typeface="Arial" pitchFamily="34" charset="0"/>
                <a:cs typeface="Arial" pitchFamily="34" charset="0"/>
              </a:rPr>
              <a:t>In the absence of reform, demographic ageing may therefore lead to higher rates of poverty, social exclusion and dependence among the elderly. </a:t>
            </a:r>
          </a:p>
        </p:txBody>
      </p:sp>
      <p:sp>
        <p:nvSpPr>
          <p:cNvPr id="35843" name="Title 1"/>
          <p:cNvSpPr>
            <a:spLocks/>
          </p:cNvSpPr>
          <p:nvPr/>
        </p:nvSpPr>
        <p:spPr bwMode="auto">
          <a:xfrm>
            <a:off x="416370" y="188550"/>
            <a:ext cx="6768940" cy="504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Century Gothic" pitchFamily="34" charset="0"/>
                <a:cs typeface="Arial" charset="0"/>
              </a:defRPr>
            </a:lvl1pPr>
            <a:lvl2pPr marL="742950" indent="-285750">
              <a:defRPr>
                <a:solidFill>
                  <a:schemeClr val="tx1"/>
                </a:solidFill>
                <a:latin typeface="Century Gothic" pitchFamily="34" charset="0"/>
                <a:cs typeface="Arial" charset="0"/>
              </a:defRPr>
            </a:lvl2pPr>
            <a:lvl3pPr marL="1143000" indent="-228600">
              <a:defRPr>
                <a:solidFill>
                  <a:schemeClr val="tx1"/>
                </a:solidFill>
                <a:latin typeface="Century Gothic" pitchFamily="34" charset="0"/>
                <a:cs typeface="Arial" charset="0"/>
              </a:defRPr>
            </a:lvl3pPr>
            <a:lvl4pPr marL="1600200" indent="-228600">
              <a:defRPr>
                <a:solidFill>
                  <a:schemeClr val="tx1"/>
                </a:solidFill>
                <a:latin typeface="Century Gothic" pitchFamily="34" charset="0"/>
                <a:cs typeface="Arial" charset="0"/>
              </a:defRPr>
            </a:lvl4pPr>
            <a:lvl5pPr marL="2057400" indent="-22860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just" eaLnBrk="1" hangingPunct="1">
              <a:defRPr/>
            </a:pPr>
            <a:r>
              <a:rPr lang="en-US" altLang="en-US" b="1" i="1" dirty="0" smtClean="0">
                <a:latin typeface="Arial" pitchFamily="34" charset="0"/>
                <a:cs typeface="Arial" pitchFamily="34" charset="0"/>
              </a:rPr>
              <a:t>Social consequences in the medium and long term</a:t>
            </a:r>
          </a:p>
        </p:txBody>
      </p:sp>
      <p:sp>
        <p:nvSpPr>
          <p:cNvPr id="4" name="Rectangle 3"/>
          <p:cNvSpPr/>
          <p:nvPr/>
        </p:nvSpPr>
        <p:spPr>
          <a:xfrm>
            <a:off x="3368780" y="1196690"/>
            <a:ext cx="2749471" cy="369332"/>
          </a:xfrm>
          <a:prstGeom prst="rect">
            <a:avLst/>
          </a:prstGeom>
        </p:spPr>
        <p:txBody>
          <a:bodyPr wrap="square">
            <a:spAutoFit/>
          </a:bodyPr>
          <a:lstStyle/>
          <a:p>
            <a:pPr lvl="0" algn="ctr" fontAlgn="auto">
              <a:spcAft>
                <a:spcPts val="0"/>
              </a:spcAft>
              <a:defRPr/>
            </a:pPr>
            <a:r>
              <a:rPr lang="en-US" altLang="en-US" b="1" dirty="0" smtClean="0">
                <a:latin typeface="Arial" pitchFamily="34" charset="0"/>
                <a:cs typeface="Arial" pitchFamily="34" charset="0"/>
              </a:rPr>
              <a:t>THE MAIN PROBLEMS:</a:t>
            </a:r>
            <a:endParaRPr lang="en-US" altLang="en-US" b="1" dirty="0" smtClean="0">
              <a:latin typeface="Arial" pitchFamily="34" charset="0"/>
              <a:cs typeface="Arial" pitchFamily="34"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sz="1800" i="1" dirty="0" smtClean="0">
                <a:latin typeface="Arial" pitchFamily="34" charset="0"/>
                <a:cs typeface="Arial" pitchFamily="34" charset="0"/>
              </a:rPr>
              <a:t>Active Ageing Agenda and EU Co-operation</a:t>
            </a:r>
            <a:endParaRPr lang="en-US" sz="1800" i="1" dirty="0">
              <a:latin typeface="Arial" pitchFamily="34" charset="0"/>
              <a:cs typeface="Arial" pitchFamily="34" charset="0"/>
            </a:endParaRPr>
          </a:p>
        </p:txBody>
      </p:sp>
      <p:sp>
        <p:nvSpPr>
          <p:cNvPr id="6" name="Content Placeholder 4"/>
          <p:cNvSpPr>
            <a:spLocks noGrp="1"/>
          </p:cNvSpPr>
          <p:nvPr>
            <p:ph sz="quarter" idx="12"/>
          </p:nvPr>
        </p:nvSpPr>
        <p:spPr>
          <a:xfrm>
            <a:off x="416370" y="1124680"/>
            <a:ext cx="9217280" cy="5112710"/>
          </a:xfrm>
        </p:spPr>
        <p:txBody>
          <a:bodyPr/>
          <a:lstStyle/>
          <a:p>
            <a:pPr marL="457200" lvl="2" indent="-457200" algn="just">
              <a:buFont typeface="Wingdings" pitchFamily="2" charset="2"/>
              <a:buChar char="q"/>
            </a:pPr>
            <a:r>
              <a:rPr lang="en-GB" sz="1600" b="1" dirty="0" smtClean="0">
                <a:latin typeface="Arial" pitchFamily="34" charset="0"/>
                <a:cs typeface="Arial" pitchFamily="34" charset="0"/>
              </a:rPr>
              <a:t>World </a:t>
            </a:r>
            <a:r>
              <a:rPr lang="en-GB" sz="1600" b="1" dirty="0" smtClean="0">
                <a:latin typeface="Arial" pitchFamily="34" charset="0"/>
                <a:cs typeface="Arial" pitchFamily="34" charset="0"/>
              </a:rPr>
              <a:t>Health Organization introduced the concept of Active Ageing </a:t>
            </a:r>
            <a:r>
              <a:rPr lang="en-GB" sz="1600" dirty="0" smtClean="0">
                <a:latin typeface="Arial" pitchFamily="34" charset="0"/>
                <a:cs typeface="Arial" pitchFamily="34" charset="0"/>
              </a:rPr>
              <a:t>as a necessary condition for confronting the negative macro-fiscal and social effects of population ageing. </a:t>
            </a:r>
          </a:p>
          <a:p>
            <a:pPr marL="457200" lvl="2" indent="-457200" algn="just">
              <a:buFont typeface="Wingdings" pitchFamily="2" charset="2"/>
              <a:buChar char="q"/>
            </a:pPr>
            <a:r>
              <a:rPr lang="en-US" sz="1600" dirty="0" smtClean="0">
                <a:latin typeface="Arial" pitchFamily="34" charset="0"/>
                <a:cs typeface="Arial" pitchFamily="34" charset="0"/>
              </a:rPr>
              <a:t>A</a:t>
            </a:r>
            <a:r>
              <a:rPr lang="en-US" sz="1600" dirty="0" smtClean="0">
                <a:latin typeface="Arial" pitchFamily="34" charset="0"/>
                <a:cs typeface="Arial" pitchFamily="34" charset="0"/>
              </a:rPr>
              <a:t>s </a:t>
            </a:r>
            <a:r>
              <a:rPr lang="en-US" sz="1600" dirty="0" smtClean="0">
                <a:latin typeface="Arial" pitchFamily="34" charset="0"/>
                <a:cs typeface="Arial" pitchFamily="34" charset="0"/>
              </a:rPr>
              <a:t>a response to population ageing, the </a:t>
            </a:r>
            <a:r>
              <a:rPr lang="en-US" sz="1600" b="1" dirty="0" smtClean="0">
                <a:latin typeface="Arial" pitchFamily="34" charset="0"/>
                <a:cs typeface="Arial" pitchFamily="34" charset="0"/>
              </a:rPr>
              <a:t>European Union has adopted the goal of promoting active ageing</a:t>
            </a:r>
            <a:r>
              <a:rPr lang="en-US" sz="1600" dirty="0" smtClean="0">
                <a:latin typeface="Arial" pitchFamily="34" charset="0"/>
                <a:cs typeface="Arial" pitchFamily="34" charset="0"/>
              </a:rPr>
              <a:t>: </a:t>
            </a:r>
            <a:r>
              <a:rPr lang="en-US" sz="1600" dirty="0" smtClean="0">
                <a:latin typeface="Arial" pitchFamily="34" charset="0"/>
                <a:cs typeface="Arial" pitchFamily="34" charset="0"/>
              </a:rPr>
              <a:t>encouraging </a:t>
            </a:r>
            <a:r>
              <a:rPr lang="en-US" sz="1600" dirty="0" smtClean="0">
                <a:latin typeface="Arial" pitchFamily="34" charset="0"/>
                <a:cs typeface="Arial" pitchFamily="34" charset="0"/>
              </a:rPr>
              <a:t>older people to remain active by working longer and retiring later, by engaging in volunteer work after retirement, and by leading healthy, dignified, and autonomous lives.</a:t>
            </a:r>
          </a:p>
          <a:p>
            <a:pPr marL="457200" lvl="2" indent="-457200" algn="just">
              <a:buFont typeface="Wingdings" pitchFamily="2" charset="2"/>
              <a:buChar char="q"/>
            </a:pPr>
            <a:r>
              <a:rPr lang="en-US" sz="1600" b="1" dirty="0" smtClean="0">
                <a:latin typeface="Arial" pitchFamily="34" charset="0"/>
                <a:cs typeface="Arial" pitchFamily="34" charset="0"/>
              </a:rPr>
              <a:t>In June 2010, the European Council approved the Europe 2020 </a:t>
            </a:r>
            <a:r>
              <a:rPr lang="en-US" sz="1600" b="1" dirty="0" smtClean="0">
                <a:latin typeface="Arial" pitchFamily="34" charset="0"/>
                <a:cs typeface="Arial" pitchFamily="34" charset="0"/>
              </a:rPr>
              <a:t>Strategy</a:t>
            </a:r>
            <a:r>
              <a:rPr lang="en-US" sz="1600" dirty="0" smtClean="0">
                <a:latin typeface="Arial" pitchFamily="34" charset="0"/>
                <a:cs typeface="Arial" pitchFamily="34" charset="0"/>
              </a:rPr>
              <a:t>. The </a:t>
            </a:r>
            <a:r>
              <a:rPr lang="en-US" sz="1600" i="1" dirty="0" smtClean="0">
                <a:latin typeface="Arial" pitchFamily="34" charset="0"/>
                <a:cs typeface="Arial" pitchFamily="34" charset="0"/>
              </a:rPr>
              <a:t>Active Ageing</a:t>
            </a:r>
            <a:r>
              <a:rPr lang="en-US" sz="1600" dirty="0" smtClean="0">
                <a:latin typeface="Arial" pitchFamily="34" charset="0"/>
                <a:cs typeface="Arial" pitchFamily="34" charset="0"/>
              </a:rPr>
              <a:t> concept </a:t>
            </a:r>
            <a:r>
              <a:rPr lang="en-US" sz="1600" dirty="0" smtClean="0">
                <a:latin typeface="Arial" pitchFamily="34" charset="0"/>
                <a:cs typeface="Arial" pitchFamily="34" charset="0"/>
              </a:rPr>
              <a:t>being considered </a:t>
            </a:r>
            <a:r>
              <a:rPr lang="en-US" sz="1600" dirty="0" smtClean="0">
                <a:latin typeface="Arial" pitchFamily="34" charset="0"/>
                <a:cs typeface="Arial" pitchFamily="34" charset="0"/>
              </a:rPr>
              <a:t>an essential element of achieving the Europe 2020 Strategy </a:t>
            </a:r>
            <a:r>
              <a:rPr lang="en-US" sz="1600" dirty="0" smtClean="0">
                <a:latin typeface="Arial" pitchFamily="34" charset="0"/>
                <a:cs typeface="Arial" pitchFamily="34" charset="0"/>
              </a:rPr>
              <a:t>goals.</a:t>
            </a:r>
            <a:r>
              <a:rPr lang="en-GB" sz="1600" dirty="0" smtClean="0">
                <a:latin typeface="Arial" pitchFamily="34" charset="0"/>
                <a:cs typeface="Arial" pitchFamily="34" charset="0"/>
              </a:rPr>
              <a:t> </a:t>
            </a:r>
            <a:r>
              <a:rPr lang="en-US" sz="1600" b="1" dirty="0" smtClean="0">
                <a:latin typeface="Arial" pitchFamily="34" charset="0"/>
                <a:cs typeface="Arial" pitchFamily="34" charset="0"/>
              </a:rPr>
              <a:t>Two </a:t>
            </a:r>
            <a:r>
              <a:rPr lang="en-US" sz="1600" b="1" dirty="0" smtClean="0">
                <a:latin typeface="Arial" pitchFamily="34" charset="0"/>
                <a:cs typeface="Arial" pitchFamily="34" charset="0"/>
              </a:rPr>
              <a:t>of EU’s 2020 Strategy’s five targets are closely related to Active Ageing concept</a:t>
            </a:r>
            <a:r>
              <a:rPr lang="en-US" sz="1600" dirty="0" smtClean="0">
                <a:latin typeface="Arial" pitchFamily="34" charset="0"/>
                <a:cs typeface="Arial" pitchFamily="34" charset="0"/>
              </a:rPr>
              <a:t>, namely:</a:t>
            </a:r>
          </a:p>
          <a:p>
            <a:pPr marL="639763" lvl="3" indent="-285750">
              <a:buFont typeface="Wingdings" pitchFamily="2" charset="2"/>
              <a:buChar char="q"/>
            </a:pPr>
            <a:r>
              <a:rPr lang="en-US" sz="1600" dirty="0" smtClean="0">
                <a:solidFill>
                  <a:srgbClr val="0000FF"/>
                </a:solidFill>
                <a:latin typeface="Arial" pitchFamily="34" charset="0"/>
                <a:cs typeface="Arial" pitchFamily="34" charset="0"/>
              </a:rPr>
              <a:t>an employment rate of 75 percent for the 20-64 year-old population (70 percent for Romania) </a:t>
            </a:r>
          </a:p>
          <a:p>
            <a:pPr marL="639763" lvl="3" indent="-285750">
              <a:buFont typeface="Wingdings" pitchFamily="2" charset="2"/>
              <a:buChar char="q"/>
            </a:pPr>
            <a:r>
              <a:rPr lang="en-US" sz="1600" dirty="0" smtClean="0">
                <a:solidFill>
                  <a:srgbClr val="0000FF"/>
                </a:solidFill>
                <a:latin typeface="Arial" pitchFamily="34" charset="0"/>
                <a:cs typeface="Arial" pitchFamily="34" charset="0"/>
              </a:rPr>
              <a:t>at least 20 million fewer people in or at risk of poverty and social exclusion (580 thousand fewer for Romania)</a:t>
            </a:r>
          </a:p>
          <a:p>
            <a:pPr marL="457200" lvl="2" indent="-457200" algn="just">
              <a:buFont typeface="Wingdings" pitchFamily="2" charset="2"/>
              <a:buChar char="q"/>
            </a:pPr>
            <a:r>
              <a:rPr lang="en-GB" sz="1600" dirty="0" smtClean="0">
                <a:latin typeface="Arial" pitchFamily="34" charset="0"/>
                <a:cs typeface="Arial" pitchFamily="34" charset="0"/>
              </a:rPr>
              <a:t>In 2011, the European Council </a:t>
            </a:r>
            <a:r>
              <a:rPr lang="en-US" sz="1600" dirty="0" smtClean="0">
                <a:latin typeface="Arial" pitchFamily="34" charset="0"/>
                <a:cs typeface="Arial" pitchFamily="34" charset="0"/>
              </a:rPr>
              <a:t>proposed to declare 2012 as the European Year of Active Ageing and Solidarity between Generations</a:t>
            </a:r>
            <a:endParaRPr lang="en-GB" sz="1600" dirty="0" smtClean="0">
              <a:latin typeface="Arial" pitchFamily="34" charset="0"/>
              <a:cs typeface="Arial" pitchFamily="34" charset="0"/>
            </a:endParaRPr>
          </a:p>
          <a:p>
            <a:pPr lvl="1" indent="-457200" algn="just">
              <a:buFont typeface="Wingdings" pitchFamily="2" charset="2"/>
              <a:buChar char="q"/>
            </a:pPr>
            <a:r>
              <a:rPr lang="en-US" sz="1600" b="1" dirty="0" smtClean="0">
                <a:latin typeface="Arial" pitchFamily="34" charset="0"/>
                <a:cs typeface="Arial" pitchFamily="34" charset="0"/>
              </a:rPr>
              <a:t>Two statistical tools have been developed at the EU level </a:t>
            </a:r>
            <a:r>
              <a:rPr lang="en-US" sz="1600" dirty="0" smtClean="0">
                <a:latin typeface="Arial" pitchFamily="34" charset="0"/>
                <a:cs typeface="Arial" pitchFamily="34" charset="0"/>
              </a:rPr>
              <a:t>to inform the Active Ageing Agenda</a:t>
            </a:r>
          </a:p>
          <a:p>
            <a:pPr lvl="2" indent="-457200">
              <a:buFont typeface="Wingdings" pitchFamily="2" charset="2"/>
              <a:buChar char="q"/>
            </a:pPr>
            <a:r>
              <a:rPr lang="en-US" sz="1600" dirty="0" smtClean="0">
                <a:solidFill>
                  <a:srgbClr val="0000FF"/>
                </a:solidFill>
                <a:latin typeface="Arial" pitchFamily="34" charset="0"/>
                <a:cs typeface="Arial" pitchFamily="34" charset="0"/>
              </a:rPr>
              <a:t>Active Ageing Index</a:t>
            </a:r>
          </a:p>
          <a:p>
            <a:pPr lvl="2" indent="-457200">
              <a:buFont typeface="Wingdings" pitchFamily="2" charset="2"/>
              <a:buChar char="q"/>
            </a:pPr>
            <a:r>
              <a:rPr lang="en-US" sz="1600" dirty="0" smtClean="0">
                <a:solidFill>
                  <a:srgbClr val="0000FF"/>
                </a:solidFill>
                <a:latin typeface="Arial" pitchFamily="34" charset="0"/>
                <a:cs typeface="Arial" pitchFamily="34" charset="0"/>
              </a:rPr>
              <a:t>The Special </a:t>
            </a:r>
            <a:r>
              <a:rPr lang="en-US" sz="1600" dirty="0" err="1" smtClean="0">
                <a:solidFill>
                  <a:srgbClr val="0000FF"/>
                </a:solidFill>
                <a:latin typeface="Arial" pitchFamily="34" charset="0"/>
                <a:cs typeface="Arial" pitchFamily="34" charset="0"/>
              </a:rPr>
              <a:t>Eurobarometer</a:t>
            </a:r>
            <a:r>
              <a:rPr lang="en-US" sz="1600" dirty="0" smtClean="0">
                <a:solidFill>
                  <a:srgbClr val="0000FF"/>
                </a:solidFill>
                <a:latin typeface="Arial" pitchFamily="34" charset="0"/>
                <a:cs typeface="Arial" pitchFamily="34" charset="0"/>
              </a:rPr>
              <a:t> survey on Active Ageing</a:t>
            </a:r>
            <a:endParaRPr lang="en-US" sz="3200" dirty="0">
              <a:solidFill>
                <a:srgbClr val="0000FF"/>
              </a:solidFill>
              <a:latin typeface="Arial" pitchFamily="34" charset="0"/>
              <a:cs typeface="Arial" pitchFamily="34" charset="0"/>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23850" y="1052670"/>
            <a:ext cx="9165780" cy="5256730"/>
          </a:xfrm>
          <a:prstGeom prst="rect">
            <a:avLst/>
          </a:prstGeom>
        </p:spPr>
        <p:txBody>
          <a:bodyPr vert="horz" lIns="91440" tIns="45720" rIns="91440" bIns="45720" rtlCol="0" anchor="ctr"/>
          <a:lstStyle/>
          <a:p>
            <a:pPr lvl="1" algn="just">
              <a:buFont typeface="Wingdings" pitchFamily="2" charset="2"/>
              <a:buChar char="q"/>
            </a:pPr>
            <a:r>
              <a:rPr kumimoji="0" lang="en-US" sz="1600" b="0" i="0" u="none" strike="noStrike" kern="1200" cap="none" spc="0" normalizeH="0" baseline="0" noProof="0" dirty="0" smtClean="0">
                <a:ln>
                  <a:noFill/>
                </a:ln>
                <a:solidFill>
                  <a:srgbClr val="0000FF"/>
                </a:solidFill>
                <a:effectLst/>
                <a:uLnTx/>
                <a:uFillTx/>
                <a:latin typeface="Arial" pitchFamily="34" charset="0"/>
                <a:cs typeface="Arial" pitchFamily="34" charset="0"/>
              </a:rPr>
              <a:t> 	</a:t>
            </a:r>
            <a:r>
              <a:rPr kumimoji="0" lang="en-US" b="0" i="0" u="none" strike="noStrike" kern="1200" cap="none" spc="0" normalizeH="0" baseline="0" noProof="0" dirty="0" smtClean="0">
                <a:ln>
                  <a:noFill/>
                </a:ln>
                <a:solidFill>
                  <a:srgbClr val="0000FF"/>
                </a:solidFill>
                <a:effectLst/>
                <a:uLnTx/>
                <a:uFillTx/>
                <a:latin typeface="Arial" pitchFamily="34" charset="0"/>
                <a:cs typeface="Arial" pitchFamily="34" charset="0"/>
              </a:rPr>
              <a:t>Active Ageing Index (AAI) - </a:t>
            </a:r>
            <a:r>
              <a:rPr lang="en-US" dirty="0" smtClean="0">
                <a:latin typeface="Arial" pitchFamily="34" charset="0"/>
                <a:cs typeface="Arial" pitchFamily="34" charset="0"/>
              </a:rPr>
              <a:t>is an instrument, developed by European - Center for Social Welfare Policy and Research Wien, for measuring economic and social activity of older people as well as the capacity for active ageing in the EU and other UNECE countries. </a:t>
            </a:r>
          </a:p>
          <a:p>
            <a:pPr lvl="1" algn="just">
              <a:buFont typeface="Wingdings" pitchFamily="2" charset="2"/>
              <a:buChar char="q"/>
            </a:pPr>
            <a:r>
              <a:rPr lang="en-US" dirty="0" smtClean="0">
                <a:solidFill>
                  <a:srgbClr val="0000FF"/>
                </a:solidFill>
                <a:latin typeface="Arial" pitchFamily="34" charset="0"/>
                <a:cs typeface="Arial" pitchFamily="34" charset="0"/>
              </a:rPr>
              <a:t>    The Index regards 4 main domains, respectively: </a:t>
            </a:r>
          </a:p>
          <a:p>
            <a:pPr algn="just"/>
            <a:r>
              <a:rPr lang="en-US" dirty="0" smtClean="0">
                <a:latin typeface="Arial" pitchFamily="34" charset="0"/>
                <a:cs typeface="Arial" pitchFamily="34" charset="0"/>
              </a:rPr>
              <a:t>	* Employment (RO ranks #11 among 28 EU members) </a:t>
            </a:r>
          </a:p>
          <a:p>
            <a:pPr algn="just"/>
            <a:r>
              <a:rPr lang="en-US" dirty="0" smtClean="0">
                <a:latin typeface="Arial" pitchFamily="34" charset="0"/>
                <a:cs typeface="Arial" pitchFamily="34" charset="0"/>
              </a:rPr>
              <a:t>	* Social participation in society (#26) </a:t>
            </a:r>
          </a:p>
          <a:p>
            <a:pPr algn="just"/>
            <a:r>
              <a:rPr lang="en-US" dirty="0" smtClean="0">
                <a:latin typeface="Arial" pitchFamily="34" charset="0"/>
                <a:cs typeface="Arial" pitchFamily="34" charset="0"/>
              </a:rPr>
              <a:t>	* Independent, healthy, and secure living (#27) </a:t>
            </a:r>
          </a:p>
          <a:p>
            <a:pPr algn="just"/>
            <a:r>
              <a:rPr lang="en-US" dirty="0" smtClean="0">
                <a:latin typeface="Arial" pitchFamily="34" charset="0"/>
                <a:cs typeface="Arial" pitchFamily="34" charset="0"/>
              </a:rPr>
              <a:t>	* Capacity and enabling environment for active ageing (#28)</a:t>
            </a:r>
          </a:p>
          <a:p>
            <a:pPr lvl="1" algn="just">
              <a:buFont typeface="Wingdings" pitchFamily="2" charset="2"/>
              <a:buChar char="q"/>
            </a:pPr>
            <a:r>
              <a:rPr lang="it-IT" dirty="0" smtClean="0">
                <a:solidFill>
                  <a:srgbClr val="0000FF"/>
                </a:solidFill>
                <a:latin typeface="Arial" pitchFamily="34" charset="0"/>
                <a:cs typeface="Arial" pitchFamily="34" charset="0"/>
              </a:rPr>
              <a:t>    As the </a:t>
            </a:r>
            <a:r>
              <a:rPr lang="it-IT" dirty="0" err="1" smtClean="0">
                <a:solidFill>
                  <a:srgbClr val="0000FF"/>
                </a:solidFill>
                <a:latin typeface="Arial" pitchFamily="34" charset="0"/>
                <a:cs typeface="Arial" pitchFamily="34" charset="0"/>
              </a:rPr>
              <a:t>Active</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Ageing</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Index</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showed</a:t>
            </a:r>
            <a:r>
              <a:rPr lang="it-IT" dirty="0" smtClean="0">
                <a:solidFill>
                  <a:srgbClr val="0000FF"/>
                </a:solidFill>
                <a:latin typeface="Arial" pitchFamily="34" charset="0"/>
                <a:cs typeface="Arial" pitchFamily="34" charset="0"/>
              </a:rPr>
              <a:t> in 2012, the </a:t>
            </a:r>
            <a:r>
              <a:rPr lang="it-IT" dirty="0" err="1" smtClean="0">
                <a:solidFill>
                  <a:srgbClr val="0000FF"/>
                </a:solidFill>
                <a:latin typeface="Arial" pitchFamily="34" charset="0"/>
                <a:cs typeface="Arial" pitchFamily="34" charset="0"/>
              </a:rPr>
              <a:t>Romanian</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older</a:t>
            </a:r>
            <a:r>
              <a:rPr lang="it-IT" dirty="0" smtClean="0">
                <a:solidFill>
                  <a:srgbClr val="0000FF"/>
                </a:solidFill>
                <a:latin typeface="Arial" pitchFamily="34" charset="0"/>
                <a:cs typeface="Arial" pitchFamily="34" charset="0"/>
              </a:rPr>
              <a:t> people </a:t>
            </a:r>
            <a:r>
              <a:rPr lang="it-IT" dirty="0" err="1" smtClean="0">
                <a:solidFill>
                  <a:srgbClr val="0000FF"/>
                </a:solidFill>
                <a:latin typeface="Arial" pitchFamily="34" charset="0"/>
                <a:cs typeface="Arial" pitchFamily="34" charset="0"/>
              </a:rPr>
              <a:t>have</a:t>
            </a:r>
            <a:r>
              <a:rPr lang="it-IT" dirty="0" smtClean="0">
                <a:solidFill>
                  <a:srgbClr val="0000FF"/>
                </a:solidFill>
                <a:latin typeface="Arial" pitchFamily="34" charset="0"/>
                <a:cs typeface="Arial" pitchFamily="34" charset="0"/>
              </a:rPr>
              <a:t> the </a:t>
            </a:r>
            <a:r>
              <a:rPr lang="it-IT" dirty="0" err="1" smtClean="0">
                <a:solidFill>
                  <a:srgbClr val="0000FF"/>
                </a:solidFill>
                <a:latin typeface="Arial" pitchFamily="34" charset="0"/>
                <a:cs typeface="Arial" pitchFamily="34" charset="0"/>
              </a:rPr>
              <a:t>less</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capacity</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for</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active</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ageing</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from</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all</a:t>
            </a:r>
            <a:r>
              <a:rPr lang="it-IT" dirty="0" smtClean="0">
                <a:solidFill>
                  <a:srgbClr val="0000FF"/>
                </a:solidFill>
                <a:latin typeface="Arial" pitchFamily="34" charset="0"/>
                <a:cs typeface="Arial" pitchFamily="34" charset="0"/>
              </a:rPr>
              <a:t> EU </a:t>
            </a:r>
            <a:r>
              <a:rPr lang="it-IT" dirty="0" err="1" smtClean="0">
                <a:solidFill>
                  <a:srgbClr val="0000FF"/>
                </a:solidFill>
                <a:latin typeface="Arial" pitchFamily="34" charset="0"/>
                <a:cs typeface="Arial" pitchFamily="34" charset="0"/>
              </a:rPr>
              <a:t>member</a:t>
            </a:r>
            <a:r>
              <a:rPr lang="it-IT" dirty="0" smtClean="0">
                <a:solidFill>
                  <a:srgbClr val="0000FF"/>
                </a:solidFill>
                <a:latin typeface="Arial" pitchFamily="34" charset="0"/>
                <a:cs typeface="Arial" pitchFamily="34" charset="0"/>
              </a:rPr>
              <a:t> </a:t>
            </a:r>
            <a:r>
              <a:rPr lang="it-IT" dirty="0" err="1" smtClean="0">
                <a:solidFill>
                  <a:srgbClr val="0000FF"/>
                </a:solidFill>
                <a:latin typeface="Arial" pitchFamily="34" charset="0"/>
                <a:cs typeface="Arial" pitchFamily="34" charset="0"/>
              </a:rPr>
              <a:t>states</a:t>
            </a:r>
            <a:r>
              <a:rPr lang="it-IT" dirty="0" smtClean="0">
                <a:solidFill>
                  <a:srgbClr val="0000FF"/>
                </a:solidFill>
                <a:latin typeface="Arial" pitchFamily="34" charset="0"/>
                <a:cs typeface="Arial" pitchFamily="34" charset="0"/>
              </a:rPr>
              <a:t>.</a:t>
            </a:r>
            <a:endParaRPr lang="en-US" dirty="0" smtClean="0">
              <a:solidFill>
                <a:srgbClr val="0000FF"/>
              </a:solidFill>
              <a:latin typeface="Arial" pitchFamily="34" charset="0"/>
              <a:cs typeface="Arial" pitchFamily="34" charset="0"/>
            </a:endParaRPr>
          </a:p>
          <a:p>
            <a:pPr marL="914400" lvl="3" indent="-457200">
              <a:buFont typeface="Wingdings" pitchFamily="2" charset="2"/>
              <a:buChar char="q"/>
              <a:defRPr/>
            </a:pPr>
            <a:r>
              <a:rPr kumimoji="0" lang="en-US" b="0" i="0" u="none" strike="noStrike" kern="1200" cap="none" spc="0" normalizeH="0" baseline="0" noProof="0" dirty="0" smtClean="0">
                <a:ln>
                  <a:noFill/>
                </a:ln>
                <a:solidFill>
                  <a:srgbClr val="0000FF"/>
                </a:solidFill>
                <a:effectLst/>
                <a:uLnTx/>
                <a:uFillTx/>
                <a:latin typeface="Arial" pitchFamily="34" charset="0"/>
                <a:cs typeface="Arial" pitchFamily="34" charset="0"/>
              </a:rPr>
              <a:t>The Special </a:t>
            </a:r>
            <a:r>
              <a:rPr kumimoji="0" lang="en-US" b="0" i="0" u="none" strike="noStrike" kern="1200" cap="none" spc="0" normalizeH="0" baseline="0" noProof="0" dirty="0" err="1" smtClean="0">
                <a:ln>
                  <a:noFill/>
                </a:ln>
                <a:solidFill>
                  <a:srgbClr val="0000FF"/>
                </a:solidFill>
                <a:effectLst/>
                <a:uLnTx/>
                <a:uFillTx/>
                <a:latin typeface="Arial" pitchFamily="34" charset="0"/>
                <a:cs typeface="Arial" pitchFamily="34" charset="0"/>
              </a:rPr>
              <a:t>Eurobarometer</a:t>
            </a:r>
            <a:r>
              <a:rPr kumimoji="0" lang="en-US" b="0" i="0" u="none" strike="noStrike" kern="1200" cap="none" spc="0" normalizeH="0" baseline="0" noProof="0" dirty="0" smtClean="0">
                <a:ln>
                  <a:noFill/>
                </a:ln>
                <a:solidFill>
                  <a:srgbClr val="0000FF"/>
                </a:solidFill>
                <a:effectLst/>
                <a:uLnTx/>
                <a:uFillTx/>
                <a:latin typeface="Arial" pitchFamily="34" charset="0"/>
                <a:cs typeface="Arial" pitchFamily="34" charset="0"/>
              </a:rPr>
              <a:t> survey on Active Ageing</a:t>
            </a:r>
          </a:p>
          <a:p>
            <a:pPr marL="811213" marR="0" lvl="3" indent="-4572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Useful tool developed to understand European citizens’ views and attitudes towards older people</a:t>
            </a:r>
          </a:p>
          <a:p>
            <a:pPr marL="811213" marR="0" lvl="3" indent="-457200" algn="l" defTabSz="914400" rtl="0" eaLnBrk="1" fontAlgn="base" latinLnBrk="0" hangingPunct="1">
              <a:lnSpc>
                <a:spcPct val="100000"/>
              </a:lnSpc>
              <a:spcBef>
                <a:spcPct val="0"/>
              </a:spcBef>
              <a:spcAft>
                <a:spcPct val="0"/>
              </a:spcAft>
              <a:buClrTx/>
              <a:buSzTx/>
              <a:buFont typeface="Wingdings" charset="2"/>
              <a:buChar char="§"/>
              <a:tabLst/>
              <a:defRPr/>
            </a:pPr>
            <a:r>
              <a:rPr kumimoji="0" lang="en-US" b="0" i="0" u="none" strike="noStrike" kern="1200" cap="none" spc="0" normalizeH="0" baseline="0" noProof="0" dirty="0" smtClean="0">
                <a:ln>
                  <a:noFill/>
                </a:ln>
                <a:solidFill>
                  <a:schemeClr val="tx1"/>
                </a:solidFill>
                <a:effectLst/>
                <a:uLnTx/>
                <a:uFillTx/>
                <a:latin typeface="Arial" pitchFamily="34" charset="0"/>
                <a:cs typeface="Arial" pitchFamily="34" charset="0"/>
              </a:rPr>
              <a:t>It takes stock of people’s readiness and willingness to adapt to the changing demographics and accept reforms that would promote active ageing</a:t>
            </a:r>
          </a:p>
        </p:txBody>
      </p:sp>
      <p:sp>
        <p:nvSpPr>
          <p:cNvPr id="5"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sz="1800" i="1" dirty="0" smtClean="0">
                <a:latin typeface="Arial" pitchFamily="34" charset="0"/>
                <a:cs typeface="Arial" pitchFamily="34" charset="0"/>
              </a:rPr>
              <a:t>Active Ageing Agenda and EU Co-operation</a:t>
            </a:r>
            <a:endParaRPr lang="en-US" sz="1800" i="1"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4360" y="980660"/>
            <a:ext cx="9217280" cy="369332"/>
          </a:xfrm>
          <a:prstGeom prst="rect">
            <a:avLst/>
          </a:prstGeom>
        </p:spPr>
        <p:txBody>
          <a:bodyPr wrap="square">
            <a:spAutoFit/>
          </a:bodyPr>
          <a:lstStyle/>
          <a:p>
            <a:pPr algn="ctr"/>
            <a:r>
              <a:rPr lang="en-US" b="1" dirty="0" smtClean="0"/>
              <a:t>A few results from Special </a:t>
            </a:r>
            <a:r>
              <a:rPr lang="en-US" b="1" dirty="0" err="1" smtClean="0"/>
              <a:t>Eurobarometer</a:t>
            </a:r>
            <a:r>
              <a:rPr lang="en-US" b="1" dirty="0" smtClean="0"/>
              <a:t> on Active Ageing in Romania</a:t>
            </a:r>
            <a:endParaRPr lang="en-US" b="1" dirty="0"/>
          </a:p>
        </p:txBody>
      </p:sp>
      <p:sp>
        <p:nvSpPr>
          <p:cNvPr id="3" name="Content Placeholder 4"/>
          <p:cNvSpPr txBox="1">
            <a:spLocks/>
          </p:cNvSpPr>
          <p:nvPr/>
        </p:nvSpPr>
        <p:spPr>
          <a:xfrm>
            <a:off x="1064460" y="1556740"/>
            <a:ext cx="8569190" cy="4536630"/>
          </a:xfrm>
          <a:prstGeom prst="rect">
            <a:avLst/>
          </a:prstGeom>
        </p:spPr>
        <p:txBody>
          <a:bodyPr vert="horz" lIns="91440" tIns="45720" rIns="91440" bIns="45720" rtlCol="0" anchor="ctr"/>
          <a:lstStyle/>
          <a:p>
            <a:pPr marL="285750" marR="0" lvl="4" indent="-285750" algn="l" defTabSz="914400" rtl="0" eaLnBrk="1" fontAlgn="base" latinLnBrk="0" hangingPunct="1">
              <a:lnSpc>
                <a:spcPct val="100000"/>
              </a:lnSpc>
              <a:spcBef>
                <a:spcPct val="0"/>
              </a:spcBef>
              <a:spcAft>
                <a:spcPct val="0"/>
              </a:spcAft>
              <a:buClrTx/>
              <a:buSzTx/>
              <a:tabLst/>
              <a:defRPr/>
            </a:pPr>
            <a:endParaRPr kumimoji="0" lang="en-US" sz="1600" b="0" i="0" u="none" strike="noStrike" kern="1200" cap="none" spc="0" normalizeH="0" baseline="0" noProof="0" dirty="0" smtClean="0">
              <a:ln>
                <a:noFill/>
              </a:ln>
              <a:solidFill>
                <a:schemeClr val="tx1"/>
              </a:solidFill>
              <a:effectLst/>
              <a:uLnTx/>
              <a:uFillTx/>
              <a:latin typeface="Arial" charset="0"/>
              <a:ea typeface="+mn-ea"/>
              <a:cs typeface="+mn-cs"/>
            </a:endParaRPr>
          </a:p>
          <a:p>
            <a:pPr marL="285750" marR="0" lvl="4" indent="-285750" algn="l" defTabSz="914400" rtl="0" eaLnBrk="1" fontAlgn="base" latinLnBrk="0" hangingPunct="1">
              <a:lnSpc>
                <a:spcPct val="100000"/>
              </a:lnSpc>
              <a:spcBef>
                <a:spcPct val="0"/>
              </a:spcBef>
              <a:spcAft>
                <a:spcPct val="0"/>
              </a:spcAft>
              <a:buClrTx/>
              <a:buSzTx/>
              <a:tabLst/>
              <a:defRPr/>
            </a:pPr>
            <a:endParaRPr lang="en-US" sz="1600" dirty="0" smtClean="0"/>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In </a:t>
            </a: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Romania, one is considered “old” at 61.3 years of age compared to the EU27 average of 64</a:t>
            </a:r>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Romanians also indicate that they would need to retire </a:t>
            </a: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on </a:t>
            </a: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average four years before their EU27 counterparts (EU27-61.7 vs. Ro-57.7)</a:t>
            </a:r>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According to survey results, slightly fewer people in Romania would like to continue working after reaching the pension age compared to EU27 average (EU27-33% vs. Ro-27%)</a:t>
            </a:r>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kumimoji="0" lang="en-US" sz="1600" b="0" i="0" u="none" strike="noStrike" kern="1200" cap="none" spc="0" normalizeH="0" baseline="0" noProof="0" dirty="0" smtClean="0">
                <a:ln>
                  <a:noFill/>
                </a:ln>
                <a:solidFill>
                  <a:schemeClr val="tx1"/>
                </a:solidFill>
                <a:effectLst/>
                <a:uLnTx/>
                <a:uFillTx/>
                <a:latin typeface="Arial" charset="0"/>
                <a:ea typeface="+mn-ea"/>
                <a:cs typeface="+mn-cs"/>
              </a:rPr>
              <a:t>Almost twice as many Romanian respondents totally disagree with the need for the retirement age to increase by the year 2030 as in the EU27 average (EU27-36 vs. Ro-69). </a:t>
            </a:r>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lang="en-US" sz="1600" dirty="0" smtClean="0">
                <a:ea typeface="Times New Roman" pitchFamily="18" charset="0"/>
                <a:cs typeface="Arial" pitchFamily="34" charset="0"/>
              </a:rPr>
              <a:t>In </a:t>
            </a:r>
            <a:r>
              <a:rPr lang="en-US" sz="1600" dirty="0" smtClean="0">
                <a:ea typeface="Times New Roman" pitchFamily="18" charset="0"/>
                <a:cs typeface="Arial" pitchFamily="34" charset="0"/>
              </a:rPr>
              <a:t>Slovakia (60%), Hungary (58%), Lithuania (56%), Romania (54%), Bulgaria (54%) and Poland (52%) an absolute majority of respondents support the idea of a lower retirement age for women on the ground that they tend to be younger than their partners. </a:t>
            </a:r>
            <a:r>
              <a:rPr lang="en-US" sz="1600" dirty="0" smtClean="0">
                <a:ea typeface="Times New Roman" pitchFamily="18" charset="0"/>
                <a:cs typeface="Arial" pitchFamily="34" charset="0"/>
              </a:rPr>
              <a:t>T</a:t>
            </a:r>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lang="en-US" sz="1600" dirty="0" smtClean="0">
                <a:ea typeface="Times New Roman" pitchFamily="18" charset="0"/>
                <a:cs typeface="Arial" pitchFamily="34" charset="0"/>
              </a:rPr>
              <a:t>he </a:t>
            </a:r>
            <a:r>
              <a:rPr lang="en-US" sz="1600" dirty="0" smtClean="0">
                <a:ea typeface="Times New Roman" pitchFamily="18" charset="0"/>
                <a:cs typeface="Arial" pitchFamily="34" charset="0"/>
              </a:rPr>
              <a:t>longest retirement is expected in France, Luxembourg, Sweden, Italy and Denmark (between 19.3 and 18.6 years). </a:t>
            </a:r>
            <a:endParaRPr lang="en-US" sz="1600" dirty="0" smtClean="0">
              <a:ea typeface="Times New Roman" pitchFamily="18" charset="0"/>
              <a:cs typeface="Arial" pitchFamily="34" charset="0"/>
            </a:endParaRPr>
          </a:p>
          <a:p>
            <a:pPr marL="285750" marR="0" lvl="4" indent="-285750" algn="just" defTabSz="914400" rtl="0" eaLnBrk="1" fontAlgn="base" latinLnBrk="0" hangingPunct="1">
              <a:lnSpc>
                <a:spcPct val="100000"/>
              </a:lnSpc>
              <a:spcBef>
                <a:spcPct val="0"/>
              </a:spcBef>
              <a:spcAft>
                <a:spcPct val="0"/>
              </a:spcAft>
              <a:buClrTx/>
              <a:buSzTx/>
              <a:buFont typeface="Wingdings" pitchFamily="2" charset="2"/>
              <a:buChar char="q"/>
              <a:tabLst/>
              <a:defRPr/>
            </a:pPr>
            <a:r>
              <a:rPr lang="en-US" sz="1600" dirty="0" smtClean="0">
                <a:ea typeface="Times New Roman" pitchFamily="18" charset="0"/>
                <a:cs typeface="Arial" pitchFamily="34" charset="0"/>
              </a:rPr>
              <a:t>Within </a:t>
            </a:r>
            <a:r>
              <a:rPr lang="en-US" sz="1600" dirty="0" smtClean="0">
                <a:ea typeface="Times New Roman" pitchFamily="18" charset="0"/>
                <a:cs typeface="Arial" pitchFamily="34" charset="0"/>
              </a:rPr>
              <a:t>the EU, the shortest retirement is expected in Hungary, Romania and Bulgaria, where only a duration of 13 years is expected</a:t>
            </a:r>
            <a:r>
              <a:rPr lang="en-US" sz="1600" dirty="0" smtClean="0">
                <a:ea typeface="Times New Roman" pitchFamily="18" charset="0"/>
                <a:cs typeface="Arial" pitchFamily="34" charset="0"/>
              </a:rPr>
              <a:t>.</a:t>
            </a:r>
            <a:endParaRPr kumimoji="0" lang="en-US" sz="1600" b="1" i="0" u="none" strike="noStrike" kern="1200" cap="none" spc="0" normalizeH="0" baseline="0" noProof="0" dirty="0">
              <a:ln>
                <a:noFill/>
              </a:ln>
              <a:solidFill>
                <a:schemeClr val="tx1">
                  <a:tint val="75000"/>
                </a:schemeClr>
              </a:solidFill>
              <a:effectLst/>
              <a:uLnTx/>
              <a:uFillTx/>
              <a:latin typeface="Optane" pitchFamily="2" charset="0"/>
              <a:ea typeface="+mn-ea"/>
              <a:cs typeface="+mn-cs"/>
            </a:endParaRPr>
          </a:p>
        </p:txBody>
      </p:sp>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sz="1800" i="1" dirty="0" smtClean="0">
                <a:latin typeface="Arial" pitchFamily="34" charset="0"/>
                <a:cs typeface="Arial" pitchFamily="34" charset="0"/>
              </a:rPr>
              <a:t>Active Ageing Agenda and EU Co-operation</a:t>
            </a:r>
            <a:endParaRPr lang="en-US" sz="1800" i="1"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0390" y="1268701"/>
            <a:ext cx="7921100" cy="4801314"/>
          </a:xfrm>
          <a:prstGeom prst="rect">
            <a:avLst/>
          </a:prstGeom>
        </p:spPr>
        <p:txBody>
          <a:bodyPr wrap="square">
            <a:spAutoFit/>
          </a:bodyPr>
          <a:lstStyle/>
          <a:p>
            <a:pPr marL="342900" indent="-342900" algn="just">
              <a:lnSpc>
                <a:spcPct val="150000"/>
              </a:lnSpc>
              <a:buClr>
                <a:schemeClr val="tx2"/>
              </a:buClr>
              <a:buSzPct val="103000"/>
              <a:buFont typeface="Wingdings" panose="05000000000000000000" pitchFamily="2" charset="2"/>
              <a:buChar char="ü"/>
            </a:pPr>
            <a:r>
              <a:rPr lang="it-IT" b="1" dirty="0" smtClean="0">
                <a:solidFill>
                  <a:schemeClr val="tx1">
                    <a:lumMod val="75000"/>
                    <a:lumOff val="25000"/>
                  </a:schemeClr>
                </a:solidFill>
                <a:latin typeface="Arial" pitchFamily="34" charset="0"/>
                <a:ea typeface="Verdana" pitchFamily="34" charset="0"/>
                <a:cs typeface="Arial" pitchFamily="34" charset="0"/>
              </a:rPr>
              <a:t>National </a:t>
            </a:r>
            <a:r>
              <a:rPr lang="it-IT" b="1" dirty="0" err="1" smtClean="0">
                <a:solidFill>
                  <a:schemeClr val="tx1">
                    <a:lumMod val="75000"/>
                    <a:lumOff val="25000"/>
                  </a:schemeClr>
                </a:solidFill>
                <a:latin typeface="Arial" pitchFamily="34" charset="0"/>
                <a:ea typeface="Verdana" pitchFamily="34" charset="0"/>
                <a:cs typeface="Arial" pitchFamily="34" charset="0"/>
              </a:rPr>
              <a:t>context</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Socio-demographic</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err="1" smtClean="0">
                <a:solidFill>
                  <a:schemeClr val="tx1">
                    <a:lumMod val="75000"/>
                    <a:lumOff val="25000"/>
                  </a:schemeClr>
                </a:solidFill>
                <a:latin typeface="Arial" pitchFamily="34" charset="0"/>
                <a:ea typeface="Verdana" pitchFamily="34" charset="0"/>
                <a:cs typeface="Arial" pitchFamily="34" charset="0"/>
              </a:rPr>
              <a:t>factors</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Active</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err="1" smtClean="0">
                <a:solidFill>
                  <a:schemeClr val="tx1">
                    <a:lumMod val="75000"/>
                    <a:lumOff val="25000"/>
                  </a:schemeClr>
                </a:solidFill>
                <a:latin typeface="Arial" pitchFamily="34" charset="0"/>
                <a:ea typeface="Verdana" pitchFamily="34" charset="0"/>
                <a:cs typeface="Arial" pitchFamily="34" charset="0"/>
              </a:rPr>
              <a:t>Ageing</a:t>
            </a:r>
            <a:r>
              <a:rPr lang="it-IT" b="1" dirty="0" smtClean="0">
                <a:solidFill>
                  <a:schemeClr val="tx1">
                    <a:lumMod val="75000"/>
                    <a:lumOff val="25000"/>
                  </a:schemeClr>
                </a:solidFill>
                <a:latin typeface="Arial" pitchFamily="34" charset="0"/>
                <a:ea typeface="Verdana" pitchFamily="34" charset="0"/>
                <a:cs typeface="Arial" pitchFamily="34" charset="0"/>
              </a:rPr>
              <a:t> Agenda and EU </a:t>
            </a:r>
            <a:r>
              <a:rPr lang="it-IT" b="1" dirty="0" err="1" smtClean="0">
                <a:solidFill>
                  <a:schemeClr val="tx1">
                    <a:lumMod val="75000"/>
                    <a:lumOff val="25000"/>
                  </a:schemeClr>
                </a:solidFill>
                <a:latin typeface="Arial" pitchFamily="34" charset="0"/>
                <a:ea typeface="Verdana" pitchFamily="34" charset="0"/>
                <a:cs typeface="Arial" pitchFamily="34" charset="0"/>
              </a:rPr>
              <a:t>cooperation</a:t>
            </a:r>
            <a:r>
              <a:rPr lang="it-IT" b="1" dirty="0" smtClean="0">
                <a:solidFill>
                  <a:schemeClr val="tx1">
                    <a:lumMod val="75000"/>
                    <a:lumOff val="25000"/>
                  </a:schemeClr>
                </a:solidFill>
                <a:latin typeface="Arial" pitchFamily="34" charset="0"/>
                <a:ea typeface="Verdana" pitchFamily="34" charset="0"/>
                <a:cs typeface="Arial" pitchFamily="34" charset="0"/>
              </a:rPr>
              <a:t> </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Institutional</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err="1" smtClean="0">
                <a:solidFill>
                  <a:schemeClr val="tx1">
                    <a:lumMod val="75000"/>
                    <a:lumOff val="25000"/>
                  </a:schemeClr>
                </a:solidFill>
                <a:latin typeface="Arial" pitchFamily="34" charset="0"/>
                <a:ea typeface="Verdana" pitchFamily="34" charset="0"/>
                <a:cs typeface="Arial" pitchFamily="34" charset="0"/>
              </a:rPr>
              <a:t>capacity</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Reform</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err="1" smtClean="0">
                <a:solidFill>
                  <a:schemeClr val="tx1">
                    <a:lumMod val="75000"/>
                    <a:lumOff val="25000"/>
                  </a:schemeClr>
                </a:solidFill>
                <a:latin typeface="Arial" pitchFamily="34" charset="0"/>
                <a:ea typeface="Verdana" pitchFamily="34" charset="0"/>
                <a:cs typeface="Arial" pitchFamily="34" charset="0"/>
              </a:rPr>
              <a:t>of</a:t>
            </a:r>
            <a:r>
              <a:rPr lang="it-IT" b="1" dirty="0" smtClean="0">
                <a:solidFill>
                  <a:schemeClr val="tx1">
                    <a:lumMod val="75000"/>
                    <a:lumOff val="25000"/>
                  </a:schemeClr>
                </a:solidFill>
                <a:latin typeface="Arial" pitchFamily="34" charset="0"/>
                <a:ea typeface="Verdana" pitchFamily="34" charset="0"/>
                <a:cs typeface="Arial" pitchFamily="34" charset="0"/>
              </a:rPr>
              <a:t> the </a:t>
            </a:r>
            <a:r>
              <a:rPr lang="it-IT" b="1" dirty="0" err="1" smtClean="0">
                <a:solidFill>
                  <a:schemeClr val="tx1">
                    <a:lumMod val="75000"/>
                    <a:lumOff val="25000"/>
                  </a:schemeClr>
                </a:solidFill>
                <a:latin typeface="Arial" pitchFamily="34" charset="0"/>
                <a:ea typeface="Verdana" pitchFamily="34" charset="0"/>
                <a:cs typeface="Arial" pitchFamily="34" charset="0"/>
              </a:rPr>
              <a:t>pensions</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smtClean="0">
                <a:solidFill>
                  <a:schemeClr val="tx1">
                    <a:lumMod val="75000"/>
                    <a:lumOff val="25000"/>
                  </a:schemeClr>
                </a:solidFill>
                <a:latin typeface="Arial" pitchFamily="34" charset="0"/>
                <a:ea typeface="Verdana" pitchFamily="34" charset="0"/>
                <a:cs typeface="Arial" pitchFamily="34" charset="0"/>
              </a:rPr>
              <a:t>system</a:t>
            </a: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Reform</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err="1" smtClean="0">
                <a:solidFill>
                  <a:schemeClr val="tx1">
                    <a:lumMod val="75000"/>
                    <a:lumOff val="25000"/>
                  </a:schemeClr>
                </a:solidFill>
                <a:latin typeface="Arial" pitchFamily="34" charset="0"/>
                <a:ea typeface="Verdana" pitchFamily="34" charset="0"/>
                <a:cs typeface="Arial" pitchFamily="34" charset="0"/>
              </a:rPr>
              <a:t>of</a:t>
            </a:r>
            <a:r>
              <a:rPr lang="it-IT" b="1" dirty="0" smtClean="0">
                <a:solidFill>
                  <a:schemeClr val="tx1">
                    <a:lumMod val="75000"/>
                    <a:lumOff val="25000"/>
                  </a:schemeClr>
                </a:solidFill>
                <a:latin typeface="Arial" pitchFamily="34" charset="0"/>
                <a:ea typeface="Verdana" pitchFamily="34" charset="0"/>
                <a:cs typeface="Arial" pitchFamily="34" charset="0"/>
              </a:rPr>
              <a:t> the </a:t>
            </a:r>
            <a:r>
              <a:rPr lang="it-IT" b="1" dirty="0" err="1" smtClean="0">
                <a:solidFill>
                  <a:schemeClr val="tx1">
                    <a:lumMod val="75000"/>
                    <a:lumOff val="25000"/>
                  </a:schemeClr>
                </a:solidFill>
                <a:latin typeface="Arial" pitchFamily="34" charset="0"/>
                <a:ea typeface="Verdana" pitchFamily="34" charset="0"/>
                <a:cs typeface="Arial" pitchFamily="34" charset="0"/>
              </a:rPr>
              <a:t>employment</a:t>
            </a:r>
            <a:r>
              <a:rPr lang="it-IT" b="1" dirty="0" smtClean="0">
                <a:solidFill>
                  <a:schemeClr val="tx1">
                    <a:lumMod val="75000"/>
                    <a:lumOff val="25000"/>
                  </a:schemeClr>
                </a:solidFill>
                <a:latin typeface="Arial" pitchFamily="34" charset="0"/>
                <a:ea typeface="Verdana" pitchFamily="34" charset="0"/>
                <a:cs typeface="Arial" pitchFamily="34" charset="0"/>
              </a:rPr>
              <a:t> system</a:t>
            </a: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Reform</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err="1" smtClean="0">
                <a:solidFill>
                  <a:schemeClr val="tx1">
                    <a:lumMod val="75000"/>
                    <a:lumOff val="25000"/>
                  </a:schemeClr>
                </a:solidFill>
                <a:latin typeface="Arial" pitchFamily="34" charset="0"/>
                <a:ea typeface="Verdana" pitchFamily="34" charset="0"/>
                <a:cs typeface="Arial" pitchFamily="34" charset="0"/>
              </a:rPr>
              <a:t>of</a:t>
            </a:r>
            <a:r>
              <a:rPr lang="it-IT" b="1" dirty="0" smtClean="0">
                <a:solidFill>
                  <a:schemeClr val="tx1">
                    <a:lumMod val="75000"/>
                    <a:lumOff val="25000"/>
                  </a:schemeClr>
                </a:solidFill>
                <a:latin typeface="Arial" pitchFamily="34" charset="0"/>
                <a:ea typeface="Verdana" pitchFamily="34" charset="0"/>
                <a:cs typeface="Arial" pitchFamily="34" charset="0"/>
              </a:rPr>
              <a:t> the social </a:t>
            </a:r>
            <a:r>
              <a:rPr lang="it-IT" b="1" dirty="0" err="1" smtClean="0">
                <a:solidFill>
                  <a:schemeClr val="tx1">
                    <a:lumMod val="75000"/>
                    <a:lumOff val="25000"/>
                  </a:schemeClr>
                </a:solidFill>
                <a:latin typeface="Arial" pitchFamily="34" charset="0"/>
                <a:ea typeface="Verdana" pitchFamily="34" charset="0"/>
                <a:cs typeface="Arial" pitchFamily="34" charset="0"/>
              </a:rPr>
              <a:t>assistance</a:t>
            </a:r>
            <a:r>
              <a:rPr lang="it-IT" b="1" dirty="0" smtClean="0">
                <a:solidFill>
                  <a:schemeClr val="tx1">
                    <a:lumMod val="75000"/>
                    <a:lumOff val="25000"/>
                  </a:schemeClr>
                </a:solidFill>
                <a:latin typeface="Arial" pitchFamily="34" charset="0"/>
                <a:ea typeface="Verdana" pitchFamily="34" charset="0"/>
                <a:cs typeface="Arial" pitchFamily="34" charset="0"/>
              </a:rPr>
              <a:t> </a:t>
            </a:r>
            <a:r>
              <a:rPr lang="it-IT" b="1" dirty="0" smtClean="0">
                <a:solidFill>
                  <a:schemeClr val="tx1">
                    <a:lumMod val="75000"/>
                    <a:lumOff val="25000"/>
                  </a:schemeClr>
                </a:solidFill>
                <a:latin typeface="Arial" pitchFamily="34" charset="0"/>
                <a:ea typeface="Verdana" pitchFamily="34" charset="0"/>
                <a:cs typeface="Arial" pitchFamily="34" charset="0"/>
              </a:rPr>
              <a:t>system</a:t>
            </a:r>
          </a:p>
          <a:p>
            <a:pPr marL="342900" indent="-342900" algn="just">
              <a:lnSpc>
                <a:spcPct val="150000"/>
              </a:lnSpc>
              <a:buClr>
                <a:schemeClr val="tx2"/>
              </a:buClr>
              <a:buSzPct val="103000"/>
              <a:buFont typeface="Wingdings" panose="05000000000000000000" pitchFamily="2" charset="2"/>
              <a:buChar char="ü"/>
            </a:pPr>
            <a:r>
              <a:rPr lang="it-IT" b="1" dirty="0" smtClean="0">
                <a:solidFill>
                  <a:schemeClr val="tx1">
                    <a:lumMod val="75000"/>
                    <a:lumOff val="25000"/>
                  </a:schemeClr>
                </a:solidFill>
                <a:latin typeface="Arial" pitchFamily="34" charset="0"/>
                <a:ea typeface="Verdana" pitchFamily="34" charset="0"/>
                <a:cs typeface="Arial" pitchFamily="34" charset="0"/>
              </a:rPr>
              <a:t>Long </a:t>
            </a:r>
            <a:r>
              <a:rPr lang="it-IT" b="1" dirty="0" err="1" smtClean="0">
                <a:solidFill>
                  <a:schemeClr val="tx1">
                    <a:lumMod val="75000"/>
                    <a:lumOff val="25000"/>
                  </a:schemeClr>
                </a:solidFill>
                <a:latin typeface="Arial" pitchFamily="34" charset="0"/>
                <a:ea typeface="Verdana" pitchFamily="34" charset="0"/>
                <a:cs typeface="Arial" pitchFamily="34" charset="0"/>
              </a:rPr>
              <a:t>term</a:t>
            </a:r>
            <a:r>
              <a:rPr lang="it-IT" b="1" dirty="0" smtClean="0">
                <a:solidFill>
                  <a:schemeClr val="tx1">
                    <a:lumMod val="75000"/>
                    <a:lumOff val="25000"/>
                  </a:schemeClr>
                </a:solidFill>
                <a:latin typeface="Arial" pitchFamily="34" charset="0"/>
                <a:ea typeface="Verdana" pitchFamily="34" charset="0"/>
                <a:cs typeface="Arial" pitchFamily="34" charset="0"/>
              </a:rPr>
              <a:t> care</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Conclusion</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marL="342900" indent="-342900" algn="just">
              <a:lnSpc>
                <a:spcPct val="150000"/>
              </a:lnSpc>
              <a:buClr>
                <a:schemeClr val="tx2"/>
              </a:buClr>
              <a:buSzPct val="103000"/>
              <a:buFont typeface="Wingdings" panose="05000000000000000000" pitchFamily="2" charset="2"/>
              <a:buChar char="ü"/>
            </a:pPr>
            <a:r>
              <a:rPr lang="it-IT" b="1" dirty="0" err="1" smtClean="0">
                <a:solidFill>
                  <a:schemeClr val="tx1">
                    <a:lumMod val="75000"/>
                    <a:lumOff val="25000"/>
                  </a:schemeClr>
                </a:solidFill>
                <a:latin typeface="Arial" pitchFamily="34" charset="0"/>
                <a:ea typeface="Verdana" pitchFamily="34" charset="0"/>
                <a:cs typeface="Arial" pitchFamily="34" charset="0"/>
              </a:rPr>
              <a:t>……</a:t>
            </a:r>
            <a:endParaRPr lang="it-IT" b="1" dirty="0" smtClean="0">
              <a:solidFill>
                <a:schemeClr val="tx1">
                  <a:lumMod val="75000"/>
                  <a:lumOff val="25000"/>
                </a:schemeClr>
              </a:solidFill>
              <a:latin typeface="Arial" pitchFamily="34" charset="0"/>
              <a:ea typeface="Verdana" pitchFamily="34" charset="0"/>
              <a:cs typeface="Arial" pitchFamily="34" charset="0"/>
            </a:endParaRPr>
          </a:p>
          <a:p>
            <a:pPr algn="just"/>
            <a:endParaRPr lang="it-IT" dirty="0">
              <a:solidFill>
                <a:schemeClr val="tx1">
                  <a:lumMod val="75000"/>
                  <a:lumOff val="25000"/>
                </a:schemeClr>
              </a:solidFill>
              <a:latin typeface="Optane" pitchFamily="2" charset="0"/>
              <a:ea typeface="Verdana" pitchFamily="34" charset="0"/>
              <a:cs typeface="Verdana" pitchFamily="34" charset="0"/>
            </a:endParaRPr>
          </a:p>
          <a:p>
            <a:pPr marL="285750" indent="-285750" algn="just"/>
            <a:endParaRPr lang="it-IT" dirty="0">
              <a:solidFill>
                <a:schemeClr val="tx1">
                  <a:lumMod val="75000"/>
                  <a:lumOff val="25000"/>
                </a:schemeClr>
              </a:solidFill>
              <a:latin typeface="Optane" pitchFamily="2" charset="0"/>
              <a:ea typeface="Verdana" pitchFamily="34" charset="0"/>
              <a:cs typeface="Verdana"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dirty="0" smtClean="0"/>
              <a:t>Index</a:t>
            </a:r>
            <a:endParaRPr lang="it-IT" dirty="0"/>
          </a:p>
        </p:txBody>
      </p:sp>
    </p:spTree>
    <p:extLst>
      <p:ext uri="{BB962C8B-B14F-4D97-AF65-F5344CB8AC3E}">
        <p14:creationId xmlns="" xmlns:p14="http://schemas.microsoft.com/office/powerpoint/2010/main" val="17601919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32650" y="980660"/>
            <a:ext cx="4953000" cy="646331"/>
          </a:xfrm>
          <a:prstGeom prst="rect">
            <a:avLst/>
          </a:prstGeom>
        </p:spPr>
        <p:txBody>
          <a:bodyPr wrap="square">
            <a:spAutoFit/>
          </a:bodyPr>
          <a:lstStyle/>
          <a:p>
            <a:pPr eaLnBrk="1" hangingPunct="1">
              <a:spcBef>
                <a:spcPts val="700"/>
              </a:spcBef>
              <a:buClr>
                <a:srgbClr val="DD8047"/>
              </a:buClr>
              <a:buSzPct val="60000"/>
            </a:pPr>
            <a:r>
              <a:rPr lang="es-ES" b="1" dirty="0" smtClean="0"/>
              <a:t>MINISTRY OF LABOUR, FAMILY, SOCIAL PROTECTION AND ELDERLY - ROMANIA</a:t>
            </a:r>
            <a:endParaRPr lang="en-US" b="1" dirty="0"/>
          </a:p>
        </p:txBody>
      </p:sp>
      <p:sp>
        <p:nvSpPr>
          <p:cNvPr id="5" name="Content Placeholder 2"/>
          <p:cNvSpPr>
            <a:spLocks noGrp="1"/>
          </p:cNvSpPr>
          <p:nvPr>
            <p:ph sz="quarter" idx="1"/>
          </p:nvPr>
        </p:nvSpPr>
        <p:spPr>
          <a:xfrm>
            <a:off x="611188" y="1773238"/>
            <a:ext cx="9094472" cy="4536162"/>
          </a:xfrm>
        </p:spPr>
        <p:txBody>
          <a:bodyPr>
            <a:normAutofit fontScale="85000" lnSpcReduction="20000"/>
          </a:bodyPr>
          <a:lstStyle/>
          <a:p>
            <a:pPr algn="just">
              <a:lnSpc>
                <a:spcPct val="120000"/>
              </a:lnSpc>
            </a:pPr>
            <a:r>
              <a:rPr lang="en-US" sz="1900" dirty="0" smtClean="0">
                <a:latin typeface="Arial" pitchFamily="34" charset="0"/>
                <a:cs typeface="Arial" pitchFamily="34" charset="0"/>
              </a:rPr>
              <a:t>is a </a:t>
            </a:r>
            <a:r>
              <a:rPr lang="en-US" sz="1900" b="1" dirty="0" smtClean="0">
                <a:latin typeface="Arial" pitchFamily="34" charset="0"/>
                <a:cs typeface="Arial" pitchFamily="34" charset="0"/>
              </a:rPr>
              <a:t>specialized public institution </a:t>
            </a:r>
            <a:r>
              <a:rPr lang="en-US" sz="1900" dirty="0" smtClean="0">
                <a:latin typeface="Arial" pitchFamily="34" charset="0"/>
                <a:cs typeface="Arial" pitchFamily="34" charset="0"/>
              </a:rPr>
              <a:t>within the central public administration, subordinated to the Government</a:t>
            </a:r>
          </a:p>
          <a:p>
            <a:pPr algn="just">
              <a:lnSpc>
                <a:spcPct val="120000"/>
              </a:lnSpc>
            </a:pPr>
            <a:r>
              <a:rPr lang="en-US" sz="1900" b="1" dirty="0" smtClean="0">
                <a:latin typeface="Arial" pitchFamily="34" charset="0"/>
                <a:cs typeface="Arial" pitchFamily="34" charset="0"/>
              </a:rPr>
              <a:t>coordinates the application of the strategy and </a:t>
            </a:r>
            <a:r>
              <a:rPr lang="en-US" sz="1900" b="1" dirty="0" err="1" smtClean="0">
                <a:latin typeface="Arial" pitchFamily="34" charset="0"/>
                <a:cs typeface="Arial" pitchFamily="34" charset="0"/>
              </a:rPr>
              <a:t>politicies</a:t>
            </a:r>
            <a:r>
              <a:rPr lang="en-US" sz="1900" b="1" dirty="0" smtClean="0">
                <a:latin typeface="Arial" pitchFamily="34" charset="0"/>
                <a:cs typeface="Arial" pitchFamily="34" charset="0"/>
              </a:rPr>
              <a:t> of the Government of Romania </a:t>
            </a:r>
            <a:r>
              <a:rPr lang="en-US" sz="1900" dirty="0" smtClean="0">
                <a:latin typeface="Arial" pitchFamily="34" charset="0"/>
                <a:cs typeface="Arial" pitchFamily="34" charset="0"/>
              </a:rPr>
              <a:t>in the fields of </a:t>
            </a:r>
            <a:r>
              <a:rPr lang="en-US" sz="1900" dirty="0" err="1" smtClean="0">
                <a:latin typeface="Arial" pitchFamily="34" charset="0"/>
                <a:cs typeface="Arial" pitchFamily="34" charset="0"/>
              </a:rPr>
              <a:t>labour</a:t>
            </a:r>
            <a:r>
              <a:rPr lang="en-US" sz="1900" dirty="0" smtClean="0">
                <a:latin typeface="Arial" pitchFamily="34" charset="0"/>
                <a:cs typeface="Arial" pitchFamily="34" charset="0"/>
              </a:rPr>
              <a:t>, family, social protection and elderly, according to the applicable legislation. </a:t>
            </a:r>
          </a:p>
          <a:p>
            <a:pPr>
              <a:lnSpc>
                <a:spcPct val="120000"/>
              </a:lnSpc>
            </a:pPr>
            <a:r>
              <a:rPr lang="ro-RO" sz="1900" b="1" dirty="0" err="1" smtClean="0">
                <a:latin typeface="Arial" pitchFamily="34" charset="0"/>
                <a:cs typeface="Arial" pitchFamily="34" charset="0"/>
              </a:rPr>
              <a:t>Institutions</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operating</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under</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the</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supervision</a:t>
            </a:r>
            <a:r>
              <a:rPr lang="ro-RO" sz="1900" b="1" dirty="0" smtClean="0">
                <a:latin typeface="Arial" pitchFamily="34" charset="0"/>
                <a:cs typeface="Arial" pitchFamily="34" charset="0"/>
              </a:rPr>
              <a:t> or </a:t>
            </a:r>
            <a:r>
              <a:rPr lang="ro-RO" sz="1900" b="1" dirty="0" err="1" smtClean="0">
                <a:latin typeface="Arial" pitchFamily="34" charset="0"/>
                <a:cs typeface="Arial" pitchFamily="34" charset="0"/>
              </a:rPr>
              <a:t>under</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the</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authority</a:t>
            </a:r>
            <a:r>
              <a:rPr lang="ro-RO" sz="1900" b="1" dirty="0" smtClean="0">
                <a:latin typeface="Arial" pitchFamily="34" charset="0"/>
                <a:cs typeface="Arial" pitchFamily="34" charset="0"/>
              </a:rPr>
              <a:t> of </a:t>
            </a:r>
            <a:r>
              <a:rPr lang="en-US" sz="1900" b="1" dirty="0" err="1" smtClean="0">
                <a:latin typeface="Arial" pitchFamily="34" charset="0"/>
                <a:cs typeface="Arial" pitchFamily="34" charset="0"/>
              </a:rPr>
              <a:t>MoLFSPE</a:t>
            </a:r>
            <a:r>
              <a:rPr lang="ro-RO" sz="1900" b="1" dirty="0" smtClean="0">
                <a:latin typeface="Arial" pitchFamily="34" charset="0"/>
                <a:cs typeface="Arial" pitchFamily="34" charset="0"/>
              </a:rPr>
              <a:t>: </a:t>
            </a:r>
            <a:endParaRPr lang="en-US" sz="1900" b="1" dirty="0" smtClean="0">
              <a:latin typeface="Arial" pitchFamily="34" charset="0"/>
              <a:cs typeface="Arial" pitchFamily="34" charset="0"/>
            </a:endParaRPr>
          </a:p>
          <a:p>
            <a:pPr lvl="1">
              <a:lnSpc>
                <a:spcPct val="120000"/>
              </a:lnSpc>
            </a:pPr>
            <a:r>
              <a:rPr lang="ro-RO" sz="1900" dirty="0" smtClean="0">
                <a:latin typeface="Arial" pitchFamily="34" charset="0"/>
                <a:cs typeface="Arial" pitchFamily="34" charset="0"/>
              </a:rPr>
              <a:t>A. </a:t>
            </a:r>
            <a:r>
              <a:rPr lang="ro-RO" sz="1900" b="1" dirty="0" err="1" smtClean="0">
                <a:latin typeface="Arial" pitchFamily="34" charset="0"/>
                <a:cs typeface="Arial" pitchFamily="34" charset="0"/>
              </a:rPr>
              <a:t>Under</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the</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supervision</a:t>
            </a:r>
            <a:r>
              <a:rPr lang="ro-RO" sz="1900" b="1" dirty="0" smtClean="0">
                <a:latin typeface="Arial" pitchFamily="34" charset="0"/>
                <a:cs typeface="Arial" pitchFamily="34" charset="0"/>
              </a:rPr>
              <a:t> </a:t>
            </a:r>
            <a:r>
              <a:rPr lang="ro-RO" sz="1900" dirty="0" smtClean="0">
                <a:latin typeface="Arial" pitchFamily="34" charset="0"/>
                <a:cs typeface="Arial" pitchFamily="34" charset="0"/>
              </a:rPr>
              <a:t>of </a:t>
            </a:r>
            <a:r>
              <a:rPr lang="en-US" sz="1900" dirty="0" err="1" smtClean="0">
                <a:latin typeface="Arial" pitchFamily="34" charset="0"/>
                <a:cs typeface="Arial" pitchFamily="34" charset="0"/>
              </a:rPr>
              <a:t>MoLFSPE</a:t>
            </a:r>
            <a:r>
              <a:rPr lang="en-US" sz="1900" dirty="0" smtClean="0">
                <a:latin typeface="Arial" pitchFamily="34" charset="0"/>
                <a:cs typeface="Arial" pitchFamily="34" charset="0"/>
              </a:rPr>
              <a:t>:</a:t>
            </a:r>
          </a:p>
          <a:p>
            <a:pPr lvl="2">
              <a:lnSpc>
                <a:spcPct val="120000"/>
              </a:lnSpc>
            </a:pPr>
            <a:r>
              <a:rPr lang="ro-RO" sz="1900" dirty="0" smtClean="0">
                <a:latin typeface="Arial" pitchFamily="34" charset="0"/>
                <a:cs typeface="Arial" pitchFamily="34" charset="0"/>
              </a:rPr>
              <a:t>1. </a:t>
            </a:r>
            <a:r>
              <a:rPr lang="ro-RO" sz="1900" dirty="0" err="1" smtClean="0">
                <a:latin typeface="Arial" pitchFamily="34" charset="0"/>
                <a:cs typeface="Arial" pitchFamily="34" charset="0"/>
              </a:rPr>
              <a:t>Labour</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Inspection</a:t>
            </a:r>
            <a:r>
              <a:rPr lang="ro-RO" sz="1900" dirty="0" smtClean="0">
                <a:latin typeface="Arial" pitchFamily="34" charset="0"/>
                <a:cs typeface="Arial" pitchFamily="34" charset="0"/>
              </a:rPr>
              <a:t>;</a:t>
            </a:r>
            <a:endParaRPr lang="en-US" sz="1900" dirty="0" smtClean="0">
              <a:latin typeface="Arial" pitchFamily="34" charset="0"/>
              <a:cs typeface="Arial" pitchFamily="34" charset="0"/>
            </a:endParaRPr>
          </a:p>
          <a:p>
            <a:pPr lvl="2">
              <a:lnSpc>
                <a:spcPct val="120000"/>
              </a:lnSpc>
            </a:pPr>
            <a:r>
              <a:rPr lang="ro-RO" sz="1900" dirty="0" smtClean="0">
                <a:latin typeface="Arial" pitchFamily="34" charset="0"/>
                <a:cs typeface="Arial" pitchFamily="34" charset="0"/>
              </a:rPr>
              <a:t>2.</a:t>
            </a:r>
            <a:r>
              <a:rPr lang="en-US" sz="1900" dirty="0" smtClean="0">
                <a:latin typeface="Arial" pitchFamily="34" charset="0"/>
                <a:cs typeface="Arial" pitchFamily="34" charset="0"/>
              </a:rPr>
              <a:t> </a:t>
            </a:r>
            <a:r>
              <a:rPr lang="ro-RO" sz="1900" dirty="0" smtClean="0">
                <a:latin typeface="Arial" pitchFamily="34" charset="0"/>
                <a:cs typeface="Arial" pitchFamily="34" charset="0"/>
              </a:rPr>
              <a:t>National Agency for </a:t>
            </a:r>
            <a:r>
              <a:rPr lang="ro-RO" sz="1900" dirty="0" err="1" smtClean="0">
                <a:latin typeface="Arial" pitchFamily="34" charset="0"/>
                <a:cs typeface="Arial" pitchFamily="34" charset="0"/>
              </a:rPr>
              <a:t>Payments</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and</a:t>
            </a:r>
            <a:r>
              <a:rPr lang="ro-RO" sz="1900" dirty="0" smtClean="0">
                <a:latin typeface="Arial" pitchFamily="34" charset="0"/>
                <a:cs typeface="Arial" pitchFamily="34" charset="0"/>
              </a:rPr>
              <a:t> Social </a:t>
            </a:r>
            <a:r>
              <a:rPr lang="ro-RO" sz="1900" dirty="0" err="1" smtClean="0">
                <a:latin typeface="Arial" pitchFamily="34" charset="0"/>
                <a:cs typeface="Arial" pitchFamily="34" charset="0"/>
              </a:rPr>
              <a:t>Inspection</a:t>
            </a:r>
            <a:r>
              <a:rPr lang="ro-RO" sz="1900" dirty="0" smtClean="0">
                <a:latin typeface="Arial" pitchFamily="34" charset="0"/>
                <a:cs typeface="Arial" pitchFamily="34" charset="0"/>
              </a:rPr>
              <a:t>; </a:t>
            </a:r>
            <a:endParaRPr lang="en-US" sz="1900" dirty="0" smtClean="0">
              <a:latin typeface="Arial" pitchFamily="34" charset="0"/>
              <a:cs typeface="Arial" pitchFamily="34" charset="0"/>
            </a:endParaRPr>
          </a:p>
          <a:p>
            <a:pPr lvl="2">
              <a:lnSpc>
                <a:spcPct val="120000"/>
              </a:lnSpc>
            </a:pPr>
            <a:r>
              <a:rPr lang="en-US" sz="1900" dirty="0" smtClean="0">
                <a:latin typeface="Arial" pitchFamily="34" charset="0"/>
                <a:cs typeface="Arial" pitchFamily="34" charset="0"/>
              </a:rPr>
              <a:t>3. </a:t>
            </a:r>
            <a:r>
              <a:rPr lang="en-US" sz="1900" dirty="0" err="1" smtClean="0">
                <a:latin typeface="Arial" pitchFamily="34" charset="0"/>
                <a:cs typeface="Arial" pitchFamily="34" charset="0"/>
              </a:rPr>
              <a:t>Naional</a:t>
            </a:r>
            <a:r>
              <a:rPr lang="en-US" sz="1900" dirty="0" smtClean="0">
                <a:latin typeface="Arial" pitchFamily="34" charset="0"/>
                <a:cs typeface="Arial" pitchFamily="34" charset="0"/>
              </a:rPr>
              <a:t> Authority for Child Protection and </a:t>
            </a:r>
            <a:r>
              <a:rPr lang="ro-RO" sz="1900" dirty="0" err="1" smtClean="0">
                <a:latin typeface="Arial" pitchFamily="34" charset="0"/>
                <a:cs typeface="Arial" pitchFamily="34" charset="0"/>
              </a:rPr>
              <a:t>Adoption</a:t>
            </a:r>
            <a:r>
              <a:rPr lang="en-US" sz="1900" dirty="0" smtClean="0">
                <a:latin typeface="Arial" pitchFamily="34" charset="0"/>
                <a:cs typeface="Arial" pitchFamily="34" charset="0"/>
              </a:rPr>
              <a:t>;</a:t>
            </a:r>
          </a:p>
          <a:p>
            <a:pPr lvl="2">
              <a:lnSpc>
                <a:spcPct val="120000"/>
              </a:lnSpc>
            </a:pPr>
            <a:r>
              <a:rPr lang="en-US" sz="1900" dirty="0" smtClean="0">
                <a:latin typeface="Arial" pitchFamily="34" charset="0"/>
                <a:cs typeface="Arial" pitchFamily="34" charset="0"/>
              </a:rPr>
              <a:t>4. National</a:t>
            </a:r>
            <a:r>
              <a:rPr lang="ro-RO" sz="1900" dirty="0" smtClean="0">
                <a:latin typeface="Arial" pitchFamily="34" charset="0"/>
                <a:cs typeface="Arial" pitchFamily="34" charset="0"/>
              </a:rPr>
              <a:t> </a:t>
            </a:r>
            <a:r>
              <a:rPr lang="en-US" sz="1900" dirty="0" smtClean="0">
                <a:latin typeface="Arial" pitchFamily="34" charset="0"/>
                <a:cs typeface="Arial" pitchFamily="34" charset="0"/>
              </a:rPr>
              <a:t>Authority for Disabled Persons;</a:t>
            </a:r>
          </a:p>
          <a:p>
            <a:pPr lvl="2">
              <a:lnSpc>
                <a:spcPct val="120000"/>
              </a:lnSpc>
            </a:pPr>
            <a:r>
              <a:rPr lang="en-US" sz="1900" dirty="0" smtClean="0">
                <a:latin typeface="Arial" pitchFamily="34" charset="0"/>
                <a:cs typeface="Arial" pitchFamily="34" charset="0"/>
              </a:rPr>
              <a:t>5. </a:t>
            </a:r>
            <a:r>
              <a:rPr lang="en-US" sz="1900" dirty="0" smtClean="0">
                <a:latin typeface="Arial" pitchFamily="34" charset="0"/>
                <a:cs typeface="Arial" pitchFamily="34" charset="0"/>
              </a:rPr>
              <a:t>Department </a:t>
            </a:r>
            <a:r>
              <a:rPr lang="en-US" sz="1900" dirty="0" smtClean="0">
                <a:latin typeface="Arial" pitchFamily="34" charset="0"/>
                <a:cs typeface="Arial" pitchFamily="34" charset="0"/>
              </a:rPr>
              <a:t>for Equal Opportunities between Men and Women;</a:t>
            </a:r>
          </a:p>
          <a:p>
            <a:pPr lvl="1">
              <a:lnSpc>
                <a:spcPct val="120000"/>
              </a:lnSpc>
            </a:pPr>
            <a:r>
              <a:rPr lang="ro-RO" sz="1900" dirty="0" smtClean="0">
                <a:latin typeface="Arial" pitchFamily="34" charset="0"/>
                <a:cs typeface="Arial" pitchFamily="34" charset="0"/>
              </a:rPr>
              <a:t>B. </a:t>
            </a:r>
            <a:r>
              <a:rPr lang="ro-RO" sz="1900" b="1" dirty="0" err="1" smtClean="0">
                <a:latin typeface="Arial" pitchFamily="34" charset="0"/>
                <a:cs typeface="Arial" pitchFamily="34" charset="0"/>
              </a:rPr>
              <a:t>Under</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the</a:t>
            </a:r>
            <a:r>
              <a:rPr lang="ro-RO" sz="1900" b="1" dirty="0" smtClean="0">
                <a:latin typeface="Arial" pitchFamily="34" charset="0"/>
                <a:cs typeface="Arial" pitchFamily="34" charset="0"/>
              </a:rPr>
              <a:t> </a:t>
            </a:r>
            <a:r>
              <a:rPr lang="ro-RO" sz="1900" b="1" dirty="0" err="1" smtClean="0">
                <a:latin typeface="Arial" pitchFamily="34" charset="0"/>
                <a:cs typeface="Arial" pitchFamily="34" charset="0"/>
              </a:rPr>
              <a:t>authority</a:t>
            </a:r>
            <a:r>
              <a:rPr lang="ro-RO" sz="1900" b="1" dirty="0" smtClean="0">
                <a:latin typeface="Arial" pitchFamily="34" charset="0"/>
                <a:cs typeface="Arial" pitchFamily="34" charset="0"/>
              </a:rPr>
              <a:t> </a:t>
            </a:r>
            <a:r>
              <a:rPr lang="ro-RO" sz="1900" dirty="0" smtClean="0">
                <a:latin typeface="Arial" pitchFamily="34" charset="0"/>
                <a:cs typeface="Arial" pitchFamily="34" charset="0"/>
              </a:rPr>
              <a:t>of </a:t>
            </a:r>
            <a:r>
              <a:rPr lang="en-US" sz="1900" dirty="0" err="1" smtClean="0">
                <a:latin typeface="Arial" pitchFamily="34" charset="0"/>
                <a:cs typeface="Arial" pitchFamily="34" charset="0"/>
              </a:rPr>
              <a:t>MoLFSPE</a:t>
            </a:r>
            <a:r>
              <a:rPr lang="en-US" sz="1900" dirty="0" smtClean="0">
                <a:latin typeface="Arial" pitchFamily="34" charset="0"/>
                <a:cs typeface="Arial" pitchFamily="34" charset="0"/>
              </a:rPr>
              <a:t>:</a:t>
            </a:r>
          </a:p>
          <a:p>
            <a:pPr lvl="2">
              <a:lnSpc>
                <a:spcPct val="120000"/>
              </a:lnSpc>
            </a:pPr>
            <a:r>
              <a:rPr lang="ro-RO" sz="1900" dirty="0" smtClean="0">
                <a:latin typeface="Arial" pitchFamily="34" charset="0"/>
                <a:cs typeface="Arial" pitchFamily="34" charset="0"/>
              </a:rPr>
              <a:t>1. National </a:t>
            </a:r>
            <a:r>
              <a:rPr lang="ro-RO" sz="1900" dirty="0" err="1" smtClean="0">
                <a:latin typeface="Arial" pitchFamily="34" charset="0"/>
                <a:cs typeface="Arial" pitchFamily="34" charset="0"/>
              </a:rPr>
              <a:t>House</a:t>
            </a:r>
            <a:r>
              <a:rPr lang="ro-RO" sz="1900" dirty="0" smtClean="0">
                <a:latin typeface="Arial" pitchFamily="34" charset="0"/>
                <a:cs typeface="Arial" pitchFamily="34" charset="0"/>
              </a:rPr>
              <a:t> of Public </a:t>
            </a:r>
            <a:r>
              <a:rPr lang="ro-RO" sz="1900" dirty="0" err="1" smtClean="0">
                <a:latin typeface="Arial" pitchFamily="34" charset="0"/>
                <a:cs typeface="Arial" pitchFamily="34" charset="0"/>
              </a:rPr>
              <a:t>Pensions</a:t>
            </a:r>
            <a:r>
              <a:rPr lang="ro-RO" sz="1900" dirty="0" smtClean="0">
                <a:latin typeface="Arial" pitchFamily="34" charset="0"/>
                <a:cs typeface="Arial" pitchFamily="34" charset="0"/>
              </a:rPr>
              <a:t>;</a:t>
            </a:r>
            <a:endParaRPr lang="en-US" sz="1900" dirty="0" smtClean="0">
              <a:latin typeface="Arial" pitchFamily="34" charset="0"/>
              <a:cs typeface="Arial" pitchFamily="34" charset="0"/>
            </a:endParaRPr>
          </a:p>
          <a:p>
            <a:pPr lvl="2">
              <a:lnSpc>
                <a:spcPct val="120000"/>
              </a:lnSpc>
            </a:pPr>
            <a:r>
              <a:rPr lang="ro-RO" sz="1900" dirty="0" smtClean="0">
                <a:latin typeface="Arial" pitchFamily="34" charset="0"/>
                <a:cs typeface="Arial" pitchFamily="34" charset="0"/>
              </a:rPr>
              <a:t>2. National Agency for </a:t>
            </a:r>
            <a:r>
              <a:rPr lang="ro-RO" sz="1900" dirty="0" err="1" smtClean="0">
                <a:latin typeface="Arial" pitchFamily="34" charset="0"/>
                <a:cs typeface="Arial" pitchFamily="34" charset="0"/>
              </a:rPr>
              <a:t>Employment</a:t>
            </a:r>
            <a:r>
              <a:rPr lang="ro-RO" sz="1900" dirty="0" smtClean="0">
                <a:latin typeface="Arial" pitchFamily="34" charset="0"/>
                <a:cs typeface="Arial" pitchFamily="34" charset="0"/>
              </a:rPr>
              <a:t>.</a:t>
            </a:r>
            <a:endParaRPr lang="en-US" sz="1900" dirty="0" smtClean="0">
              <a:latin typeface="Arial" pitchFamily="34" charset="0"/>
              <a:cs typeface="Arial" pitchFamily="34" charset="0"/>
            </a:endParaRPr>
          </a:p>
          <a:p>
            <a:pPr algn="just"/>
            <a:endParaRPr lang="en-US" sz="1600" dirty="0" smtClean="0">
              <a:latin typeface="Arial" pitchFamily="34" charset="0"/>
              <a:cs typeface="Arial" pitchFamily="34" charset="0"/>
            </a:endParaRPr>
          </a:p>
        </p:txBody>
      </p:sp>
      <p:sp>
        <p:nvSpPr>
          <p:cNvPr id="6"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sz="1800" i="1" dirty="0" smtClean="0">
                <a:latin typeface="Arial" pitchFamily="34" charset="0"/>
                <a:cs typeface="Arial" pitchFamily="34" charset="0"/>
              </a:rPr>
              <a:t>Institutional capacity </a:t>
            </a:r>
            <a:endParaRPr lang="en-US" sz="1800" i="1" dirty="0">
              <a:latin typeface="Arial" pitchFamily="34" charset="0"/>
              <a:cs typeface="Arial" pitchFamily="34" charset="0"/>
            </a:endParaRP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smtClean="0">
                <a:latin typeface="Arial" pitchFamily="34" charset="0"/>
                <a:cs typeface="Arial" pitchFamily="34" charset="0"/>
              </a:rPr>
              <a:t>Reform of the pensions system</a:t>
            </a:r>
            <a:endParaRPr lang="en-US" sz="1800" i="1" dirty="0">
              <a:latin typeface="Arial" pitchFamily="34" charset="0"/>
              <a:cs typeface="Arial" pitchFamily="34" charset="0"/>
            </a:endParaRPr>
          </a:p>
        </p:txBody>
      </p:sp>
      <p:sp>
        <p:nvSpPr>
          <p:cNvPr id="3" name="Content Placeholder 2"/>
          <p:cNvSpPr>
            <a:spLocks noGrp="1"/>
          </p:cNvSpPr>
          <p:nvPr>
            <p:ph idx="1"/>
          </p:nvPr>
        </p:nvSpPr>
        <p:spPr>
          <a:xfrm>
            <a:off x="632400" y="1268701"/>
            <a:ext cx="8778300" cy="4857466"/>
          </a:xfrm>
        </p:spPr>
        <p:txBody>
          <a:bodyPr>
            <a:normAutofit/>
          </a:bodyPr>
          <a:lstStyle/>
          <a:p>
            <a:pPr algn="just">
              <a:buClrTx/>
              <a:buFont typeface="Wingdings" pitchFamily="2" charset="2"/>
              <a:buChar char="q"/>
            </a:pPr>
            <a:r>
              <a:rPr lang="en-US" sz="1600" dirty="0" smtClean="0">
                <a:latin typeface="Arial" pitchFamily="34" charset="0"/>
                <a:cs typeface="Arial" pitchFamily="34" charset="0"/>
              </a:rPr>
              <a:t>The present Romanian pension system, set up between 2005-2008, consists of three pillars: </a:t>
            </a:r>
            <a:r>
              <a:rPr lang="en-US" sz="1600" b="1" dirty="0" smtClean="0">
                <a:latin typeface="Arial" pitchFamily="34" charset="0"/>
                <a:cs typeface="Arial" pitchFamily="34" charset="0"/>
              </a:rPr>
              <a:t>public pension system </a:t>
            </a:r>
            <a:r>
              <a:rPr lang="en-US" sz="1600" dirty="0" smtClean="0">
                <a:latin typeface="Arial" pitchFamily="34" charset="0"/>
                <a:cs typeface="Arial" pitchFamily="34" charset="0"/>
              </a:rPr>
              <a:t>(pay as you go system - PAYG scheme, based on intergenerational solidarity, the pensions/benefits are being paid directly from current workers' contributions), privately administered pension funds (mandatory defined contribution scheme, part of the individual contribution from the public pension system being accumulated in individual accounts) and voluntary private pensions (defined contribution scheme, voluntary participation, individual accounts). </a:t>
            </a:r>
          </a:p>
          <a:p>
            <a:pPr>
              <a:buClrTx/>
              <a:buFont typeface="Wingdings" pitchFamily="2" charset="2"/>
              <a:buChar char="q"/>
            </a:pPr>
            <a:r>
              <a:rPr lang="en-US" sz="1600" dirty="0" smtClean="0">
                <a:latin typeface="Arial" pitchFamily="34" charset="0"/>
                <a:cs typeface="Arial" pitchFamily="34" charset="0"/>
              </a:rPr>
              <a:t>Till 2005, Romania has had the PAYG scheme only.</a:t>
            </a:r>
          </a:p>
          <a:p>
            <a:pPr algn="just">
              <a:buClrTx/>
              <a:buFont typeface="Wingdings" pitchFamily="2" charset="2"/>
              <a:buChar char="q"/>
            </a:pPr>
            <a:r>
              <a:rPr lang="en-GB" sz="1600" dirty="0" smtClean="0">
                <a:latin typeface="Arial" pitchFamily="34" charset="0"/>
                <a:cs typeface="Arial" pitchFamily="34" charset="0"/>
              </a:rPr>
              <a:t>Starting with January 1, 2011, the public system is regulated by Law 263/2010 on the unified pension system, which replaced the former Law 19/2000 on public pensions and other social insurance rights. </a:t>
            </a:r>
          </a:p>
          <a:p>
            <a:pPr algn="just">
              <a:buClrTx/>
              <a:buFont typeface="Wingdings" pitchFamily="2" charset="2"/>
              <a:buChar char="q"/>
            </a:pPr>
            <a:r>
              <a:rPr lang="en-US" altLang="en-US" sz="1600" dirty="0" smtClean="0">
                <a:latin typeface="Arial" pitchFamily="34" charset="0"/>
                <a:cs typeface="Arial" pitchFamily="34" charset="0"/>
              </a:rPr>
              <a:t>The new Pension Law came into force establishing </a:t>
            </a:r>
            <a:r>
              <a:rPr lang="en-US" altLang="en-US" sz="1600" b="1" u="sng" dirty="0" smtClean="0">
                <a:solidFill>
                  <a:srgbClr val="FF3300"/>
                </a:solidFill>
                <a:latin typeface="Arial" pitchFamily="34" charset="0"/>
                <a:cs typeface="Arial" pitchFamily="34" charset="0"/>
              </a:rPr>
              <a:t>gradually increasing of the retirement age for women from 60 years to 63 years by 2030 and for men to 65 years by </a:t>
            </a:r>
            <a:r>
              <a:rPr lang="en-US" altLang="en-US" sz="1600" b="1" u="sng" dirty="0" smtClean="0">
                <a:solidFill>
                  <a:srgbClr val="FF3300"/>
                </a:solidFill>
                <a:latin typeface="Arial" pitchFamily="34" charset="0"/>
                <a:cs typeface="Arial" pitchFamily="34" charset="0"/>
              </a:rPr>
              <a:t>2015.</a:t>
            </a:r>
            <a:endParaRPr lang="en-GB" sz="1600" b="1" dirty="0" smtClean="0">
              <a:solidFill>
                <a:srgbClr val="FF0000"/>
              </a:solidFill>
              <a:latin typeface="Arial" pitchFamily="34" charset="0"/>
              <a:ea typeface="Times New Roman" pitchFamily="18" charset="0"/>
              <a:cs typeface="Arial" pitchFamily="34" charset="0"/>
            </a:endParaRPr>
          </a:p>
          <a:p>
            <a:pPr lvl="0" algn="just">
              <a:buClrTx/>
              <a:buFont typeface="Wingdings" pitchFamily="2" charset="2"/>
              <a:buChar char="q"/>
            </a:pPr>
            <a:r>
              <a:rPr lang="en-GB" sz="1600" dirty="0" smtClean="0">
                <a:latin typeface="Arial" pitchFamily="34" charset="0"/>
                <a:ea typeface="Times New Roman" pitchFamily="18" charset="0"/>
                <a:cs typeface="Arial" pitchFamily="34" charset="0"/>
              </a:rPr>
              <a:t>The new legislative act is reducing the number of pension systems (e.g. for civil servants from armed forces, police, foreign affairs/diplomacy) and </a:t>
            </a:r>
            <a:r>
              <a:rPr lang="en-GB" sz="1700" dirty="0" smtClean="0">
                <a:latin typeface="Arial" pitchFamily="34" charset="0"/>
                <a:ea typeface="Times New Roman" pitchFamily="18" charset="0"/>
                <a:cs typeface="Arial" pitchFamily="34" charset="0"/>
              </a:rPr>
              <a:t>is </a:t>
            </a:r>
            <a:r>
              <a:rPr lang="en-US" sz="1700" dirty="0" smtClean="0">
                <a:latin typeface="Arial" pitchFamily="34" charset="0"/>
                <a:ea typeface="Times New Roman" pitchFamily="18" charset="0"/>
                <a:cs typeface="Arial" pitchFamily="34" charset="0"/>
              </a:rPr>
              <a:t>improving the financial sustainability of the pension system - more restrictive access to early retirement pensions and abusive sickness pensions.</a:t>
            </a:r>
            <a:endParaRPr lang="en-US" altLang="en-US" sz="1700" dirty="0" smtClean="0">
              <a:solidFill>
                <a:srgbClr val="FF3300"/>
              </a:solidFill>
              <a:latin typeface="Arial" pitchFamily="34" charset="0"/>
              <a:cs typeface="Arial" pitchFamily="34" charset="0"/>
            </a:endParaRPr>
          </a:p>
          <a:p>
            <a:pPr algn="just">
              <a:buNone/>
            </a:pPr>
            <a:endParaRPr lang="en-US" altLang="en-US" sz="1600" dirty="0" smtClean="0"/>
          </a:p>
          <a:p>
            <a:endParaRPr lang="en-US" sz="16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70" y="1052670"/>
            <a:ext cx="9145270" cy="5184720"/>
          </a:xfrm>
        </p:spPr>
        <p:txBody>
          <a:bodyPr>
            <a:normAutofit fontScale="77500" lnSpcReduction="20000"/>
          </a:bodyPr>
          <a:lstStyle/>
          <a:p>
            <a:pPr algn="just">
              <a:spcAft>
                <a:spcPts val="600"/>
              </a:spcAft>
              <a:buClr>
                <a:srgbClr val="33CC33"/>
              </a:buClr>
              <a:buSzPct val="100000"/>
              <a:buNone/>
            </a:pPr>
            <a:r>
              <a:rPr lang="en-US" altLang="en-US" sz="2100" b="1" dirty="0" smtClean="0">
                <a:latin typeface="Arial" pitchFamily="34" charset="0"/>
                <a:cs typeface="Arial" pitchFamily="34" charset="0"/>
              </a:rPr>
              <a:t>A. Main </a:t>
            </a:r>
            <a:r>
              <a:rPr lang="en-US" altLang="en-US" sz="2100" b="1" dirty="0" smtClean="0">
                <a:latin typeface="Arial" pitchFamily="34" charset="0"/>
                <a:cs typeface="Arial" pitchFamily="34" charset="0"/>
              </a:rPr>
              <a:t>Pension Reform Measures implemented started with 2010 </a:t>
            </a:r>
            <a:endParaRPr lang="en-US" sz="2100" dirty="0" smtClean="0">
              <a:latin typeface="Arial" pitchFamily="34" charset="0"/>
              <a:cs typeface="Arial" pitchFamily="34" charset="0"/>
            </a:endParaRP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Equalizing </a:t>
            </a:r>
            <a:r>
              <a:rPr lang="en-US" altLang="en-US" sz="2100" dirty="0" smtClean="0">
                <a:latin typeface="Arial" pitchFamily="34" charset="0"/>
                <a:cs typeface="Arial" pitchFamily="34" charset="0"/>
              </a:rPr>
              <a:t>the standard retirement age for both women and men to 65 years by 2030</a:t>
            </a: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Integration of special pension systems </a:t>
            </a: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Indexing the pension point value according to inflation rate and real growth of gross wage</a:t>
            </a: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Recalculation of all special pensions </a:t>
            </a: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Increasing the number of contributors </a:t>
            </a: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Discouraging Partial Early Retirement Pension by increasing the percentage of the penalties</a:t>
            </a:r>
          </a:p>
          <a:p>
            <a:pPr algn="just">
              <a:spcAft>
                <a:spcPts val="600"/>
              </a:spcAft>
              <a:buClr>
                <a:srgbClr val="33CC33"/>
              </a:buClr>
              <a:buSzPct val="100000"/>
              <a:buFont typeface="Wingdings" panose="05000000000000000000" pitchFamily="2" charset="2"/>
              <a:buChar char="ü"/>
            </a:pPr>
            <a:r>
              <a:rPr lang="en-GB" altLang="en-US" sz="2100" dirty="0" smtClean="0">
                <a:latin typeface="Arial" pitchFamily="34" charset="0"/>
                <a:cs typeface="Arial" pitchFamily="34" charset="0"/>
              </a:rPr>
              <a:t>Implementation of more stringent criteria regarding access to Invalidity Pension</a:t>
            </a:r>
          </a:p>
          <a:p>
            <a:pPr algn="just">
              <a:spcAft>
                <a:spcPts val="600"/>
              </a:spcAft>
              <a:buClr>
                <a:srgbClr val="33CC33"/>
              </a:buClr>
              <a:buSzPct val="100000"/>
              <a:buFont typeface="Wingdings" panose="05000000000000000000" pitchFamily="2" charset="2"/>
              <a:buChar char="ü"/>
            </a:pPr>
            <a:r>
              <a:rPr lang="en-US" altLang="en-US" sz="2100" dirty="0" smtClean="0">
                <a:latin typeface="Arial" pitchFamily="34" charset="0"/>
                <a:cs typeface="Arial" pitchFamily="34" charset="0"/>
              </a:rPr>
              <a:t>Funding attendant allowance for invalidity pensioners from the State </a:t>
            </a:r>
            <a:r>
              <a:rPr lang="en-US" altLang="en-US" sz="2100" dirty="0" smtClean="0">
                <a:latin typeface="Arial" pitchFamily="34" charset="0"/>
                <a:cs typeface="Arial" pitchFamily="34" charset="0"/>
              </a:rPr>
              <a:t>Budget</a:t>
            </a:r>
          </a:p>
          <a:p>
            <a:pPr algn="just">
              <a:spcAft>
                <a:spcPts val="600"/>
              </a:spcAft>
              <a:buClr>
                <a:srgbClr val="33CC33"/>
              </a:buClr>
              <a:buSzPct val="100000"/>
              <a:buNone/>
            </a:pPr>
            <a:endParaRPr lang="en-US" altLang="en-US" sz="2100" dirty="0" smtClean="0">
              <a:latin typeface="Arial" pitchFamily="34" charset="0"/>
              <a:cs typeface="Arial" pitchFamily="34" charset="0"/>
            </a:endParaRPr>
          </a:p>
          <a:p>
            <a:pPr algn="just">
              <a:spcAft>
                <a:spcPts val="600"/>
              </a:spcAft>
              <a:buClr>
                <a:srgbClr val="33CC33"/>
              </a:buClr>
              <a:buSzPct val="100000"/>
              <a:buNone/>
            </a:pPr>
            <a:r>
              <a:rPr lang="en-US" altLang="en-US" sz="2100" b="1" dirty="0" smtClean="0">
                <a:solidFill>
                  <a:srgbClr val="000000"/>
                </a:solidFill>
                <a:latin typeface="Arial" pitchFamily="34" charset="0"/>
                <a:cs typeface="Arial" pitchFamily="34" charset="0"/>
                <a:sym typeface="Wingdings" panose="05000000000000000000" pitchFamily="2" charset="2"/>
              </a:rPr>
              <a:t>B. In 2013, COUNCIL</a:t>
            </a:r>
            <a:r>
              <a:rPr lang="ro-RO" altLang="en-US" sz="2100" b="1" dirty="0" smtClean="0">
                <a:solidFill>
                  <a:srgbClr val="000000"/>
                </a:solidFill>
                <a:latin typeface="Arial" pitchFamily="34" charset="0"/>
                <a:cs typeface="Arial" pitchFamily="34" charset="0"/>
                <a:sym typeface="Wingdings" panose="05000000000000000000" pitchFamily="2" charset="2"/>
              </a:rPr>
              <a:t>’S</a:t>
            </a:r>
            <a:r>
              <a:rPr lang="en-US" altLang="en-US" sz="2100" b="1" dirty="0" smtClean="0">
                <a:solidFill>
                  <a:srgbClr val="000000"/>
                </a:solidFill>
                <a:latin typeface="Arial" pitchFamily="34" charset="0"/>
                <a:cs typeface="Arial" pitchFamily="34" charset="0"/>
                <a:sym typeface="Wingdings" panose="05000000000000000000" pitchFamily="2" charset="2"/>
              </a:rPr>
              <a:t> RECOMMENDATION on </a:t>
            </a:r>
            <a:r>
              <a:rPr lang="en-US" altLang="en-US" sz="2100" b="1" dirty="0" smtClean="0">
                <a:solidFill>
                  <a:srgbClr val="000000"/>
                </a:solidFill>
                <a:latin typeface="Arial" pitchFamily="34" charset="0"/>
                <a:cs typeface="Arial" pitchFamily="34" charset="0"/>
                <a:sym typeface="Wingdings" panose="05000000000000000000" pitchFamily="2" charset="2"/>
              </a:rPr>
              <a:t>Romania’s National </a:t>
            </a:r>
            <a:r>
              <a:rPr lang="en-US" altLang="en-US" sz="2100" b="1" dirty="0" smtClean="0">
                <a:solidFill>
                  <a:srgbClr val="000000"/>
                </a:solidFill>
                <a:latin typeface="Arial" pitchFamily="34" charset="0"/>
                <a:cs typeface="Arial" pitchFamily="34" charset="0"/>
                <a:sym typeface="Wingdings" panose="05000000000000000000" pitchFamily="2" charset="2"/>
              </a:rPr>
              <a:t>Reform </a:t>
            </a:r>
            <a:r>
              <a:rPr lang="en-US" altLang="en-US" sz="2100" b="1" dirty="0" err="1" smtClean="0">
                <a:solidFill>
                  <a:srgbClr val="000000"/>
                </a:solidFill>
                <a:latin typeface="Arial" pitchFamily="34" charset="0"/>
                <a:cs typeface="Arial" pitchFamily="34" charset="0"/>
                <a:sym typeface="Wingdings" panose="05000000000000000000" pitchFamily="2" charset="2"/>
              </a:rPr>
              <a:t>Programme</a:t>
            </a:r>
            <a:r>
              <a:rPr lang="en-US" altLang="en-US" sz="2100" b="1" dirty="0" smtClean="0">
                <a:solidFill>
                  <a:srgbClr val="000000"/>
                </a:solidFill>
                <a:latin typeface="Arial" pitchFamily="34" charset="0"/>
                <a:cs typeface="Arial" pitchFamily="34" charset="0"/>
                <a:sym typeface="Wingdings" panose="05000000000000000000" pitchFamily="2" charset="2"/>
              </a:rPr>
              <a:t> </a:t>
            </a:r>
            <a:r>
              <a:rPr lang="en-US" altLang="en-US" sz="2100" b="1" dirty="0" smtClean="0">
                <a:solidFill>
                  <a:srgbClr val="000000"/>
                </a:solidFill>
                <a:latin typeface="Arial" pitchFamily="34" charset="0"/>
                <a:cs typeface="Arial" pitchFamily="34" charset="0"/>
                <a:sym typeface="Wingdings" panose="05000000000000000000" pitchFamily="2" charset="2"/>
              </a:rPr>
              <a:t>stated </a:t>
            </a:r>
            <a:r>
              <a:rPr lang="en-US" altLang="en-US" sz="2100" b="1" dirty="0" smtClean="0">
                <a:solidFill>
                  <a:srgbClr val="000000"/>
                </a:solidFill>
                <a:latin typeface="Arial" pitchFamily="34" charset="0"/>
                <a:cs typeface="Arial" pitchFamily="34" charset="0"/>
                <a:sym typeface="Wingdings" panose="05000000000000000000" pitchFamily="2" charset="2"/>
              </a:rPr>
              <a:t>that </a:t>
            </a:r>
            <a:r>
              <a:rPr lang="en-US" altLang="en-US" sz="2100" dirty="0" smtClean="0">
                <a:latin typeface="Arial" pitchFamily="34" charset="0"/>
                <a:cs typeface="Arial" pitchFamily="34" charset="0"/>
              </a:rPr>
              <a:t>“Romania is now one of the two Member States that have not yet decided to equalize the pensionable age for women and men and the employment rate of older workers (41.4% in 2012) is substantially below the EU average.” Therefore the Council Recommends that Romania should take action within the period 2013-2014 to: </a:t>
            </a:r>
            <a:r>
              <a:rPr lang="en-US" altLang="en-US" sz="2100" b="1" u="sng" dirty="0" smtClean="0">
                <a:latin typeface="Arial" pitchFamily="34" charset="0"/>
                <a:cs typeface="Arial" pitchFamily="34" charset="0"/>
              </a:rPr>
              <a:t>“Equalize the pensionable age for men and women and underpin the pension reform by promoting the employability of older workers”</a:t>
            </a:r>
          </a:p>
          <a:p>
            <a:pPr algn="just">
              <a:spcAft>
                <a:spcPts val="600"/>
              </a:spcAft>
              <a:buClr>
                <a:srgbClr val="33CC33"/>
              </a:buClr>
              <a:buSzPct val="100000"/>
              <a:buFont typeface="Wingdings" panose="05000000000000000000" pitchFamily="2" charset="2"/>
              <a:buChar char="ü"/>
            </a:pPr>
            <a:endParaRPr lang="en-US" altLang="en-US" sz="2100" dirty="0" smtClean="0">
              <a:latin typeface="Arial" pitchFamily="34" charset="0"/>
              <a:cs typeface="Arial" pitchFamily="34" charset="0"/>
            </a:endParaRPr>
          </a:p>
          <a:p>
            <a:endParaRPr lang="en-US" dirty="0"/>
          </a:p>
        </p:txBody>
      </p:sp>
      <p:sp>
        <p:nvSpPr>
          <p:cNvPr id="6"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4294967295"/>
          </p:nvPr>
        </p:nvSpPr>
        <p:spPr>
          <a:xfrm>
            <a:off x="0" y="838200"/>
            <a:ext cx="8502650" cy="5364163"/>
          </a:xfrm>
          <a:solidFill>
            <a:schemeClr val="bg1"/>
          </a:solidFill>
        </p:spPr>
        <p:txBody>
          <a:bodyPr>
            <a:normAutofit lnSpcReduction="10000"/>
          </a:bodyPr>
          <a:lstStyle/>
          <a:p>
            <a:pPr marL="0" indent="0" eaLnBrk="1" hangingPunct="1">
              <a:buFont typeface="Wingdings 2" panose="05020102010507070707" pitchFamily="18" charset="2"/>
              <a:buNone/>
            </a:pPr>
            <a:r>
              <a:rPr lang="ro-RO" altLang="en-US" sz="4000" b="1" smtClean="0"/>
              <a:t/>
            </a:r>
            <a:br>
              <a:rPr lang="ro-RO" altLang="en-US" sz="4000" b="1" smtClean="0"/>
            </a:b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endParaRPr lang="ro-RO" altLang="en-US" sz="1400" b="1" smtClean="0"/>
          </a:p>
          <a:p>
            <a:pPr marL="0" indent="0" eaLnBrk="1" hangingPunct="1">
              <a:buFont typeface="Wingdings 2" panose="05020102010507070707" pitchFamily="18" charset="2"/>
              <a:buNone/>
            </a:pPr>
            <a:r>
              <a:rPr lang="en-US" altLang="en-US" sz="2000" b="1" smtClean="0"/>
              <a:t/>
            </a:r>
            <a:br>
              <a:rPr lang="en-US" altLang="en-US" sz="2000" b="1" smtClean="0"/>
            </a:b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p>
          <a:p>
            <a:pPr marL="0" indent="0" eaLnBrk="1" hangingPunct="1">
              <a:buFont typeface="Wingdings 2" panose="05020102010507070707" pitchFamily="18" charset="2"/>
              <a:buNone/>
            </a:pPr>
            <a:endParaRPr lang="ro-RO" altLang="en-US" sz="2000" b="1" smtClean="0">
              <a:solidFill>
                <a:srgbClr val="FF0000"/>
              </a:solidFill>
            </a:endParaRPr>
          </a:p>
          <a:p>
            <a:pPr marL="0" indent="0" eaLnBrk="1" hangingPunct="1">
              <a:buFont typeface="Wingdings 2" panose="05020102010507070707" pitchFamily="18" charset="2"/>
              <a:buNone/>
            </a:pPr>
            <a:endParaRPr lang="ro-RO" altLang="en-US" sz="2000" b="1" smtClean="0">
              <a:solidFill>
                <a:srgbClr val="FF0000"/>
              </a:solidFill>
            </a:endParaRPr>
          </a:p>
          <a:p>
            <a:pPr marL="0" indent="0" eaLnBrk="1" hangingPunct="1">
              <a:buFont typeface="Wingdings 2" panose="05020102010507070707" pitchFamily="18" charset="2"/>
              <a:buNone/>
            </a:pPr>
            <a:endParaRPr lang="ro-RO" altLang="en-US" sz="2000" b="1" smtClean="0">
              <a:solidFill>
                <a:srgbClr val="FF0000"/>
              </a:solidFill>
            </a:endParaRPr>
          </a:p>
          <a:p>
            <a:pPr marL="0" indent="0" eaLnBrk="1" hangingPunct="1">
              <a:buFont typeface="Wingdings 2" panose="05020102010507070707" pitchFamily="18" charset="2"/>
              <a:buNone/>
            </a:pPr>
            <a:endParaRPr lang="ro-RO" altLang="en-US" sz="2000" b="1" smtClean="0">
              <a:solidFill>
                <a:srgbClr val="FF0000"/>
              </a:solidFill>
            </a:endParaRPr>
          </a:p>
          <a:p>
            <a:pPr marL="0" indent="0" eaLnBrk="1" hangingPunct="1">
              <a:buFont typeface="Wingdings 2" panose="05020102010507070707" pitchFamily="18" charset="2"/>
              <a:buNone/>
            </a:pPr>
            <a:endParaRPr lang="en-US" altLang="en-US" sz="2000" b="1" smtClean="0">
              <a:solidFill>
                <a:srgbClr val="FF0000"/>
              </a:solidFill>
            </a:endParaRPr>
          </a:p>
        </p:txBody>
      </p:sp>
      <p:sp>
        <p:nvSpPr>
          <p:cNvPr id="2" name="Isosceles Triangle 1"/>
          <p:cNvSpPr/>
          <p:nvPr/>
        </p:nvSpPr>
        <p:spPr>
          <a:xfrm>
            <a:off x="784225" y="914400"/>
            <a:ext cx="8502650" cy="1371600"/>
          </a:xfrm>
          <a:prstGeom prst="triangle">
            <a:avLst/>
          </a:prstGeom>
          <a:solidFill>
            <a:srgbClr val="33CC3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o-RO" sz="2200" b="1" dirty="0"/>
              <a:t>Romanian Pension System</a:t>
            </a:r>
          </a:p>
          <a:p>
            <a:pPr algn="ctr" eaLnBrk="1" hangingPunct="1">
              <a:defRPr/>
            </a:pPr>
            <a:endParaRPr lang="ro-RO" sz="2200" b="1" dirty="0"/>
          </a:p>
        </p:txBody>
      </p:sp>
      <p:sp>
        <p:nvSpPr>
          <p:cNvPr id="3" name="Can 2"/>
          <p:cNvSpPr/>
          <p:nvPr/>
        </p:nvSpPr>
        <p:spPr>
          <a:xfrm>
            <a:off x="1073150" y="2286000"/>
            <a:ext cx="2063750" cy="3352800"/>
          </a:xfrm>
          <a:prstGeom prst="can">
            <a:avLst>
              <a:gd name="adj" fmla="val 29170"/>
            </a:avLst>
          </a:prstGeom>
          <a:solidFill>
            <a:srgbClr val="99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entury Gothic" pitchFamily="34" charset="0"/>
                <a:cs typeface="Arial" charset="0"/>
              </a:defRPr>
            </a:lvl1pPr>
            <a:lvl2pPr marL="742950" indent="-285750">
              <a:defRPr>
                <a:solidFill>
                  <a:schemeClr val="tx1"/>
                </a:solidFill>
                <a:latin typeface="Century Gothic" pitchFamily="34" charset="0"/>
                <a:cs typeface="Arial" charset="0"/>
              </a:defRPr>
            </a:lvl2pPr>
            <a:lvl3pPr marL="1143000" indent="-228600">
              <a:defRPr>
                <a:solidFill>
                  <a:schemeClr val="tx1"/>
                </a:solidFill>
                <a:latin typeface="Century Gothic" pitchFamily="34" charset="0"/>
                <a:cs typeface="Arial" charset="0"/>
              </a:defRPr>
            </a:lvl3pPr>
            <a:lvl4pPr marL="1600200" indent="-228600">
              <a:defRPr>
                <a:solidFill>
                  <a:schemeClr val="tx1"/>
                </a:solidFill>
                <a:latin typeface="Century Gothic" pitchFamily="34" charset="0"/>
                <a:cs typeface="Arial" charset="0"/>
              </a:defRPr>
            </a:lvl4pPr>
            <a:lvl5pPr marL="2057400" indent="-22860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eaLnBrk="1" hangingPunct="1">
              <a:defRPr/>
            </a:pPr>
            <a:endParaRPr lang="ro-RO" altLang="en-US" sz="1600" b="1" dirty="0" smtClean="0">
              <a:solidFill>
                <a:srgbClr val="FFFFFF"/>
              </a:solidFill>
            </a:endParaRPr>
          </a:p>
          <a:p>
            <a:pPr algn="ctr" eaLnBrk="1" hangingPunct="1">
              <a:defRPr/>
            </a:pPr>
            <a:endParaRPr lang="en-US" altLang="en-US" sz="1600" b="1" dirty="0" smtClean="0"/>
          </a:p>
          <a:p>
            <a:pPr algn="ctr" eaLnBrk="1" hangingPunct="1">
              <a:defRPr/>
            </a:pPr>
            <a:r>
              <a:rPr lang="ro-RO" altLang="en-US" sz="1600" b="1" dirty="0" smtClean="0"/>
              <a:t>PILLAR I</a:t>
            </a:r>
            <a:r>
              <a:rPr lang="ro-RO" altLang="en-US" sz="1600" dirty="0" smtClean="0"/>
              <a:t> </a:t>
            </a:r>
          </a:p>
          <a:p>
            <a:pPr algn="ctr" eaLnBrk="1" hangingPunct="1">
              <a:defRPr/>
            </a:pPr>
            <a:endParaRPr lang="ro-RO" altLang="en-US" sz="1600" dirty="0" smtClean="0"/>
          </a:p>
          <a:p>
            <a:pPr algn="just" eaLnBrk="1" hangingPunct="1">
              <a:spcAft>
                <a:spcPts val="600"/>
              </a:spcAft>
              <a:buFont typeface="Arial" charset="0"/>
              <a:buChar char="•"/>
              <a:defRPr/>
            </a:pPr>
            <a:r>
              <a:rPr lang="en-US" altLang="en-US" sz="1600" dirty="0" smtClean="0"/>
              <a:t> </a:t>
            </a:r>
            <a:r>
              <a:rPr lang="ro-RO" altLang="en-US" sz="1400" b="1" dirty="0" smtClean="0"/>
              <a:t>S</a:t>
            </a:r>
            <a:r>
              <a:rPr lang="en-US" altLang="en-US" sz="1400" b="1" dirty="0" err="1" smtClean="0"/>
              <a:t>tate</a:t>
            </a:r>
            <a:r>
              <a:rPr lang="en-US" altLang="en-US" sz="1400" b="1" dirty="0" smtClean="0"/>
              <a:t> administered</a:t>
            </a:r>
            <a:endParaRPr lang="ro-RO" altLang="en-US" sz="1400" b="1" dirty="0" smtClean="0"/>
          </a:p>
          <a:p>
            <a:pPr algn="just" eaLnBrk="1" hangingPunct="1">
              <a:spcAft>
                <a:spcPts val="600"/>
              </a:spcAft>
              <a:buFont typeface="Arial" charset="0"/>
              <a:buChar char="•"/>
              <a:defRPr/>
            </a:pPr>
            <a:r>
              <a:rPr lang="en-US" altLang="en-US" sz="1400" dirty="0" smtClean="0"/>
              <a:t> </a:t>
            </a:r>
            <a:r>
              <a:rPr lang="ro-RO" altLang="en-US" sz="1400" b="1" dirty="0" smtClean="0"/>
              <a:t>Mandatory</a:t>
            </a:r>
          </a:p>
          <a:p>
            <a:pPr algn="just" eaLnBrk="1" hangingPunct="1">
              <a:spcAft>
                <a:spcPts val="600"/>
              </a:spcAft>
              <a:buFont typeface="Arial" charset="0"/>
              <a:buChar char="•"/>
              <a:defRPr/>
            </a:pPr>
            <a:r>
              <a:rPr lang="en-US" altLang="en-US" sz="1400" dirty="0" smtClean="0"/>
              <a:t> </a:t>
            </a:r>
            <a:r>
              <a:rPr lang="ro-RO" altLang="en-US" sz="1400" b="1" dirty="0" smtClean="0"/>
              <a:t>P</a:t>
            </a:r>
            <a:r>
              <a:rPr lang="en-US" altLang="en-US" sz="1400" b="1" dirty="0" smtClean="0"/>
              <a:t>ay </a:t>
            </a:r>
            <a:r>
              <a:rPr lang="ro-RO" altLang="en-US" sz="1400" b="1" dirty="0" smtClean="0"/>
              <a:t>A</a:t>
            </a:r>
            <a:r>
              <a:rPr lang="en-US" altLang="en-US" sz="1400" b="1" dirty="0" smtClean="0"/>
              <a:t>s </a:t>
            </a:r>
            <a:r>
              <a:rPr lang="ro-RO" altLang="en-US" sz="1400" b="1" dirty="0" smtClean="0"/>
              <a:t>Y</a:t>
            </a:r>
            <a:r>
              <a:rPr lang="en-US" altLang="en-US" sz="1400" b="1" dirty="0" err="1" smtClean="0"/>
              <a:t>ou</a:t>
            </a:r>
            <a:r>
              <a:rPr lang="en-US" altLang="en-US" sz="1400" b="1" dirty="0" smtClean="0"/>
              <a:t> </a:t>
            </a:r>
            <a:r>
              <a:rPr lang="ro-RO" altLang="en-US" sz="1400" b="1" dirty="0" smtClean="0"/>
              <a:t>G</a:t>
            </a:r>
            <a:r>
              <a:rPr lang="en-US" altLang="en-US" sz="1400" b="1" dirty="0" smtClean="0"/>
              <a:t>o (PAYG)</a:t>
            </a:r>
          </a:p>
          <a:p>
            <a:pPr algn="just" eaLnBrk="1" hangingPunct="1">
              <a:spcAft>
                <a:spcPts val="600"/>
              </a:spcAft>
              <a:buFont typeface="Arial" charset="0"/>
              <a:buChar char="•"/>
              <a:defRPr/>
            </a:pPr>
            <a:r>
              <a:rPr lang="en-US" altLang="en-US" sz="1400" dirty="0" smtClean="0"/>
              <a:t> </a:t>
            </a:r>
            <a:r>
              <a:rPr lang="en-US" altLang="en-US" sz="1400" b="1" dirty="0" smtClean="0"/>
              <a:t>Intergenerational solidarity</a:t>
            </a:r>
          </a:p>
          <a:p>
            <a:pPr algn="just" eaLnBrk="1" hangingPunct="1">
              <a:spcAft>
                <a:spcPts val="600"/>
              </a:spcAft>
              <a:buFont typeface="Arial" charset="0"/>
              <a:buChar char="•"/>
              <a:defRPr/>
            </a:pPr>
            <a:r>
              <a:rPr lang="en-US" altLang="en-US" sz="1400" dirty="0" smtClean="0"/>
              <a:t> </a:t>
            </a:r>
            <a:r>
              <a:rPr lang="en-US" altLang="en-US" sz="1400" b="1" dirty="0" smtClean="0"/>
              <a:t>Public scheme</a:t>
            </a:r>
            <a:endParaRPr lang="ro-RO" altLang="en-US" sz="1400" b="1" dirty="0" smtClean="0"/>
          </a:p>
          <a:p>
            <a:pPr algn="just" eaLnBrk="1" hangingPunct="1">
              <a:buFont typeface="Arial" charset="0"/>
              <a:buChar char="•"/>
              <a:defRPr/>
            </a:pPr>
            <a:endParaRPr lang="ro-RO" altLang="en-US" sz="1600" b="1" dirty="0" smtClean="0">
              <a:solidFill>
                <a:srgbClr val="0070C0"/>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ro-RO" altLang="en-US" sz="1600" dirty="0" smtClean="0">
              <a:solidFill>
                <a:srgbClr val="FFFFFF"/>
              </a:solidFill>
            </a:endParaRPr>
          </a:p>
          <a:p>
            <a:pPr algn="just" eaLnBrk="1" hangingPunct="1">
              <a:buFont typeface="Arial" charset="0"/>
              <a:buChar char="•"/>
              <a:defRPr/>
            </a:pPr>
            <a:endParaRPr lang="ro-RO"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p:txBody>
      </p:sp>
      <p:sp>
        <p:nvSpPr>
          <p:cNvPr id="7" name="Can 6"/>
          <p:cNvSpPr/>
          <p:nvPr/>
        </p:nvSpPr>
        <p:spPr>
          <a:xfrm>
            <a:off x="3962400" y="2286000"/>
            <a:ext cx="2146300" cy="3352800"/>
          </a:xfrm>
          <a:prstGeom prst="can">
            <a:avLst>
              <a:gd name="adj" fmla="val 26775"/>
            </a:avLst>
          </a:prstGeom>
          <a:solidFill>
            <a:srgbClr val="66FF66"/>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entury Gothic" pitchFamily="34" charset="0"/>
                <a:cs typeface="Arial" charset="0"/>
              </a:defRPr>
            </a:lvl1pPr>
            <a:lvl2pPr marL="742950" indent="-285750">
              <a:defRPr>
                <a:solidFill>
                  <a:schemeClr val="tx1"/>
                </a:solidFill>
                <a:latin typeface="Century Gothic" pitchFamily="34" charset="0"/>
                <a:cs typeface="Arial" charset="0"/>
              </a:defRPr>
            </a:lvl2pPr>
            <a:lvl3pPr marL="1143000" indent="-228600">
              <a:defRPr>
                <a:solidFill>
                  <a:schemeClr val="tx1"/>
                </a:solidFill>
                <a:latin typeface="Century Gothic" pitchFamily="34" charset="0"/>
                <a:cs typeface="Arial" charset="0"/>
              </a:defRPr>
            </a:lvl3pPr>
            <a:lvl4pPr marL="1600200" indent="-228600">
              <a:defRPr>
                <a:solidFill>
                  <a:schemeClr val="tx1"/>
                </a:solidFill>
                <a:latin typeface="Century Gothic" pitchFamily="34" charset="0"/>
                <a:cs typeface="Arial" charset="0"/>
              </a:defRPr>
            </a:lvl4pPr>
            <a:lvl5pPr marL="2057400" indent="-22860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eaLnBrk="1" hangingPunct="1">
              <a:defRPr/>
            </a:pPr>
            <a:endParaRPr lang="en-US" altLang="en-US" sz="1600" b="1" dirty="0" smtClean="0"/>
          </a:p>
          <a:p>
            <a:pPr algn="ctr" eaLnBrk="1" hangingPunct="1">
              <a:defRPr/>
            </a:pPr>
            <a:r>
              <a:rPr lang="ro-RO" altLang="en-US" sz="1600" b="1" dirty="0" smtClean="0"/>
              <a:t>PILLAR II</a:t>
            </a:r>
          </a:p>
          <a:p>
            <a:pPr algn="ctr" eaLnBrk="1" hangingPunct="1">
              <a:defRPr/>
            </a:pPr>
            <a:endParaRPr lang="ro-RO" altLang="en-US" sz="1600" b="1" dirty="0" smtClean="0"/>
          </a:p>
          <a:p>
            <a:pPr algn="just" eaLnBrk="1" hangingPunct="1">
              <a:spcAft>
                <a:spcPts val="600"/>
              </a:spcAft>
              <a:buFont typeface="Arial" charset="0"/>
              <a:buChar char="•"/>
              <a:defRPr/>
            </a:pPr>
            <a:r>
              <a:rPr lang="en-US" altLang="en-US" sz="1400" b="1" dirty="0" smtClean="0">
                <a:solidFill>
                  <a:srgbClr val="FF0000"/>
                </a:solidFill>
              </a:rPr>
              <a:t> </a:t>
            </a:r>
            <a:r>
              <a:rPr lang="ro-RO" altLang="en-US" sz="1400" b="1" dirty="0" smtClean="0">
                <a:solidFill>
                  <a:srgbClr val="FF0000"/>
                </a:solidFill>
              </a:rPr>
              <a:t>P</a:t>
            </a:r>
            <a:r>
              <a:rPr lang="en-US" altLang="en-US" sz="1400" b="1" dirty="0" err="1" smtClean="0">
                <a:solidFill>
                  <a:srgbClr val="FF0000"/>
                </a:solidFill>
              </a:rPr>
              <a:t>rivately</a:t>
            </a:r>
            <a:r>
              <a:rPr lang="en-US" altLang="en-US" sz="1400" b="1" dirty="0" smtClean="0">
                <a:solidFill>
                  <a:srgbClr val="FF0000"/>
                </a:solidFill>
              </a:rPr>
              <a:t> administered</a:t>
            </a:r>
            <a:endParaRPr lang="ro-RO" altLang="en-US" sz="1400" b="1" dirty="0" smtClean="0">
              <a:solidFill>
                <a:srgbClr val="FF0000"/>
              </a:solidFill>
            </a:endParaRPr>
          </a:p>
          <a:p>
            <a:pPr algn="just" eaLnBrk="1" hangingPunct="1">
              <a:spcAft>
                <a:spcPts val="600"/>
              </a:spcAft>
              <a:buFont typeface="Arial" charset="0"/>
              <a:buChar char="•"/>
              <a:defRPr/>
            </a:pPr>
            <a:r>
              <a:rPr lang="ro-RO" altLang="en-US" sz="1400" b="1" dirty="0" smtClean="0"/>
              <a:t>Mandatory</a:t>
            </a:r>
            <a:endParaRPr lang="en-US" altLang="en-US" sz="1400" b="1" dirty="0" smtClean="0"/>
          </a:p>
          <a:p>
            <a:pPr algn="just" eaLnBrk="1" hangingPunct="1">
              <a:spcAft>
                <a:spcPts val="600"/>
              </a:spcAft>
              <a:buFont typeface="Arial" charset="0"/>
              <a:buChar char="•"/>
              <a:defRPr/>
            </a:pPr>
            <a:r>
              <a:rPr lang="en-US" altLang="en-US" sz="1400" dirty="0" smtClean="0"/>
              <a:t> </a:t>
            </a:r>
            <a:r>
              <a:rPr lang="en-US" altLang="en-US" sz="1400" b="1" dirty="0" smtClean="0">
                <a:solidFill>
                  <a:srgbClr val="FF0000"/>
                </a:solidFill>
              </a:rPr>
              <a:t>Defined contributions</a:t>
            </a:r>
          </a:p>
          <a:p>
            <a:pPr algn="just" eaLnBrk="1" hangingPunct="1">
              <a:spcAft>
                <a:spcPts val="600"/>
              </a:spcAft>
              <a:buFont typeface="Arial" charset="0"/>
              <a:buChar char="•"/>
              <a:defRPr/>
            </a:pPr>
            <a:r>
              <a:rPr lang="en-US" altLang="en-US" sz="1400" dirty="0" smtClean="0">
                <a:solidFill>
                  <a:srgbClr val="FF0000"/>
                </a:solidFill>
              </a:rPr>
              <a:t> </a:t>
            </a:r>
            <a:r>
              <a:rPr lang="en-US" altLang="en-US" sz="1400" b="1" dirty="0" smtClean="0">
                <a:solidFill>
                  <a:srgbClr val="FF0000"/>
                </a:solidFill>
              </a:rPr>
              <a:t>Individual accounts</a:t>
            </a:r>
          </a:p>
          <a:p>
            <a:pPr algn="just" eaLnBrk="1" hangingPunct="1">
              <a:spcAft>
                <a:spcPts val="600"/>
              </a:spcAft>
              <a:buFont typeface="Arial" charset="0"/>
              <a:buChar char="•"/>
              <a:defRPr/>
            </a:pPr>
            <a:r>
              <a:rPr lang="en-US" altLang="en-US" sz="1400" dirty="0" smtClean="0">
                <a:solidFill>
                  <a:srgbClr val="FF0000"/>
                </a:solidFill>
              </a:rPr>
              <a:t> </a:t>
            </a:r>
            <a:r>
              <a:rPr lang="en-US" altLang="en-US" sz="1400" b="1" dirty="0" smtClean="0">
                <a:solidFill>
                  <a:srgbClr val="FF0000"/>
                </a:solidFill>
              </a:rPr>
              <a:t>First contributions: May 2008</a:t>
            </a:r>
            <a:endParaRPr lang="ro-RO" altLang="en-US" sz="1400" b="1" dirty="0" smtClean="0">
              <a:solidFill>
                <a:srgbClr val="FF0000"/>
              </a:solidFill>
            </a:endParaRPr>
          </a:p>
          <a:p>
            <a:pPr algn="just" eaLnBrk="1" hangingPunct="1">
              <a:spcAft>
                <a:spcPts val="600"/>
              </a:spcAft>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ro-RO"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p:txBody>
      </p:sp>
      <p:sp>
        <p:nvSpPr>
          <p:cNvPr id="8" name="Can 7"/>
          <p:cNvSpPr/>
          <p:nvPr/>
        </p:nvSpPr>
        <p:spPr>
          <a:xfrm>
            <a:off x="6934200" y="2286000"/>
            <a:ext cx="2139421" cy="3352800"/>
          </a:xfrm>
          <a:prstGeom prst="can">
            <a:avLst>
              <a:gd name="adj" fmla="val 23218"/>
            </a:avLst>
          </a:prstGeom>
          <a:solidFill>
            <a:srgbClr val="00FF99"/>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entury Gothic" pitchFamily="34" charset="0"/>
                <a:cs typeface="Arial" charset="0"/>
              </a:defRPr>
            </a:lvl1pPr>
            <a:lvl2pPr marL="742950" indent="-285750">
              <a:defRPr>
                <a:solidFill>
                  <a:schemeClr val="tx1"/>
                </a:solidFill>
                <a:latin typeface="Century Gothic" pitchFamily="34" charset="0"/>
                <a:cs typeface="Arial" charset="0"/>
              </a:defRPr>
            </a:lvl2pPr>
            <a:lvl3pPr marL="1143000" indent="-228600">
              <a:defRPr>
                <a:solidFill>
                  <a:schemeClr val="tx1"/>
                </a:solidFill>
                <a:latin typeface="Century Gothic" pitchFamily="34" charset="0"/>
                <a:cs typeface="Arial" charset="0"/>
              </a:defRPr>
            </a:lvl3pPr>
            <a:lvl4pPr marL="1600200" indent="-228600">
              <a:defRPr>
                <a:solidFill>
                  <a:schemeClr val="tx1"/>
                </a:solidFill>
                <a:latin typeface="Century Gothic" pitchFamily="34" charset="0"/>
                <a:cs typeface="Arial" charset="0"/>
              </a:defRPr>
            </a:lvl4pPr>
            <a:lvl5pPr marL="2057400" indent="-22860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eaLnBrk="1" hangingPunct="1">
              <a:defRPr/>
            </a:pPr>
            <a:endParaRPr lang="ro-RO" altLang="en-US" sz="1600" b="1" dirty="0" smtClean="0">
              <a:solidFill>
                <a:srgbClr val="FFFFFF"/>
              </a:solidFill>
            </a:endParaRPr>
          </a:p>
          <a:p>
            <a:pPr algn="ctr" eaLnBrk="1" hangingPunct="1">
              <a:defRPr/>
            </a:pPr>
            <a:endParaRPr lang="en-US" altLang="en-US" sz="1600" b="1" dirty="0" smtClean="0">
              <a:solidFill>
                <a:srgbClr val="FFFFFF"/>
              </a:solidFill>
            </a:endParaRPr>
          </a:p>
          <a:p>
            <a:pPr algn="ctr" eaLnBrk="1" hangingPunct="1">
              <a:defRPr/>
            </a:pPr>
            <a:r>
              <a:rPr lang="ro-RO" altLang="en-US" sz="1600" b="1" dirty="0" smtClean="0"/>
              <a:t>PILLAR III</a:t>
            </a:r>
          </a:p>
          <a:p>
            <a:pPr algn="ctr" eaLnBrk="1" hangingPunct="1">
              <a:defRPr/>
            </a:pPr>
            <a:endParaRPr lang="ro-RO" altLang="en-US" sz="1600" b="1" dirty="0" smtClean="0"/>
          </a:p>
          <a:p>
            <a:pPr algn="just" eaLnBrk="1" hangingPunct="1">
              <a:spcAft>
                <a:spcPts val="600"/>
              </a:spcAft>
              <a:buFont typeface="Arial" charset="0"/>
              <a:buChar char="•"/>
              <a:defRPr/>
            </a:pPr>
            <a:r>
              <a:rPr lang="en-US" altLang="en-US" sz="1400" b="1" dirty="0" smtClean="0">
                <a:solidFill>
                  <a:srgbClr val="0070C0"/>
                </a:solidFill>
              </a:rPr>
              <a:t> </a:t>
            </a:r>
            <a:r>
              <a:rPr lang="ro-RO" altLang="en-US" sz="1400" b="1" dirty="0" smtClean="0">
                <a:solidFill>
                  <a:srgbClr val="FF0000"/>
                </a:solidFill>
              </a:rPr>
              <a:t>P</a:t>
            </a:r>
            <a:r>
              <a:rPr lang="en-US" altLang="en-US" sz="1400" b="1" dirty="0" err="1" smtClean="0">
                <a:solidFill>
                  <a:srgbClr val="FF0000"/>
                </a:solidFill>
              </a:rPr>
              <a:t>rivately</a:t>
            </a:r>
            <a:r>
              <a:rPr lang="en-US" altLang="en-US" sz="1400" b="1" dirty="0" smtClean="0">
                <a:solidFill>
                  <a:srgbClr val="FF0000"/>
                </a:solidFill>
              </a:rPr>
              <a:t> administered</a:t>
            </a:r>
          </a:p>
          <a:p>
            <a:pPr algn="just" eaLnBrk="1" hangingPunct="1">
              <a:spcAft>
                <a:spcPts val="600"/>
              </a:spcAft>
              <a:buClr>
                <a:srgbClr val="0070C0"/>
              </a:buClr>
              <a:buFont typeface="Arial" charset="0"/>
              <a:buChar char="•"/>
              <a:defRPr/>
            </a:pPr>
            <a:r>
              <a:rPr lang="en-US" altLang="en-US" sz="1400" b="1" dirty="0" smtClean="0">
                <a:solidFill>
                  <a:srgbClr val="FF0000"/>
                </a:solidFill>
              </a:rPr>
              <a:t> Voluntary</a:t>
            </a:r>
            <a:r>
              <a:rPr lang="en-US" altLang="en-US" sz="1400" dirty="0" smtClean="0">
                <a:solidFill>
                  <a:srgbClr val="FF0000"/>
                </a:solidFill>
              </a:rPr>
              <a:t> </a:t>
            </a:r>
            <a:endParaRPr lang="en-US" altLang="en-US" sz="1400" b="1" dirty="0" smtClean="0">
              <a:solidFill>
                <a:srgbClr val="FF0000"/>
              </a:solidFill>
            </a:endParaRPr>
          </a:p>
          <a:p>
            <a:pPr algn="just" eaLnBrk="1" hangingPunct="1">
              <a:spcAft>
                <a:spcPts val="600"/>
              </a:spcAft>
              <a:buFont typeface="Arial" charset="0"/>
              <a:buChar char="•"/>
              <a:defRPr/>
            </a:pPr>
            <a:r>
              <a:rPr lang="en-US" altLang="en-US" sz="1400" dirty="0" smtClean="0">
                <a:solidFill>
                  <a:srgbClr val="FF0000"/>
                </a:solidFill>
              </a:rPr>
              <a:t> </a:t>
            </a:r>
            <a:r>
              <a:rPr lang="en-US" altLang="en-US" sz="1400" b="1" dirty="0" smtClean="0">
                <a:solidFill>
                  <a:srgbClr val="FF0000"/>
                </a:solidFill>
              </a:rPr>
              <a:t>Defined contributions</a:t>
            </a:r>
          </a:p>
          <a:p>
            <a:pPr algn="just" eaLnBrk="1" hangingPunct="1">
              <a:spcAft>
                <a:spcPts val="600"/>
              </a:spcAft>
              <a:buFont typeface="Arial" charset="0"/>
              <a:buChar char="•"/>
              <a:defRPr/>
            </a:pPr>
            <a:r>
              <a:rPr lang="en-US" altLang="en-US" sz="1400" dirty="0" smtClean="0">
                <a:solidFill>
                  <a:srgbClr val="FF0000"/>
                </a:solidFill>
              </a:rPr>
              <a:t> </a:t>
            </a:r>
            <a:r>
              <a:rPr lang="en-US" altLang="en-US" sz="1400" b="1" dirty="0" smtClean="0">
                <a:solidFill>
                  <a:srgbClr val="FF0000"/>
                </a:solidFill>
              </a:rPr>
              <a:t>Individual accounts</a:t>
            </a:r>
          </a:p>
          <a:p>
            <a:pPr algn="just" eaLnBrk="1" hangingPunct="1">
              <a:spcAft>
                <a:spcPts val="600"/>
              </a:spcAft>
              <a:buFont typeface="Arial" charset="0"/>
              <a:buChar char="•"/>
              <a:defRPr/>
            </a:pPr>
            <a:r>
              <a:rPr lang="en-US" altLang="en-US" sz="1400" dirty="0" smtClean="0">
                <a:solidFill>
                  <a:srgbClr val="FF0000"/>
                </a:solidFill>
              </a:rPr>
              <a:t> </a:t>
            </a:r>
            <a:r>
              <a:rPr lang="en-US" altLang="en-US" sz="1400" b="1" dirty="0" smtClean="0">
                <a:solidFill>
                  <a:srgbClr val="FF0000"/>
                </a:solidFill>
              </a:rPr>
              <a:t>First contributions: May 2007</a:t>
            </a:r>
            <a:endParaRPr lang="ro-RO" altLang="en-US" sz="1400" b="1" dirty="0" smtClean="0">
              <a:solidFill>
                <a:srgbClr val="FF0000"/>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a:p>
            <a:pPr algn="just" eaLnBrk="1" hangingPunct="1">
              <a:buFont typeface="Arial" charset="0"/>
              <a:buChar char="•"/>
              <a:defRPr/>
            </a:pPr>
            <a:endParaRPr lang="ro-RO" altLang="en-US" sz="1600" dirty="0" smtClean="0">
              <a:solidFill>
                <a:srgbClr val="FFFFFF"/>
              </a:solidFill>
            </a:endParaRPr>
          </a:p>
          <a:p>
            <a:pPr algn="just" eaLnBrk="1" hangingPunct="1">
              <a:buFont typeface="Arial" charset="0"/>
              <a:buChar char="•"/>
              <a:defRPr/>
            </a:pPr>
            <a:endParaRPr lang="en-US" altLang="en-US" sz="1600" dirty="0" smtClean="0">
              <a:solidFill>
                <a:srgbClr val="FFFFFF"/>
              </a:solidFill>
            </a:endParaRPr>
          </a:p>
        </p:txBody>
      </p:sp>
      <p:cxnSp>
        <p:nvCxnSpPr>
          <p:cNvPr id="6" name="Straight Connector 5"/>
          <p:cNvCxnSpPr>
            <a:stCxn id="2" idx="2"/>
          </p:cNvCxnSpPr>
          <p:nvPr/>
        </p:nvCxnSpPr>
        <p:spPr>
          <a:xfrm>
            <a:off x="784225" y="2286000"/>
            <a:ext cx="0" cy="3352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2" idx="4"/>
          </p:cNvCxnSpPr>
          <p:nvPr/>
        </p:nvCxnSpPr>
        <p:spPr>
          <a:xfrm>
            <a:off x="9286875" y="2286000"/>
            <a:ext cx="0" cy="3352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84225" y="5627688"/>
            <a:ext cx="85026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577850" y="980660"/>
            <a:ext cx="9328150" cy="730666"/>
          </a:xfrm>
        </p:spPr>
        <p:txBody>
          <a:bodyPr>
            <a:normAutofit fontScale="90000"/>
          </a:bodyPr>
          <a:lstStyle/>
          <a:p>
            <a:pPr eaLnBrk="1" hangingPunct="1"/>
            <a:r>
              <a:rPr lang="en-US" altLang="en-US" sz="2800" b="1" dirty="0" smtClean="0">
                <a:solidFill>
                  <a:srgbClr val="000000"/>
                </a:solidFill>
                <a:sym typeface="Wingdings" panose="05000000000000000000" pitchFamily="2" charset="2"/>
              </a:rPr>
              <a:t>2013 Reform </a:t>
            </a:r>
            <a:br>
              <a:rPr lang="en-US" altLang="en-US" sz="2800" b="1" dirty="0" smtClean="0">
                <a:solidFill>
                  <a:srgbClr val="000000"/>
                </a:solidFill>
                <a:sym typeface="Wingdings" panose="05000000000000000000" pitchFamily="2" charset="2"/>
              </a:rPr>
            </a:br>
            <a:r>
              <a:rPr lang="en-US" altLang="en-US" sz="2800" b="1" dirty="0" smtClean="0">
                <a:solidFill>
                  <a:srgbClr val="000000"/>
                </a:solidFill>
                <a:sym typeface="Wingdings" panose="05000000000000000000" pitchFamily="2" charset="2"/>
              </a:rPr>
              <a:t>Gradually increasing the pensionable age for women to 65 years by 2035</a:t>
            </a:r>
            <a:endParaRPr lang="en-US" altLang="en-US" sz="2800" b="1" i="1" dirty="0" smtClean="0">
              <a:sym typeface="Wingdings" panose="05000000000000000000" pitchFamily="2" charset="2"/>
            </a:endParaRPr>
          </a:p>
        </p:txBody>
      </p:sp>
      <p:sp>
        <p:nvSpPr>
          <p:cNvPr id="27651" name="Rectangle 8"/>
          <p:cNvSpPr>
            <a:spLocks noGrp="1" noChangeArrowheads="1"/>
          </p:cNvSpPr>
          <p:nvPr>
            <p:ph idx="4294967295"/>
          </p:nvPr>
        </p:nvSpPr>
        <p:spPr>
          <a:xfrm>
            <a:off x="560390" y="1905000"/>
            <a:ext cx="8713210" cy="4144963"/>
          </a:xfrm>
        </p:spPr>
        <p:txBody>
          <a:bodyPr>
            <a:normAutofit lnSpcReduction="10000"/>
          </a:bodyPr>
          <a:lstStyle/>
          <a:p>
            <a:pPr marL="0" indent="0" algn="just" eaLnBrk="1" hangingPunct="1">
              <a:buFontTx/>
              <a:buNone/>
            </a:pPr>
            <a:endParaRPr lang="en-US" altLang="en-US" sz="2000" dirty="0" smtClean="0"/>
          </a:p>
          <a:p>
            <a:pPr marL="0" indent="0" algn="just" eaLnBrk="1" hangingPunct="1">
              <a:buFontTx/>
              <a:buNone/>
            </a:pPr>
            <a:endParaRPr lang="en-US" altLang="en-US" sz="2000" dirty="0" smtClean="0"/>
          </a:p>
          <a:p>
            <a:pPr marL="0" indent="0" algn="just" eaLnBrk="1" hangingPunct="1">
              <a:buFontTx/>
              <a:buNone/>
            </a:pPr>
            <a:r>
              <a:rPr lang="en-US" altLang="en-US" sz="2000" dirty="0" smtClean="0"/>
              <a:t>			</a:t>
            </a:r>
            <a:r>
              <a:rPr lang="en-US" altLang="en-US" sz="1600" b="1" dirty="0" smtClean="0"/>
              <a:t>    standard retirement age</a:t>
            </a:r>
          </a:p>
          <a:p>
            <a:pPr marL="0" indent="0" algn="just" eaLnBrk="1" hangingPunct="1">
              <a:buFontTx/>
              <a:buNone/>
            </a:pPr>
            <a:r>
              <a:rPr lang="en-US" altLang="en-US" sz="1600" b="1" dirty="0" smtClean="0"/>
              <a:t>				for women</a:t>
            </a:r>
          </a:p>
          <a:p>
            <a:pPr marL="0" indent="0" algn="just" eaLnBrk="1" hangingPunct="1">
              <a:buFontTx/>
              <a:buNone/>
            </a:pPr>
            <a:endParaRPr lang="en-US" altLang="en-US" sz="2000" dirty="0" smtClean="0"/>
          </a:p>
          <a:p>
            <a:pPr marL="0" indent="0" algn="just" eaLnBrk="1" hangingPunct="1">
              <a:buFontTx/>
              <a:buNone/>
            </a:pPr>
            <a:endParaRPr lang="en-US" altLang="en-US" sz="2000" dirty="0" smtClean="0"/>
          </a:p>
          <a:p>
            <a:pPr marL="0" indent="0" algn="just" eaLnBrk="1" hangingPunct="1">
              <a:buFontTx/>
              <a:buNone/>
            </a:pPr>
            <a:endParaRPr lang="en-US" altLang="en-US" sz="2000" dirty="0" smtClean="0"/>
          </a:p>
          <a:p>
            <a:pPr marL="0" indent="0" algn="just" eaLnBrk="1" hangingPunct="1">
              <a:buFontTx/>
              <a:buNone/>
            </a:pPr>
            <a:endParaRPr lang="en-US" altLang="en-US" sz="2000" dirty="0" smtClean="0"/>
          </a:p>
          <a:p>
            <a:pPr marL="0" indent="0" algn="just" eaLnBrk="1" hangingPunct="1">
              <a:buFontTx/>
              <a:buNone/>
            </a:pPr>
            <a:endParaRPr lang="en-US" altLang="en-US" sz="1000" dirty="0" smtClean="0"/>
          </a:p>
          <a:p>
            <a:pPr marL="0" indent="0" algn="just" eaLnBrk="1" hangingPunct="1">
              <a:buFontTx/>
              <a:buNone/>
            </a:pPr>
            <a:endParaRPr lang="en-US" altLang="en-US" sz="1000" dirty="0" smtClean="0"/>
          </a:p>
          <a:p>
            <a:pPr marL="0" indent="0" algn="just" eaLnBrk="1" hangingPunct="1">
              <a:buFontTx/>
              <a:buNone/>
            </a:pPr>
            <a:endParaRPr lang="en-US" altLang="en-US" sz="1000" dirty="0" smtClean="0"/>
          </a:p>
          <a:p>
            <a:pPr marL="0" indent="0" algn="just" eaLnBrk="1" hangingPunct="1">
              <a:buFontTx/>
              <a:buNone/>
            </a:pPr>
            <a:endParaRPr lang="en-US" altLang="en-US" sz="1000" dirty="0" smtClean="0"/>
          </a:p>
          <a:p>
            <a:pPr marL="0" indent="0" algn="just" eaLnBrk="1" hangingPunct="1">
              <a:buFontTx/>
              <a:buNone/>
            </a:pPr>
            <a:r>
              <a:rPr lang="en-US" altLang="en-US" sz="1800" b="1" dirty="0" smtClean="0">
                <a:solidFill>
                  <a:srgbClr val="FF3300"/>
                </a:solidFill>
              </a:rPr>
              <a:t> </a:t>
            </a:r>
            <a:r>
              <a:rPr lang="en-US" altLang="en-US" b="1" dirty="0" smtClean="0">
                <a:solidFill>
                  <a:srgbClr val="FF3300"/>
                </a:solidFill>
              </a:rPr>
              <a:t>The law awaits the Parliament’s decision</a:t>
            </a:r>
          </a:p>
        </p:txBody>
      </p:sp>
      <p:sp>
        <p:nvSpPr>
          <p:cNvPr id="5" name="Oval Callout 4"/>
          <p:cNvSpPr/>
          <p:nvPr/>
        </p:nvSpPr>
        <p:spPr>
          <a:xfrm>
            <a:off x="344360" y="3284980"/>
            <a:ext cx="3054350" cy="1679448"/>
          </a:xfrm>
          <a:prstGeom prst="wedgeEllipseCallout">
            <a:avLst/>
          </a:prstGeom>
          <a:solidFill>
            <a:srgbClr val="FFFF99"/>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On December 2013 the Government proposed a law:</a:t>
            </a:r>
            <a:endParaRPr lang="en-GB" b="1" dirty="0">
              <a:solidFill>
                <a:schemeClr val="tx1"/>
              </a:solidFill>
            </a:endParaRPr>
          </a:p>
        </p:txBody>
      </p:sp>
      <p:grpSp>
        <p:nvGrpSpPr>
          <p:cNvPr id="2" name="Group 8"/>
          <p:cNvGrpSpPr>
            <a:grpSpLocks/>
          </p:cNvGrpSpPr>
          <p:nvPr/>
        </p:nvGrpSpPr>
        <p:grpSpPr bwMode="auto">
          <a:xfrm>
            <a:off x="6385587" y="2735264"/>
            <a:ext cx="2368153" cy="1398587"/>
            <a:chOff x="3467100" y="1905000"/>
            <a:chExt cx="2186035" cy="1397441"/>
          </a:xfrm>
        </p:grpSpPr>
        <p:cxnSp>
          <p:nvCxnSpPr>
            <p:cNvPr id="10" name="Straight Arrow Connector 9"/>
            <p:cNvCxnSpPr/>
            <p:nvPr/>
          </p:nvCxnSpPr>
          <p:spPr>
            <a:xfrm flipV="1">
              <a:off x="3505201" y="2382445"/>
              <a:ext cx="914420" cy="53296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076713" y="1905000"/>
              <a:ext cx="1576422" cy="456825"/>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65 years</a:t>
              </a:r>
              <a:endParaRPr lang="en-GB" b="1" dirty="0">
                <a:solidFill>
                  <a:schemeClr val="tx1"/>
                </a:solidFill>
              </a:endParaRPr>
            </a:p>
          </p:txBody>
        </p:sp>
        <p:sp>
          <p:nvSpPr>
            <p:cNvPr id="12" name="Horizontal Scroll 11"/>
            <p:cNvSpPr/>
            <p:nvPr/>
          </p:nvSpPr>
          <p:spPr>
            <a:xfrm>
              <a:off x="4683152" y="2539480"/>
              <a:ext cx="823930" cy="636065"/>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2035</a:t>
              </a:r>
              <a:endParaRPr lang="en-GB" b="1" dirty="0">
                <a:solidFill>
                  <a:schemeClr val="tx1"/>
                </a:solidFill>
              </a:endParaRPr>
            </a:p>
          </p:txBody>
        </p:sp>
        <p:grpSp>
          <p:nvGrpSpPr>
            <p:cNvPr id="3" name="Group 12"/>
            <p:cNvGrpSpPr>
              <a:grpSpLocks/>
            </p:cNvGrpSpPr>
            <p:nvPr/>
          </p:nvGrpSpPr>
          <p:grpSpPr bwMode="auto">
            <a:xfrm>
              <a:off x="3467100" y="2539137"/>
              <a:ext cx="1497124" cy="763304"/>
              <a:chOff x="6428408" y="2518767"/>
              <a:chExt cx="1497124" cy="763304"/>
            </a:xfrm>
          </p:grpSpPr>
          <p:cxnSp>
            <p:nvCxnSpPr>
              <p:cNvPr id="14" name="Elbow Connector 13"/>
              <p:cNvCxnSpPr/>
              <p:nvPr/>
            </p:nvCxnSpPr>
            <p:spPr>
              <a:xfrm rot="10800000" flipV="1">
                <a:off x="6428408" y="2901383"/>
                <a:ext cx="990622" cy="380688"/>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6934831" y="2519110"/>
                <a:ext cx="990622" cy="380688"/>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sp>
        <p:nvSpPr>
          <p:cNvPr id="16" name="Horizontal Scroll 15"/>
          <p:cNvSpPr/>
          <p:nvPr/>
        </p:nvSpPr>
        <p:spPr>
          <a:xfrm>
            <a:off x="6041629" y="4133850"/>
            <a:ext cx="892571" cy="636588"/>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2030</a:t>
            </a:r>
            <a:endParaRPr lang="en-GB" b="1" dirty="0">
              <a:solidFill>
                <a:schemeClr val="tx1"/>
              </a:solidFill>
            </a:endParaRPr>
          </a:p>
        </p:txBody>
      </p:sp>
      <p:sp>
        <p:nvSpPr>
          <p:cNvPr id="17" name="Oval 16"/>
          <p:cNvSpPr/>
          <p:nvPr/>
        </p:nvSpPr>
        <p:spPr>
          <a:xfrm>
            <a:off x="4830896" y="3676650"/>
            <a:ext cx="1707753" cy="457200"/>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63 years</a:t>
            </a:r>
            <a:endParaRPr lang="en-GB" b="1" dirty="0">
              <a:solidFill>
                <a:schemeClr val="tx1"/>
              </a:solidFill>
            </a:endParaRPr>
          </a:p>
        </p:txBody>
      </p:sp>
      <p:sp>
        <p:nvSpPr>
          <p:cNvPr id="8" name="Cloud Callout 7"/>
          <p:cNvSpPr/>
          <p:nvPr/>
        </p:nvSpPr>
        <p:spPr>
          <a:xfrm>
            <a:off x="7500199" y="4949952"/>
            <a:ext cx="1365753" cy="1069848"/>
          </a:xfrm>
          <a:prstGeom prst="cloudCallou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a:t>?</a:t>
            </a:r>
            <a:endParaRPr lang="en-GB" sz="3600" b="1" dirty="0"/>
          </a:p>
        </p:txBody>
      </p:sp>
      <p:sp>
        <p:nvSpPr>
          <p:cNvPr id="20"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272350" y="914400"/>
            <a:ext cx="9361300" cy="1722490"/>
          </a:xfrm>
        </p:spPr>
        <p:txBody>
          <a:bodyPr>
            <a:noAutofit/>
          </a:bodyPr>
          <a:lstStyle/>
          <a:p>
            <a:pPr algn="ctr"/>
            <a:r>
              <a:rPr lang="en-US" altLang="en-US" dirty="0" smtClean="0">
                <a:solidFill>
                  <a:srgbClr val="000000"/>
                </a:solidFill>
                <a:latin typeface="Arial" pitchFamily="34" charset="0"/>
                <a:cs typeface="Arial" pitchFamily="34" charset="0"/>
                <a:sym typeface="Wingdings" panose="05000000000000000000" pitchFamily="2" charset="2"/>
              </a:rPr>
              <a:t>PENSIONS GRANTED BY THE PUBLIC PENSION SYSTEM</a:t>
            </a:r>
            <a:endParaRPr lang="en-US" altLang="en-US" b="1" dirty="0" smtClean="0">
              <a:solidFill>
                <a:srgbClr val="000000"/>
              </a:solidFill>
              <a:latin typeface="Arial" pitchFamily="34" charset="0"/>
              <a:cs typeface="Arial" pitchFamily="34" charset="0"/>
              <a:sym typeface="Wingdings" panose="05000000000000000000" pitchFamily="2" charset="2"/>
            </a:endParaRPr>
          </a:p>
        </p:txBody>
      </p:sp>
      <p:sp>
        <p:nvSpPr>
          <p:cNvPr id="7171" name="Rectangle 8"/>
          <p:cNvSpPr>
            <a:spLocks noGrp="1" noChangeArrowheads="1"/>
          </p:cNvSpPr>
          <p:nvPr>
            <p:ph idx="4294967295"/>
          </p:nvPr>
        </p:nvSpPr>
        <p:spPr>
          <a:xfrm>
            <a:off x="1280490" y="3140960"/>
            <a:ext cx="7345020" cy="1872260"/>
          </a:xfrm>
        </p:spPr>
        <p:txBody>
          <a:bodyPr>
            <a:noAutofit/>
          </a:bodyPr>
          <a:lstStyle/>
          <a:p>
            <a:pPr marL="609600" indent="-609600" eaLnBrk="1" hangingPunct="1">
              <a:buFontTx/>
              <a:buNone/>
            </a:pPr>
            <a:r>
              <a:rPr lang="ro-RO" altLang="en-US" sz="1600" dirty="0" smtClean="0"/>
              <a:t>	</a:t>
            </a:r>
            <a:endParaRPr lang="en-US" altLang="en-US" sz="1600" dirty="0" smtClean="0"/>
          </a:p>
          <a:p>
            <a:pPr marL="990600" lvl="1" indent="-533400" algn="just" eaLnBrk="1" hangingPunct="1">
              <a:buClr>
                <a:srgbClr val="33CC33"/>
              </a:buClr>
              <a:buSzPct val="95000"/>
              <a:buFontTx/>
              <a:buAutoNum type="alphaUcPeriod"/>
            </a:pPr>
            <a:r>
              <a:rPr lang="en-US" altLang="en-US" sz="1600" b="1" dirty="0" smtClean="0">
                <a:solidFill>
                  <a:srgbClr val="000000"/>
                </a:solidFill>
                <a:latin typeface="Arial" pitchFamily="34" charset="0"/>
                <a:cs typeface="Arial" pitchFamily="34" charset="0"/>
              </a:rPr>
              <a:t>Old Age Pension</a:t>
            </a:r>
            <a:endParaRPr lang="ro-RO" altLang="en-US" sz="1600" b="1" dirty="0" smtClean="0">
              <a:solidFill>
                <a:srgbClr val="000000"/>
              </a:solidFill>
              <a:latin typeface="Arial" pitchFamily="34" charset="0"/>
              <a:cs typeface="Arial" pitchFamily="34" charset="0"/>
            </a:endParaRPr>
          </a:p>
          <a:p>
            <a:pPr marL="990600" lvl="1" indent="-533400" algn="just" eaLnBrk="1" hangingPunct="1">
              <a:buClr>
                <a:srgbClr val="33CC33"/>
              </a:buClr>
              <a:buSzPct val="95000"/>
              <a:buFontTx/>
              <a:buAutoNum type="alphaUcPeriod"/>
            </a:pPr>
            <a:r>
              <a:rPr lang="en-US" altLang="en-US" sz="1600" b="1" dirty="0" smtClean="0">
                <a:solidFill>
                  <a:srgbClr val="000000"/>
                </a:solidFill>
                <a:latin typeface="Arial" pitchFamily="34" charset="0"/>
                <a:cs typeface="Arial" pitchFamily="34" charset="0"/>
              </a:rPr>
              <a:t>Early Retirement Pension</a:t>
            </a:r>
            <a:endParaRPr lang="ro-RO" altLang="en-US" sz="1600" b="1" dirty="0" smtClean="0">
              <a:solidFill>
                <a:srgbClr val="000000"/>
              </a:solidFill>
              <a:latin typeface="Arial" pitchFamily="34" charset="0"/>
              <a:cs typeface="Arial" pitchFamily="34" charset="0"/>
            </a:endParaRPr>
          </a:p>
          <a:p>
            <a:pPr marL="990600" lvl="1" indent="-533400" algn="just" eaLnBrk="1" hangingPunct="1">
              <a:buClr>
                <a:srgbClr val="33CC33"/>
              </a:buClr>
              <a:buSzPct val="95000"/>
              <a:buFontTx/>
              <a:buAutoNum type="alphaUcPeriod"/>
            </a:pPr>
            <a:r>
              <a:rPr lang="en-US" altLang="en-US" sz="1600" b="1" dirty="0" smtClean="0">
                <a:solidFill>
                  <a:srgbClr val="000000"/>
                </a:solidFill>
                <a:latin typeface="Arial" pitchFamily="34" charset="0"/>
                <a:cs typeface="Arial" pitchFamily="34" charset="0"/>
              </a:rPr>
              <a:t>Partial Early Retirement Pension </a:t>
            </a:r>
            <a:endParaRPr lang="ro-RO" altLang="en-US" sz="1600" b="1" dirty="0" smtClean="0">
              <a:solidFill>
                <a:srgbClr val="000000"/>
              </a:solidFill>
              <a:latin typeface="Arial" pitchFamily="34" charset="0"/>
              <a:cs typeface="Arial" pitchFamily="34" charset="0"/>
            </a:endParaRPr>
          </a:p>
          <a:p>
            <a:pPr marL="990600" lvl="1" indent="-533400" algn="just" eaLnBrk="1" hangingPunct="1">
              <a:buClr>
                <a:srgbClr val="33CC33"/>
              </a:buClr>
              <a:buSzPct val="95000"/>
              <a:buFontTx/>
              <a:buAutoNum type="alphaUcPeriod"/>
            </a:pPr>
            <a:r>
              <a:rPr lang="en-US" altLang="en-US" sz="1600" b="1" dirty="0" smtClean="0">
                <a:solidFill>
                  <a:srgbClr val="000000"/>
                </a:solidFill>
                <a:latin typeface="Arial" pitchFamily="34" charset="0"/>
                <a:cs typeface="Arial" pitchFamily="34" charset="0"/>
              </a:rPr>
              <a:t>Invalidity Pension</a:t>
            </a:r>
            <a:endParaRPr lang="ro-RO" altLang="en-US" sz="1600" b="1" dirty="0" smtClean="0">
              <a:solidFill>
                <a:srgbClr val="000000"/>
              </a:solidFill>
              <a:latin typeface="Arial" pitchFamily="34" charset="0"/>
              <a:cs typeface="Arial" pitchFamily="34" charset="0"/>
            </a:endParaRPr>
          </a:p>
          <a:p>
            <a:pPr marL="990600" lvl="1" indent="-533400" algn="just" eaLnBrk="1" hangingPunct="1">
              <a:buClr>
                <a:srgbClr val="33CC33"/>
              </a:buClr>
              <a:buSzPct val="95000"/>
              <a:buFontTx/>
              <a:buAutoNum type="alphaUcPeriod"/>
            </a:pPr>
            <a:r>
              <a:rPr lang="en-US" altLang="en-US" sz="1600" b="1" dirty="0" smtClean="0">
                <a:solidFill>
                  <a:srgbClr val="000000"/>
                </a:solidFill>
                <a:latin typeface="Arial" pitchFamily="34" charset="0"/>
                <a:cs typeface="Arial" pitchFamily="34" charset="0"/>
              </a:rPr>
              <a:t>Survivor’s Pension</a:t>
            </a:r>
            <a:endParaRPr lang="ro-RO" altLang="en-US" sz="1600" b="1" dirty="0" smtClean="0">
              <a:solidFill>
                <a:srgbClr val="000000"/>
              </a:solidFill>
              <a:latin typeface="Arial" pitchFamily="34" charset="0"/>
              <a:cs typeface="Arial" pitchFamily="34" charset="0"/>
            </a:endParaRPr>
          </a:p>
        </p:txBody>
      </p:sp>
      <p:sp>
        <p:nvSpPr>
          <p:cNvPr id="7" name="Title 1"/>
          <p:cNvSpPr txBox="1">
            <a:spLocks/>
          </p:cNvSpPr>
          <p:nvPr/>
        </p:nvSpPr>
        <p:spPr>
          <a:xfrm>
            <a:off x="344364" y="80970"/>
            <a:ext cx="9066340" cy="64809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344360" y="836640"/>
            <a:ext cx="9217280" cy="754036"/>
          </a:xfrm>
        </p:spPr>
        <p:txBody>
          <a:bodyPr>
            <a:noAutofit/>
          </a:bodyPr>
          <a:lstStyle/>
          <a:p>
            <a:pPr algn="ctr" eaLnBrk="1" hangingPunct="1"/>
            <a:r>
              <a:rPr lang="en-US" altLang="en-US" sz="4800" b="1" dirty="0" smtClean="0">
                <a:solidFill>
                  <a:srgbClr val="000000"/>
                </a:solidFill>
                <a:latin typeface="+mj-lt"/>
              </a:rPr>
              <a:t>Old Age Pension</a:t>
            </a:r>
            <a:r>
              <a:rPr lang="ro-RO" altLang="en-US" sz="4800" dirty="0" smtClean="0">
                <a:solidFill>
                  <a:srgbClr val="000000"/>
                </a:solidFill>
                <a:latin typeface="+mj-lt"/>
                <a:sym typeface="Wingdings" panose="05000000000000000000" pitchFamily="2" charset="2"/>
              </a:rPr>
              <a:t> </a:t>
            </a:r>
            <a:r>
              <a:rPr lang="en-US" altLang="en-US" sz="4800" b="1" dirty="0" smtClean="0">
                <a:solidFill>
                  <a:srgbClr val="000000"/>
                </a:solidFill>
                <a:latin typeface="+mj-lt"/>
                <a:sym typeface="Wingdings" panose="05000000000000000000" pitchFamily="2" charset="2"/>
              </a:rPr>
              <a:t>conditions</a:t>
            </a:r>
          </a:p>
        </p:txBody>
      </p:sp>
      <p:sp>
        <p:nvSpPr>
          <p:cNvPr id="2" name="Rectangle 1"/>
          <p:cNvSpPr/>
          <p:nvPr/>
        </p:nvSpPr>
        <p:spPr>
          <a:xfrm>
            <a:off x="1543929" y="1752600"/>
            <a:ext cx="2393950" cy="1371600"/>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t>standard retirement age</a:t>
            </a:r>
          </a:p>
        </p:txBody>
      </p:sp>
      <p:sp>
        <p:nvSpPr>
          <p:cNvPr id="4" name="Plus 3"/>
          <p:cNvSpPr/>
          <p:nvPr/>
        </p:nvSpPr>
        <p:spPr>
          <a:xfrm>
            <a:off x="4354513" y="1981200"/>
            <a:ext cx="908050" cy="762000"/>
          </a:xfrm>
          <a:prstGeom prst="mathPlus">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Rectangle 7"/>
          <p:cNvSpPr/>
          <p:nvPr/>
        </p:nvSpPr>
        <p:spPr>
          <a:xfrm>
            <a:off x="5598688" y="1752600"/>
            <a:ext cx="2393950" cy="1371600"/>
          </a:xfrm>
          <a:prstGeom prst="rect">
            <a:avLst/>
          </a:prstGeom>
          <a:solidFill>
            <a:srgbClr val="33CC3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b="1" dirty="0"/>
              <a:t>minimum mandatory contribution period </a:t>
            </a:r>
          </a:p>
        </p:txBody>
      </p:sp>
      <p:sp>
        <p:nvSpPr>
          <p:cNvPr id="11" name="Right Arrow 10"/>
          <p:cNvSpPr/>
          <p:nvPr/>
        </p:nvSpPr>
        <p:spPr>
          <a:xfrm rot="5400000">
            <a:off x="4454525" y="3217863"/>
            <a:ext cx="749300" cy="866775"/>
          </a:xfrm>
          <a:prstGeom prst="righ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ight Brace 22"/>
          <p:cNvSpPr/>
          <p:nvPr/>
        </p:nvSpPr>
        <p:spPr>
          <a:xfrm rot="16200000" flipH="1">
            <a:off x="4594820" y="1237259"/>
            <a:ext cx="442913" cy="4235846"/>
          </a:xfrm>
          <a:prstGeom prst="rightBrace">
            <a:avLst/>
          </a:prstGeom>
          <a:solidFill>
            <a:schemeClr val="bg1">
              <a:lumMod val="75000"/>
            </a:schemeClr>
          </a:solidFill>
          <a:ln>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a:p>
        </p:txBody>
      </p:sp>
      <p:sp>
        <p:nvSpPr>
          <p:cNvPr id="3" name="Oval 2"/>
          <p:cNvSpPr/>
          <p:nvPr/>
        </p:nvSpPr>
        <p:spPr>
          <a:xfrm>
            <a:off x="3549650" y="4191000"/>
            <a:ext cx="2559050" cy="2057400"/>
          </a:xfrm>
          <a:prstGeom prst="ellipse">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t>Old Age Pension </a:t>
            </a:r>
          </a:p>
        </p:txBody>
      </p:sp>
      <p:sp>
        <p:nvSpPr>
          <p:cNvPr id="12" name="Title 1"/>
          <p:cNvSpPr txBox="1">
            <a:spLocks/>
          </p:cNvSpPr>
          <p:nvPr/>
        </p:nvSpPr>
        <p:spPr>
          <a:xfrm>
            <a:off x="496764" y="233370"/>
            <a:ext cx="9066340" cy="64809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344360" y="764630"/>
            <a:ext cx="9217280" cy="749845"/>
          </a:xfrm>
        </p:spPr>
        <p:txBody>
          <a:bodyPr>
            <a:noAutofit/>
          </a:bodyPr>
          <a:lstStyle/>
          <a:p>
            <a:pPr algn="ctr" eaLnBrk="1" hangingPunct="1"/>
            <a:r>
              <a:rPr lang="en-US" altLang="en-US" sz="3600" b="1" dirty="0" smtClean="0">
                <a:solidFill>
                  <a:srgbClr val="000000"/>
                </a:solidFill>
                <a:latin typeface="Arial" pitchFamily="34" charset="0"/>
                <a:cs typeface="Arial" pitchFamily="34" charset="0"/>
              </a:rPr>
              <a:t>Old Age Pension</a:t>
            </a:r>
            <a:r>
              <a:rPr lang="ro-RO" altLang="en-US" sz="3600" dirty="0" smtClean="0">
                <a:solidFill>
                  <a:srgbClr val="000000"/>
                </a:solidFill>
                <a:latin typeface="Arial" pitchFamily="34" charset="0"/>
                <a:cs typeface="Arial" pitchFamily="34" charset="0"/>
                <a:sym typeface="Wingdings" panose="05000000000000000000" pitchFamily="2" charset="2"/>
              </a:rPr>
              <a:t> </a:t>
            </a:r>
            <a:endParaRPr lang="en-US" altLang="en-US" sz="3600" b="1" dirty="0" smtClean="0">
              <a:solidFill>
                <a:srgbClr val="000000"/>
              </a:solidFill>
              <a:latin typeface="Arial" pitchFamily="34" charset="0"/>
              <a:cs typeface="Arial" pitchFamily="34" charset="0"/>
              <a:sym typeface="Wingdings" panose="05000000000000000000" pitchFamily="2" charset="2"/>
            </a:endParaRPr>
          </a:p>
        </p:txBody>
      </p:sp>
      <p:sp>
        <p:nvSpPr>
          <p:cNvPr id="9219" name="Rectangle 8"/>
          <p:cNvSpPr>
            <a:spLocks noGrp="1" noChangeArrowheads="1"/>
          </p:cNvSpPr>
          <p:nvPr>
            <p:ph idx="4294967295"/>
          </p:nvPr>
        </p:nvSpPr>
        <p:spPr>
          <a:xfrm>
            <a:off x="416370" y="1412720"/>
            <a:ext cx="9217280" cy="5112710"/>
          </a:xfrm>
        </p:spPr>
        <p:txBody>
          <a:bodyPr/>
          <a:lstStyle/>
          <a:p>
            <a:pPr marL="0" indent="0" algn="just" defTabSz="265113" eaLnBrk="1" hangingPunct="1">
              <a:buFontTx/>
              <a:buNone/>
              <a:tabLst>
                <a:tab pos="542925" algn="l"/>
              </a:tabLst>
            </a:pPr>
            <a:r>
              <a:rPr lang="en-US" altLang="zh-CN" sz="2000" b="1" dirty="0" smtClean="0">
                <a:solidFill>
                  <a:schemeClr val="tx1"/>
                </a:solidFill>
                <a:ea typeface="宋体" panose="02010600030101010101" pitchFamily="2" charset="-122"/>
                <a:cs typeface="Times New Roman" panose="02020603050405020304" pitchFamily="18" charset="0"/>
              </a:rPr>
              <a:t>											                   </a:t>
            </a:r>
            <a:r>
              <a:rPr lang="en-US" altLang="zh-CN" sz="2400" b="1" dirty="0" smtClean="0">
                <a:solidFill>
                  <a:schemeClr val="tx1"/>
                </a:solidFill>
                <a:latin typeface="+mn-lt"/>
                <a:ea typeface="宋体" panose="02010600030101010101" pitchFamily="2" charset="-122"/>
                <a:cs typeface="Times New Roman" panose="02020603050405020304" pitchFamily="18" charset="0"/>
              </a:rPr>
              <a:t>WOMEN 						          MEN</a:t>
            </a:r>
          </a:p>
          <a:p>
            <a:pPr marL="0" indent="0" algn="just" defTabSz="265113" eaLnBrk="1" hangingPunct="1">
              <a:buFontTx/>
              <a:buNone/>
              <a:tabLst>
                <a:tab pos="542925" algn="l"/>
              </a:tabLst>
            </a:pPr>
            <a:endParaRPr lang="en-US" altLang="zh-CN" sz="1000" b="1" dirty="0" smtClean="0">
              <a:solidFill>
                <a:srgbClr val="33CC33"/>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zh-CN" sz="1000" b="1" dirty="0" smtClean="0">
              <a:solidFill>
                <a:srgbClr val="33CC33"/>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zh-CN" sz="1000" b="1" dirty="0" smtClean="0">
              <a:solidFill>
                <a:srgbClr val="33CC33"/>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r>
              <a:rPr lang="en-US" altLang="zh-CN" sz="2400" b="1" dirty="0" smtClean="0">
                <a:solidFill>
                  <a:schemeClr val="tx1"/>
                </a:solidFill>
                <a:latin typeface="+mn-lt"/>
                <a:ea typeface="宋体" panose="02010600030101010101" pitchFamily="2" charset="-122"/>
                <a:cs typeface="Times New Roman" panose="02020603050405020304" pitchFamily="18" charset="0"/>
              </a:rPr>
              <a:t>standard retirement age</a:t>
            </a: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r>
              <a:rPr lang="en-US" altLang="en-US" sz="2400" b="1" dirty="0" smtClean="0">
                <a:solidFill>
                  <a:schemeClr val="tx1"/>
                </a:solidFill>
                <a:latin typeface="+mn-lt"/>
                <a:ea typeface="宋体" panose="02010600030101010101" pitchFamily="2" charset="-122"/>
                <a:cs typeface="Times New Roman" panose="02020603050405020304" pitchFamily="18" charset="0"/>
              </a:rPr>
              <a:t>	minimum contribution period</a:t>
            </a: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en-US" sz="1800" b="1" dirty="0" smtClean="0">
              <a:solidFill>
                <a:schemeClr val="tx1"/>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r>
              <a:rPr lang="en-US" altLang="en-US" sz="2400" b="1" dirty="0" smtClean="0">
                <a:solidFill>
                  <a:schemeClr val="tx1"/>
                </a:solidFill>
                <a:latin typeface="+mn-lt"/>
                <a:ea typeface="宋体" panose="02010600030101010101" pitchFamily="2" charset="-122"/>
                <a:cs typeface="Times New Roman" panose="02020603050405020304" pitchFamily="18" charset="0"/>
              </a:rPr>
              <a:t>full contribution period</a:t>
            </a:r>
            <a:endParaRPr lang="en-US" altLang="en-US" sz="2400" dirty="0" smtClean="0">
              <a:solidFill>
                <a:schemeClr val="tx1"/>
              </a:solidFill>
              <a:latin typeface="+mn-lt"/>
              <a:ea typeface="宋体" panose="02010600030101010101" pitchFamily="2" charset="-122"/>
              <a:cs typeface="Times New Roman" panose="02020603050405020304" pitchFamily="18" charset="0"/>
            </a:endParaRPr>
          </a:p>
        </p:txBody>
      </p:sp>
      <p:cxnSp>
        <p:nvCxnSpPr>
          <p:cNvPr id="29" name="Straight Arrow Connector 28"/>
          <p:cNvCxnSpPr/>
          <p:nvPr/>
        </p:nvCxnSpPr>
        <p:spPr>
          <a:xfrm flipV="1">
            <a:off x="7087262" y="2389188"/>
            <a:ext cx="990600" cy="5334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7647914" y="1905000"/>
            <a:ext cx="1707753" cy="457200"/>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65 years</a:t>
            </a:r>
            <a:endParaRPr lang="en-GB" b="1" dirty="0">
              <a:solidFill>
                <a:schemeClr val="tx1"/>
              </a:solidFill>
            </a:endParaRPr>
          </a:p>
        </p:txBody>
      </p:sp>
      <p:sp>
        <p:nvSpPr>
          <p:cNvPr id="31" name="Horizontal Scroll 30"/>
          <p:cNvSpPr/>
          <p:nvPr/>
        </p:nvSpPr>
        <p:spPr>
          <a:xfrm>
            <a:off x="8452777" y="2438400"/>
            <a:ext cx="892571" cy="636588"/>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2015</a:t>
            </a:r>
            <a:endParaRPr lang="en-GB" b="1" dirty="0">
              <a:solidFill>
                <a:schemeClr val="tx1"/>
              </a:solidFill>
            </a:endParaRPr>
          </a:p>
        </p:txBody>
      </p:sp>
      <p:grpSp>
        <p:nvGrpSpPr>
          <p:cNvPr id="3" name="Group 27"/>
          <p:cNvGrpSpPr>
            <a:grpSpLocks/>
          </p:cNvGrpSpPr>
          <p:nvPr/>
        </p:nvGrpSpPr>
        <p:grpSpPr bwMode="auto">
          <a:xfrm>
            <a:off x="7200769" y="2438400"/>
            <a:ext cx="1590807" cy="762000"/>
            <a:chOff x="6646257" y="2438400"/>
            <a:chExt cx="1469302" cy="762000"/>
          </a:xfrm>
        </p:grpSpPr>
        <p:cxnSp>
          <p:nvCxnSpPr>
            <p:cNvPr id="32" name="Elbow Connector 31"/>
            <p:cNvCxnSpPr/>
            <p:nvPr/>
          </p:nvCxnSpPr>
          <p:spPr>
            <a:xfrm rot="10800000" flipV="1">
              <a:off x="6646257" y="2819400"/>
              <a:ext cx="991184"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Elbow Connector 32"/>
            <p:cNvCxnSpPr/>
            <p:nvPr/>
          </p:nvCxnSpPr>
          <p:spPr>
            <a:xfrm rot="10800000" flipV="1">
              <a:off x="7124375" y="2438400"/>
              <a:ext cx="991184"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26"/>
          <p:cNvGrpSpPr>
            <a:grpSpLocks/>
          </p:cNvGrpSpPr>
          <p:nvPr/>
        </p:nvGrpSpPr>
        <p:grpSpPr bwMode="auto">
          <a:xfrm>
            <a:off x="5582444" y="3389314"/>
            <a:ext cx="2283883" cy="1165225"/>
            <a:chOff x="5152688" y="3388632"/>
            <a:chExt cx="2108095" cy="1166014"/>
          </a:xfrm>
        </p:grpSpPr>
        <p:sp>
          <p:nvSpPr>
            <p:cNvPr id="34" name="Oval 33"/>
            <p:cNvSpPr/>
            <p:nvPr/>
          </p:nvSpPr>
          <p:spPr>
            <a:xfrm>
              <a:off x="5565417" y="3388632"/>
              <a:ext cx="1576309" cy="457510"/>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15 years</a:t>
              </a:r>
              <a:endParaRPr lang="en-GB" b="1" dirty="0">
                <a:solidFill>
                  <a:schemeClr val="tx1"/>
                </a:solidFill>
              </a:endParaRPr>
            </a:p>
          </p:txBody>
        </p:sp>
        <p:grpSp>
          <p:nvGrpSpPr>
            <p:cNvPr id="5" name="Group 25"/>
            <p:cNvGrpSpPr>
              <a:grpSpLocks/>
            </p:cNvGrpSpPr>
            <p:nvPr/>
          </p:nvGrpSpPr>
          <p:grpSpPr bwMode="auto">
            <a:xfrm>
              <a:off x="5152688" y="3897887"/>
              <a:ext cx="2108095" cy="656759"/>
              <a:chOff x="5152688" y="3897887"/>
              <a:chExt cx="2108095" cy="656759"/>
            </a:xfrm>
          </p:grpSpPr>
          <p:sp>
            <p:nvSpPr>
              <p:cNvPr id="35" name="Horizontal Scroll 34"/>
              <p:cNvSpPr/>
              <p:nvPr/>
            </p:nvSpPr>
            <p:spPr>
              <a:xfrm>
                <a:off x="6436912" y="3919216"/>
                <a:ext cx="823871" cy="635430"/>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2015</a:t>
                </a:r>
                <a:endParaRPr lang="en-GB" b="1" dirty="0">
                  <a:solidFill>
                    <a:schemeClr val="tx1"/>
                  </a:solidFill>
                </a:endParaRPr>
              </a:p>
            </p:txBody>
          </p:sp>
          <p:cxnSp>
            <p:nvCxnSpPr>
              <p:cNvPr id="39" name="Straight Arrow Connector 38"/>
              <p:cNvCxnSpPr/>
              <p:nvPr/>
            </p:nvCxnSpPr>
            <p:spPr>
              <a:xfrm flipV="1">
                <a:off x="5152688" y="3898564"/>
                <a:ext cx="914354" cy="532173"/>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6" name="Group 41"/>
          <p:cNvGrpSpPr>
            <a:grpSpLocks/>
          </p:cNvGrpSpPr>
          <p:nvPr/>
        </p:nvGrpSpPr>
        <p:grpSpPr bwMode="auto">
          <a:xfrm>
            <a:off x="3842015" y="4953001"/>
            <a:ext cx="2283883" cy="1165225"/>
            <a:chOff x="5152688" y="3388632"/>
            <a:chExt cx="2108095" cy="1166014"/>
          </a:xfrm>
        </p:grpSpPr>
        <p:sp>
          <p:nvSpPr>
            <p:cNvPr id="43" name="Oval 42"/>
            <p:cNvSpPr/>
            <p:nvPr/>
          </p:nvSpPr>
          <p:spPr>
            <a:xfrm>
              <a:off x="5565417" y="3388632"/>
              <a:ext cx="1576309" cy="457510"/>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35 years</a:t>
              </a:r>
              <a:endParaRPr lang="en-GB" b="1" dirty="0">
                <a:solidFill>
                  <a:schemeClr val="tx1"/>
                </a:solidFill>
              </a:endParaRPr>
            </a:p>
          </p:txBody>
        </p:sp>
        <p:grpSp>
          <p:nvGrpSpPr>
            <p:cNvPr id="7" name="Group 43"/>
            <p:cNvGrpSpPr>
              <a:grpSpLocks/>
            </p:cNvGrpSpPr>
            <p:nvPr/>
          </p:nvGrpSpPr>
          <p:grpSpPr bwMode="auto">
            <a:xfrm>
              <a:off x="5152688" y="3897887"/>
              <a:ext cx="2108095" cy="656759"/>
              <a:chOff x="5152688" y="3897887"/>
              <a:chExt cx="2108095" cy="656759"/>
            </a:xfrm>
          </p:grpSpPr>
          <p:sp>
            <p:nvSpPr>
              <p:cNvPr id="45" name="Horizontal Scroll 44"/>
              <p:cNvSpPr/>
              <p:nvPr/>
            </p:nvSpPr>
            <p:spPr>
              <a:xfrm>
                <a:off x="6436912" y="3919216"/>
                <a:ext cx="823871" cy="635430"/>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2030</a:t>
                </a:r>
                <a:endParaRPr lang="en-GB" b="1" dirty="0">
                  <a:solidFill>
                    <a:schemeClr val="tx1"/>
                  </a:solidFill>
                </a:endParaRPr>
              </a:p>
            </p:txBody>
          </p:sp>
          <p:cxnSp>
            <p:nvCxnSpPr>
              <p:cNvPr id="48" name="Straight Arrow Connector 47"/>
              <p:cNvCxnSpPr/>
              <p:nvPr/>
            </p:nvCxnSpPr>
            <p:spPr>
              <a:xfrm flipV="1">
                <a:off x="5152688" y="3898565"/>
                <a:ext cx="914354" cy="532172"/>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8" name="Group 48"/>
          <p:cNvGrpSpPr>
            <a:grpSpLocks/>
          </p:cNvGrpSpPr>
          <p:nvPr/>
        </p:nvGrpSpPr>
        <p:grpSpPr bwMode="auto">
          <a:xfrm>
            <a:off x="7042548" y="4938713"/>
            <a:ext cx="2283883" cy="1185862"/>
            <a:chOff x="5152688" y="3368264"/>
            <a:chExt cx="2108095" cy="1186382"/>
          </a:xfrm>
        </p:grpSpPr>
        <p:sp>
          <p:nvSpPr>
            <p:cNvPr id="50" name="Oval 49"/>
            <p:cNvSpPr/>
            <p:nvPr/>
          </p:nvSpPr>
          <p:spPr>
            <a:xfrm>
              <a:off x="5647963" y="3368264"/>
              <a:ext cx="1576308" cy="457400"/>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35 years</a:t>
              </a:r>
              <a:endParaRPr lang="en-GB" b="1" dirty="0">
                <a:solidFill>
                  <a:schemeClr val="tx1"/>
                </a:solidFill>
              </a:endParaRPr>
            </a:p>
          </p:txBody>
        </p:sp>
        <p:grpSp>
          <p:nvGrpSpPr>
            <p:cNvPr id="9" name="Group 50"/>
            <p:cNvGrpSpPr>
              <a:grpSpLocks/>
            </p:cNvGrpSpPr>
            <p:nvPr/>
          </p:nvGrpSpPr>
          <p:grpSpPr bwMode="auto">
            <a:xfrm>
              <a:off x="5152688" y="3897887"/>
              <a:ext cx="2108095" cy="656759"/>
              <a:chOff x="5152688" y="3897887"/>
              <a:chExt cx="2108095" cy="656759"/>
            </a:xfrm>
          </p:grpSpPr>
          <p:sp>
            <p:nvSpPr>
              <p:cNvPr id="52" name="Horizontal Scroll 51"/>
              <p:cNvSpPr/>
              <p:nvPr/>
            </p:nvSpPr>
            <p:spPr>
              <a:xfrm>
                <a:off x="6436911" y="3917780"/>
                <a:ext cx="823872" cy="636866"/>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2015</a:t>
                </a:r>
                <a:endParaRPr lang="en-GB" b="1" dirty="0">
                  <a:solidFill>
                    <a:schemeClr val="tx1"/>
                  </a:solidFill>
                </a:endParaRPr>
              </a:p>
            </p:txBody>
          </p:sp>
          <p:cxnSp>
            <p:nvCxnSpPr>
              <p:cNvPr id="55" name="Straight Arrow Connector 54"/>
              <p:cNvCxnSpPr/>
              <p:nvPr/>
            </p:nvCxnSpPr>
            <p:spPr>
              <a:xfrm flipV="1">
                <a:off x="5152688" y="3897133"/>
                <a:ext cx="914354" cy="533634"/>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 name="Group 9215"/>
          <p:cNvGrpSpPr>
            <a:grpSpLocks/>
          </p:cNvGrpSpPr>
          <p:nvPr/>
        </p:nvGrpSpPr>
        <p:grpSpPr bwMode="auto">
          <a:xfrm>
            <a:off x="3797300" y="1905000"/>
            <a:ext cx="2326879" cy="1316038"/>
            <a:chOff x="3505200" y="1905000"/>
            <a:chExt cx="2147935" cy="1315770"/>
          </a:xfrm>
        </p:grpSpPr>
        <p:cxnSp>
          <p:nvCxnSpPr>
            <p:cNvPr id="15" name="Straight Arrow Connector 14"/>
            <p:cNvCxnSpPr/>
            <p:nvPr/>
          </p:nvCxnSpPr>
          <p:spPr>
            <a:xfrm flipV="1">
              <a:off x="3505200" y="2382741"/>
              <a:ext cx="914420" cy="533291"/>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4076713" y="1905000"/>
              <a:ext cx="1576422" cy="457107"/>
            </a:xfrm>
            <a:prstGeom prst="ellipse">
              <a:avLst/>
            </a:prstGeom>
            <a:solidFill>
              <a:srgbClr val="92D050"/>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b="1" dirty="0">
                  <a:solidFill>
                    <a:schemeClr val="tx1"/>
                  </a:solidFill>
                </a:rPr>
                <a:t>63 years</a:t>
              </a:r>
              <a:endParaRPr lang="en-GB" b="1" dirty="0">
                <a:solidFill>
                  <a:schemeClr val="tx1"/>
                </a:solidFill>
              </a:endParaRPr>
            </a:p>
          </p:txBody>
        </p:sp>
        <p:sp>
          <p:nvSpPr>
            <p:cNvPr id="24" name="Horizontal Scroll 23"/>
            <p:cNvSpPr/>
            <p:nvPr/>
          </p:nvSpPr>
          <p:spPr>
            <a:xfrm>
              <a:off x="4829204" y="2433530"/>
              <a:ext cx="823931" cy="636457"/>
            </a:xfrm>
            <a:prstGeom prst="horizontalScroll">
              <a:avLst/>
            </a:prstGeom>
            <a:solidFill>
              <a:srgbClr val="CCEC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2030</a:t>
              </a:r>
              <a:endParaRPr lang="en-GB" b="1" dirty="0">
                <a:solidFill>
                  <a:schemeClr val="tx1"/>
                </a:solidFill>
              </a:endParaRPr>
            </a:p>
          </p:txBody>
        </p:sp>
        <p:grpSp>
          <p:nvGrpSpPr>
            <p:cNvPr id="11" name="Group 56"/>
            <p:cNvGrpSpPr>
              <a:grpSpLocks/>
            </p:cNvGrpSpPr>
            <p:nvPr/>
          </p:nvGrpSpPr>
          <p:grpSpPr bwMode="auto">
            <a:xfrm>
              <a:off x="3684949" y="2458770"/>
              <a:ext cx="1469302" cy="762000"/>
              <a:chOff x="6646257" y="2438400"/>
              <a:chExt cx="1469302" cy="762000"/>
            </a:xfrm>
          </p:grpSpPr>
          <p:cxnSp>
            <p:nvCxnSpPr>
              <p:cNvPr id="58" name="Elbow Connector 57"/>
              <p:cNvCxnSpPr/>
              <p:nvPr/>
            </p:nvCxnSpPr>
            <p:spPr>
              <a:xfrm rot="10800000" flipV="1">
                <a:off x="6645900" y="2819477"/>
                <a:ext cx="990622" cy="380923"/>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0800000" flipV="1">
                <a:off x="7125335" y="2438555"/>
                <a:ext cx="990622" cy="380923"/>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grpSp>
        <p:nvGrpSpPr>
          <p:cNvPr id="12" name="Group 59"/>
          <p:cNvGrpSpPr>
            <a:grpSpLocks/>
          </p:cNvGrpSpPr>
          <p:nvPr/>
        </p:nvGrpSpPr>
        <p:grpSpPr bwMode="auto">
          <a:xfrm>
            <a:off x="5733786" y="3917950"/>
            <a:ext cx="1592527" cy="762000"/>
            <a:chOff x="6646257" y="2438400"/>
            <a:chExt cx="1469302" cy="762000"/>
          </a:xfrm>
        </p:grpSpPr>
        <p:cxnSp>
          <p:nvCxnSpPr>
            <p:cNvPr id="61" name="Elbow Connector 60"/>
            <p:cNvCxnSpPr/>
            <p:nvPr/>
          </p:nvCxnSpPr>
          <p:spPr>
            <a:xfrm rot="10800000" flipV="1">
              <a:off x="6646257" y="2819400"/>
              <a:ext cx="990113"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p:cNvCxnSpPr/>
            <p:nvPr/>
          </p:nvCxnSpPr>
          <p:spPr>
            <a:xfrm rot="10800000" flipV="1">
              <a:off x="7125446" y="2438400"/>
              <a:ext cx="990113"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oup 62"/>
          <p:cNvGrpSpPr>
            <a:grpSpLocks/>
          </p:cNvGrpSpPr>
          <p:nvPr/>
        </p:nvGrpSpPr>
        <p:grpSpPr bwMode="auto">
          <a:xfrm>
            <a:off x="7200769" y="5468938"/>
            <a:ext cx="1590807" cy="762000"/>
            <a:chOff x="6646257" y="2438400"/>
            <a:chExt cx="1469302" cy="762000"/>
          </a:xfrm>
        </p:grpSpPr>
        <p:cxnSp>
          <p:nvCxnSpPr>
            <p:cNvPr id="64" name="Elbow Connector 63"/>
            <p:cNvCxnSpPr/>
            <p:nvPr/>
          </p:nvCxnSpPr>
          <p:spPr>
            <a:xfrm rot="10800000" flipV="1">
              <a:off x="6646257" y="2819400"/>
              <a:ext cx="991184"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Elbow Connector 64"/>
            <p:cNvCxnSpPr/>
            <p:nvPr/>
          </p:nvCxnSpPr>
          <p:spPr>
            <a:xfrm rot="10800000" flipV="1">
              <a:off x="7124375" y="2438400"/>
              <a:ext cx="991184"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65"/>
          <p:cNvGrpSpPr>
            <a:grpSpLocks/>
          </p:cNvGrpSpPr>
          <p:nvPr/>
        </p:nvGrpSpPr>
        <p:grpSpPr bwMode="auto">
          <a:xfrm>
            <a:off x="3991638" y="5494338"/>
            <a:ext cx="1592527" cy="762000"/>
            <a:chOff x="6646257" y="2438400"/>
            <a:chExt cx="1469302" cy="762000"/>
          </a:xfrm>
        </p:grpSpPr>
        <p:cxnSp>
          <p:nvCxnSpPr>
            <p:cNvPr id="67" name="Elbow Connector 66"/>
            <p:cNvCxnSpPr/>
            <p:nvPr/>
          </p:nvCxnSpPr>
          <p:spPr>
            <a:xfrm rot="10800000" flipV="1">
              <a:off x="6646257" y="2819400"/>
              <a:ext cx="990113"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p:cNvCxnSpPr/>
            <p:nvPr/>
          </p:nvCxnSpPr>
          <p:spPr>
            <a:xfrm rot="10800000" flipV="1">
              <a:off x="7125446" y="2438400"/>
              <a:ext cx="990113" cy="381000"/>
            </a:xfrm>
            <a:prstGeom prst="bentConnector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2" name="Straight Connector 9224"/>
          <p:cNvCxnSpPr/>
          <p:nvPr/>
        </p:nvCxnSpPr>
        <p:spPr>
          <a:xfrm>
            <a:off x="6753250" y="1844780"/>
            <a:ext cx="72010" cy="453663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4400948" y="1828800"/>
            <a:ext cx="4674394" cy="0"/>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7"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344360" y="764630"/>
            <a:ext cx="9217280" cy="749845"/>
          </a:xfrm>
        </p:spPr>
        <p:txBody>
          <a:bodyPr>
            <a:noAutofit/>
          </a:bodyPr>
          <a:lstStyle/>
          <a:p>
            <a:pPr algn="ctr" eaLnBrk="1" hangingPunct="1"/>
            <a:r>
              <a:rPr lang="en-US" altLang="en-US" sz="2800" b="1" dirty="0" smtClean="0">
                <a:solidFill>
                  <a:srgbClr val="000000"/>
                </a:solidFill>
                <a:latin typeface="Arial" pitchFamily="34" charset="0"/>
                <a:cs typeface="Arial" pitchFamily="34" charset="0"/>
              </a:rPr>
              <a:t>Old Age Pension</a:t>
            </a:r>
            <a:r>
              <a:rPr lang="ro-RO" altLang="en-US" sz="2800" dirty="0" smtClean="0">
                <a:solidFill>
                  <a:srgbClr val="000000"/>
                </a:solidFill>
                <a:latin typeface="Arial" pitchFamily="34" charset="0"/>
                <a:cs typeface="Arial" pitchFamily="34" charset="0"/>
                <a:sym typeface="Wingdings" panose="05000000000000000000" pitchFamily="2" charset="2"/>
              </a:rPr>
              <a:t> </a:t>
            </a:r>
            <a:r>
              <a:rPr lang="en-US" altLang="en-US" sz="2800" b="1" dirty="0" smtClean="0">
                <a:solidFill>
                  <a:srgbClr val="000000"/>
                </a:solidFill>
                <a:latin typeface="Arial" pitchFamily="34" charset="0"/>
                <a:cs typeface="Arial" pitchFamily="34" charset="0"/>
                <a:sym typeface="Wingdings" panose="05000000000000000000" pitchFamily="2" charset="2"/>
              </a:rPr>
              <a:t>formula</a:t>
            </a:r>
          </a:p>
        </p:txBody>
      </p:sp>
      <p:sp>
        <p:nvSpPr>
          <p:cNvPr id="53251" name="Rectangle 8"/>
          <p:cNvSpPr>
            <a:spLocks noGrp="1" noChangeArrowheads="1"/>
          </p:cNvSpPr>
          <p:nvPr>
            <p:ph idx="4294967295"/>
          </p:nvPr>
        </p:nvSpPr>
        <p:spPr>
          <a:xfrm>
            <a:off x="704410" y="1628750"/>
            <a:ext cx="8929240" cy="4619650"/>
          </a:xfrm>
        </p:spPr>
        <p:txBody>
          <a:bodyPr>
            <a:normAutofit/>
          </a:bodyPr>
          <a:lstStyle/>
          <a:p>
            <a:pPr marL="0" indent="0" algn="ctr" defTabSz="265113" eaLnBrk="1" hangingPunct="1">
              <a:buFontTx/>
              <a:buNone/>
              <a:tabLst>
                <a:tab pos="0" algn="l"/>
              </a:tabLst>
              <a:defRPr/>
            </a:pPr>
            <a:endParaRPr lang="en-US" altLang="zh-CN" b="1" dirty="0" smtClean="0">
              <a:solidFill>
                <a:srgbClr val="33CC33"/>
              </a:solidFill>
              <a:ea typeface="宋体" pitchFamily="2" charset="-122"/>
              <a:cs typeface="Times New Roman" pitchFamily="18" charset="0"/>
            </a:endParaRPr>
          </a:p>
          <a:p>
            <a:pPr marL="0" indent="0" algn="ctr" defTabSz="265113" eaLnBrk="1" hangingPunct="1">
              <a:buFontTx/>
              <a:buNone/>
              <a:tabLst>
                <a:tab pos="0" algn="l"/>
              </a:tabLst>
              <a:defRPr/>
            </a:pPr>
            <a:r>
              <a:rPr lang="en-US" altLang="zh-CN" b="1" dirty="0" smtClean="0">
                <a:solidFill>
                  <a:srgbClr val="33CC33"/>
                </a:solidFill>
                <a:ea typeface="宋体" pitchFamily="2" charset="-122"/>
                <a:cs typeface="Times New Roman" pitchFamily="18" charset="0"/>
              </a:rPr>
              <a:t>OAP = AAS*PPV</a:t>
            </a:r>
          </a:p>
          <a:p>
            <a:pPr marL="0" indent="0" defTabSz="265113" eaLnBrk="1" hangingPunct="1">
              <a:buFontTx/>
              <a:buNone/>
              <a:tabLst>
                <a:tab pos="0" algn="l"/>
              </a:tabLst>
              <a:defRPr/>
            </a:pPr>
            <a:endParaRPr lang="en-US" altLang="zh-CN" dirty="0" smtClean="0">
              <a:solidFill>
                <a:srgbClr val="000000"/>
              </a:solidFill>
              <a:ea typeface="宋体" pitchFamily="2" charset="-122"/>
              <a:cs typeface="Times New Roman" pitchFamily="18" charset="0"/>
            </a:endParaRPr>
          </a:p>
          <a:p>
            <a:pPr indent="-342900" algn="just" defTabSz="265113" eaLnBrk="1" hangingPunct="1">
              <a:buClr>
                <a:srgbClr val="33CC33"/>
              </a:buClr>
              <a:buSzPct val="100000"/>
              <a:buFont typeface="Wingdings" panose="05000000000000000000" pitchFamily="2" charset="2"/>
              <a:buChar char="Ä"/>
              <a:tabLst>
                <a:tab pos="0" algn="l"/>
              </a:tabLst>
              <a:defRPr/>
            </a:pPr>
            <a:r>
              <a:rPr lang="en-US" altLang="zh-CN" sz="2200" b="1" dirty="0" smtClean="0">
                <a:solidFill>
                  <a:schemeClr val="tx1"/>
                </a:solidFill>
                <a:latin typeface="Arial" pitchFamily="34" charset="0"/>
                <a:ea typeface="宋体" pitchFamily="2" charset="-122"/>
                <a:cs typeface="Arial" pitchFamily="34" charset="0"/>
              </a:rPr>
              <a:t>based on a points system</a:t>
            </a:r>
          </a:p>
          <a:p>
            <a:pPr indent="-342900" algn="just" defTabSz="265113" eaLnBrk="1" hangingPunct="1">
              <a:buClr>
                <a:srgbClr val="33CC33"/>
              </a:buClr>
              <a:buSzPct val="100000"/>
              <a:buFont typeface="Wingdings" panose="05000000000000000000" pitchFamily="2" charset="2"/>
              <a:buChar char="Ä"/>
              <a:tabLst>
                <a:tab pos="0" algn="l"/>
              </a:tabLst>
              <a:defRPr/>
            </a:pPr>
            <a:r>
              <a:rPr lang="en-US" altLang="zh-CN" sz="2200" b="1" dirty="0" smtClean="0">
                <a:latin typeface="Arial" pitchFamily="34" charset="0"/>
                <a:ea typeface="宋体" pitchFamily="2" charset="-122"/>
                <a:cs typeface="Arial" pitchFamily="34" charset="0"/>
              </a:rPr>
              <a:t>the pension amount is determined by multiplying the </a:t>
            </a:r>
            <a:r>
              <a:rPr lang="en-US" altLang="zh-CN" sz="2200" b="1" dirty="0" smtClean="0">
                <a:solidFill>
                  <a:srgbClr val="33CC33"/>
                </a:solidFill>
                <a:latin typeface="Arial" pitchFamily="34" charset="0"/>
                <a:ea typeface="宋体" pitchFamily="2" charset="-122"/>
                <a:cs typeface="Arial" pitchFamily="34" charset="0"/>
              </a:rPr>
              <a:t>average annual score (earnings related)</a:t>
            </a:r>
            <a:r>
              <a:rPr lang="en-US" altLang="zh-CN" sz="2200" b="1" dirty="0">
                <a:latin typeface="Arial" pitchFamily="34" charset="0"/>
                <a:ea typeface="宋体" pitchFamily="2" charset="-122"/>
                <a:cs typeface="Arial" pitchFamily="34" charset="0"/>
              </a:rPr>
              <a:t> </a:t>
            </a:r>
            <a:r>
              <a:rPr lang="en-US" altLang="zh-CN" sz="2200" b="1" dirty="0" smtClean="0">
                <a:latin typeface="Arial" pitchFamily="34" charset="0"/>
                <a:ea typeface="宋体" pitchFamily="2" charset="-122"/>
                <a:cs typeface="Arial" pitchFamily="34" charset="0"/>
              </a:rPr>
              <a:t>achieved by the insured during the contributory period, with the </a:t>
            </a:r>
            <a:r>
              <a:rPr lang="en-US" altLang="zh-CN" sz="2200" b="1" dirty="0" smtClean="0">
                <a:solidFill>
                  <a:srgbClr val="33CC33"/>
                </a:solidFill>
                <a:latin typeface="Arial" pitchFamily="34" charset="0"/>
                <a:ea typeface="宋体" pitchFamily="2" charset="-122"/>
                <a:cs typeface="Arial" pitchFamily="34" charset="0"/>
              </a:rPr>
              <a:t>pension point value</a:t>
            </a:r>
            <a:endParaRPr lang="en-US" altLang="zh-CN" sz="2200" b="1" dirty="0" smtClean="0">
              <a:latin typeface="Arial" pitchFamily="34" charset="0"/>
              <a:ea typeface="宋体" pitchFamily="2" charset="-122"/>
              <a:cs typeface="Arial" pitchFamily="34" charset="0"/>
            </a:endParaRPr>
          </a:p>
          <a:p>
            <a:pPr marL="285750" indent="-285750" algn="just" defTabSz="265113" eaLnBrk="1" hangingPunct="1">
              <a:buFont typeface="Wingdings" panose="05000000000000000000" pitchFamily="2" charset="2"/>
              <a:buChar char="Ä"/>
              <a:tabLst>
                <a:tab pos="0" algn="l"/>
              </a:tabLst>
              <a:defRPr/>
            </a:pPr>
            <a:endParaRPr lang="en-US" altLang="zh-CN" sz="2200" b="1" dirty="0" smtClean="0">
              <a:latin typeface="Arial" pitchFamily="34" charset="0"/>
              <a:ea typeface="宋体" pitchFamily="2" charset="-122"/>
              <a:cs typeface="Arial" pitchFamily="34" charset="0"/>
            </a:endParaRPr>
          </a:p>
          <a:p>
            <a:pPr marL="0" indent="0" algn="just" defTabSz="265113" eaLnBrk="1" hangingPunct="1">
              <a:buFontTx/>
              <a:buNone/>
              <a:tabLst>
                <a:tab pos="0" algn="l"/>
              </a:tabLst>
              <a:defRPr/>
            </a:pPr>
            <a:r>
              <a:rPr lang="en-US" altLang="zh-CN" sz="2200" b="1" dirty="0" smtClean="0">
                <a:solidFill>
                  <a:srgbClr val="000000"/>
                </a:solidFill>
                <a:latin typeface="Arial" pitchFamily="34" charset="0"/>
                <a:ea typeface="宋体" pitchFamily="2" charset="-122"/>
                <a:cs typeface="Arial" pitchFamily="34" charset="0"/>
              </a:rPr>
              <a:t>Pension Point Value 2014 = </a:t>
            </a:r>
            <a:r>
              <a:rPr lang="en-GB" altLang="zh-CN" sz="2200" b="1" dirty="0" smtClean="0">
                <a:solidFill>
                  <a:srgbClr val="000000"/>
                </a:solidFill>
                <a:latin typeface="Arial" pitchFamily="34" charset="0"/>
                <a:ea typeface="宋体" pitchFamily="2" charset="-122"/>
                <a:cs typeface="Arial" pitchFamily="34" charset="0"/>
              </a:rPr>
              <a:t>790.7 lei (approx. 175 €)</a:t>
            </a:r>
            <a:endParaRPr lang="ro-RO" altLang="en-US" sz="2200" b="1" dirty="0" smtClean="0">
              <a:solidFill>
                <a:srgbClr val="000000"/>
              </a:solidFill>
              <a:latin typeface="Arial" pitchFamily="34" charset="0"/>
              <a:ea typeface="宋体" pitchFamily="2" charset="-122"/>
              <a:cs typeface="Arial" pitchFamily="34" charset="0"/>
            </a:endParaRPr>
          </a:p>
          <a:p>
            <a:pPr marL="0" indent="0" algn="just" defTabSz="265113" eaLnBrk="1" hangingPunct="1">
              <a:buFontTx/>
              <a:buNone/>
              <a:tabLst>
                <a:tab pos="0" algn="l"/>
              </a:tabLst>
              <a:defRPr/>
            </a:pPr>
            <a:endParaRPr lang="ro-RO" altLang="en-US" dirty="0" smtClean="0">
              <a:ea typeface="宋体" pitchFamily="2" charset="-122"/>
              <a:cs typeface="Times New Roman" pitchFamily="18" charset="0"/>
            </a:endParaRPr>
          </a:p>
        </p:txBody>
      </p:sp>
      <p:graphicFrame>
        <p:nvGraphicFramePr>
          <p:cNvPr id="53266" name="Group 18"/>
          <p:cNvGraphicFramePr>
            <a:graphicFrameLocks noGrp="1"/>
          </p:cNvGraphicFramePr>
          <p:nvPr/>
        </p:nvGraphicFramePr>
        <p:xfrm>
          <a:off x="3728830" y="1844780"/>
          <a:ext cx="2664370" cy="864120"/>
        </p:xfrm>
        <a:graphic>
          <a:graphicData uri="http://schemas.openxmlformats.org/drawingml/2006/table">
            <a:tbl>
              <a:tblPr/>
              <a:tblGrid>
                <a:gridCol w="2664370"/>
              </a:tblGrid>
              <a:tr h="864120">
                <a:tc>
                  <a:txBody>
                    <a:bodyPr/>
                    <a:lstStyle>
                      <a:lvl1pPr marL="69850">
                        <a:spcBef>
                          <a:spcPct val="20000"/>
                        </a:spcBef>
                        <a:buClr>
                          <a:schemeClr val="accent1"/>
                        </a:buClr>
                        <a:buSzPct val="76000"/>
                        <a:buFont typeface="Wingdings 2" pitchFamily="18" charset="2"/>
                        <a:defRPr sz="2000">
                          <a:solidFill>
                            <a:schemeClr val="tx2"/>
                          </a:solidFill>
                          <a:latin typeface="Century Gothic" pitchFamily="34" charset="0"/>
                        </a:defRPr>
                      </a:lvl1pPr>
                      <a:lvl2pPr marL="366713">
                        <a:spcBef>
                          <a:spcPct val="20000"/>
                        </a:spcBef>
                        <a:buClr>
                          <a:schemeClr val="accent1"/>
                        </a:buClr>
                        <a:buSzPct val="76000"/>
                        <a:buFont typeface="Wingdings 2" pitchFamily="18" charset="2"/>
                        <a:defRPr sz="2000">
                          <a:solidFill>
                            <a:schemeClr val="tx2"/>
                          </a:solidFill>
                          <a:latin typeface="Century Gothic" pitchFamily="34" charset="0"/>
                        </a:defRPr>
                      </a:lvl2pPr>
                      <a:lvl3pPr marL="685800">
                        <a:spcBef>
                          <a:spcPct val="20000"/>
                        </a:spcBef>
                        <a:buClr>
                          <a:schemeClr val="accent1"/>
                        </a:buClr>
                        <a:buSzPct val="76000"/>
                        <a:buFont typeface="Wingdings 2" pitchFamily="18" charset="2"/>
                        <a:defRPr>
                          <a:solidFill>
                            <a:schemeClr val="tx2"/>
                          </a:solidFill>
                          <a:latin typeface="Century Gothic" pitchFamily="34" charset="0"/>
                        </a:defRPr>
                      </a:lvl3pPr>
                      <a:lvl4pPr marL="895350">
                        <a:spcBef>
                          <a:spcPct val="20000"/>
                        </a:spcBef>
                        <a:buClr>
                          <a:schemeClr val="accent1"/>
                        </a:buClr>
                        <a:buSzPct val="76000"/>
                        <a:buFont typeface="Wingdings 2" pitchFamily="18" charset="2"/>
                        <a:defRPr sz="1600">
                          <a:solidFill>
                            <a:schemeClr val="tx2"/>
                          </a:solidFill>
                          <a:latin typeface="Century Gothic" pitchFamily="34" charset="0"/>
                        </a:defRPr>
                      </a:lvl4pPr>
                      <a:lvl5pPr marL="1096963">
                        <a:spcBef>
                          <a:spcPct val="20000"/>
                        </a:spcBef>
                        <a:buClr>
                          <a:schemeClr val="accent1"/>
                        </a:buClr>
                        <a:buSzPct val="76000"/>
                        <a:buFont typeface="Wingdings 2" pitchFamily="18" charset="2"/>
                        <a:defRPr sz="1400">
                          <a:solidFill>
                            <a:schemeClr val="tx2"/>
                          </a:solidFill>
                          <a:latin typeface="Century Gothic" pitchFamily="34" charset="0"/>
                        </a:defRPr>
                      </a:lvl5pPr>
                      <a:lvl6pPr marL="1554163"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defRPr>
                      </a:lvl6pPr>
                      <a:lvl7pPr marL="2011363"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defRPr>
                      </a:lvl7pPr>
                      <a:lvl8pPr marL="2468563"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defRPr>
                      </a:lvl8pPr>
                      <a:lvl9pPr marL="2925763" eaLnBrk="0" fontAlgn="base" hangingPunct="0">
                        <a:spcBef>
                          <a:spcPct val="20000"/>
                        </a:spcBef>
                        <a:spcAft>
                          <a:spcPct val="0"/>
                        </a:spcAft>
                        <a:buClr>
                          <a:schemeClr val="accent1"/>
                        </a:buClr>
                        <a:buSzPct val="76000"/>
                        <a:buFont typeface="Wingdings 2" pitchFamily="18" charset="2"/>
                        <a:defRPr sz="1400">
                          <a:solidFill>
                            <a:schemeClr val="tx2"/>
                          </a:solidFill>
                          <a:latin typeface="Century Gothic" pitchFamily="34" charset="0"/>
                        </a:defRPr>
                      </a:lvl9pPr>
                    </a:lstStyle>
                    <a:p>
                      <a:pPr marL="69850" marR="0" lvl="0" indent="0" algn="l" defTabSz="914400" rtl="0" eaLnBrk="0" fontAlgn="base" latinLnBrk="0" hangingPunct="0">
                        <a:lnSpc>
                          <a:spcPct val="100000"/>
                        </a:lnSpc>
                        <a:spcBef>
                          <a:spcPct val="20000"/>
                        </a:spcBef>
                        <a:spcAft>
                          <a:spcPct val="0"/>
                        </a:spcAft>
                        <a:buClr>
                          <a:schemeClr val="accent1"/>
                        </a:buClr>
                        <a:buSzPct val="76000"/>
                        <a:buFont typeface="Wingdings 2" pitchFamily="18" charset="2"/>
                        <a:buNone/>
                        <a:tabLst/>
                      </a:pPr>
                      <a:endParaRPr kumimoji="0" lang="en-US" altLang="en-US" sz="2000" b="0" i="0" u="none" strike="noStrike" cap="none" normalizeH="0" baseline="0" dirty="0" smtClean="0">
                        <a:ln>
                          <a:noFill/>
                        </a:ln>
                        <a:solidFill>
                          <a:srgbClr val="00CC66"/>
                        </a:solidFill>
                        <a:effectLst/>
                        <a:latin typeface="Century Gothic" pitchFamily="34" charset="0"/>
                      </a:endParaRPr>
                    </a:p>
                  </a:txBody>
                  <a:tcPr marL="97500" marR="97500" marT="46800" marB="46800" horzOverflow="overflow">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7"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44360" y="836640"/>
            <a:ext cx="9289290" cy="1008140"/>
          </a:xfrm>
        </p:spPr>
        <p:txBody>
          <a:bodyPr>
            <a:noAutofit/>
          </a:bodyPr>
          <a:lstStyle/>
          <a:p>
            <a:pPr algn="ctr" eaLnBrk="1" hangingPunct="1"/>
            <a:r>
              <a:rPr lang="en-US" altLang="en-US" sz="3600" b="1" dirty="0" smtClean="0">
                <a:solidFill>
                  <a:srgbClr val="000000"/>
                </a:solidFill>
                <a:latin typeface="Arial" pitchFamily="34" charset="0"/>
                <a:cs typeface="Arial" pitchFamily="34" charset="0"/>
              </a:rPr>
              <a:t>Pension</a:t>
            </a:r>
            <a:r>
              <a:rPr lang="ro-RO" altLang="en-US" sz="3600" dirty="0" smtClean="0">
                <a:solidFill>
                  <a:srgbClr val="000000"/>
                </a:solidFill>
                <a:latin typeface="Arial" pitchFamily="34" charset="0"/>
                <a:cs typeface="Arial" pitchFamily="34" charset="0"/>
                <a:sym typeface="Wingdings" panose="05000000000000000000" pitchFamily="2" charset="2"/>
              </a:rPr>
              <a:t> </a:t>
            </a:r>
            <a:r>
              <a:rPr lang="en-US" altLang="en-US" sz="3600" b="1" dirty="0" smtClean="0">
                <a:solidFill>
                  <a:srgbClr val="000000"/>
                </a:solidFill>
                <a:latin typeface="Arial" pitchFamily="34" charset="0"/>
                <a:cs typeface="Arial" pitchFamily="34" charset="0"/>
                <a:sym typeface="Wingdings" panose="05000000000000000000" pitchFamily="2" charset="2"/>
              </a:rPr>
              <a:t>indexation</a:t>
            </a:r>
          </a:p>
        </p:txBody>
      </p:sp>
      <p:sp>
        <p:nvSpPr>
          <p:cNvPr id="11267" name="Rectangle 8"/>
          <p:cNvSpPr>
            <a:spLocks noGrp="1" noChangeArrowheads="1"/>
          </p:cNvSpPr>
          <p:nvPr>
            <p:ph idx="4294967295"/>
          </p:nvPr>
        </p:nvSpPr>
        <p:spPr>
          <a:xfrm>
            <a:off x="632400" y="2636890"/>
            <a:ext cx="9001250" cy="3382910"/>
          </a:xfrm>
        </p:spPr>
        <p:txBody>
          <a:bodyPr>
            <a:noAutofit/>
          </a:bodyPr>
          <a:lstStyle/>
          <a:p>
            <a:pPr marL="0" indent="0" algn="just" defTabSz="265113" eaLnBrk="1" hangingPunct="1">
              <a:buFontTx/>
              <a:buNone/>
              <a:tabLst>
                <a:tab pos="542925" algn="l"/>
              </a:tabLst>
            </a:pPr>
            <a:r>
              <a:rPr lang="en-US" altLang="zh-CN" sz="2000" b="1" dirty="0" smtClean="0">
                <a:latin typeface="Arial" pitchFamily="34" charset="0"/>
                <a:ea typeface="宋体" panose="02010600030101010101" pitchFamily="2" charset="-122"/>
                <a:cs typeface="Arial" pitchFamily="34" charset="0"/>
              </a:rPr>
              <a:t>Since </a:t>
            </a:r>
            <a:r>
              <a:rPr lang="en-US" altLang="zh-CN" sz="2000" b="1" dirty="0" smtClean="0">
                <a:solidFill>
                  <a:srgbClr val="33CC33"/>
                </a:solidFill>
                <a:latin typeface="Arial" pitchFamily="34" charset="0"/>
                <a:ea typeface="宋体" panose="02010600030101010101" pitchFamily="2" charset="-122"/>
                <a:cs typeface="Arial" pitchFamily="34" charset="0"/>
              </a:rPr>
              <a:t>1st of January 2013</a:t>
            </a:r>
            <a:r>
              <a:rPr lang="en-US" altLang="zh-CN" sz="2000" b="1" dirty="0" smtClean="0">
                <a:latin typeface="Arial" pitchFamily="34" charset="0"/>
                <a:ea typeface="宋体" panose="02010600030101010101" pitchFamily="2" charset="-122"/>
                <a:cs typeface="Arial" pitchFamily="34" charset="0"/>
              </a:rPr>
              <a:t>, the pension point value is indexed annually with:</a:t>
            </a:r>
          </a:p>
          <a:p>
            <a:pPr lvl="1" indent="-342900" algn="just" defTabSz="265113" eaLnBrk="1" hangingPunct="1">
              <a:lnSpc>
                <a:spcPct val="150000"/>
              </a:lnSpc>
              <a:buClr>
                <a:srgbClr val="33CC33"/>
              </a:buClr>
              <a:buSzPct val="100000"/>
              <a:buFont typeface="Wingdings" panose="05000000000000000000" pitchFamily="2" charset="2"/>
              <a:buChar char="Ä"/>
              <a:tabLst>
                <a:tab pos="542925" algn="l"/>
              </a:tabLst>
            </a:pPr>
            <a:r>
              <a:rPr lang="en-US" altLang="zh-CN" sz="2000" b="1" dirty="0" smtClean="0">
                <a:solidFill>
                  <a:srgbClr val="33CC33"/>
                </a:solidFill>
                <a:latin typeface="Arial" pitchFamily="34" charset="0"/>
                <a:ea typeface="宋体" panose="02010600030101010101" pitchFamily="2" charset="-122"/>
                <a:cs typeface="Arial" pitchFamily="34" charset="0"/>
              </a:rPr>
              <a:t>100% of inflation rate</a:t>
            </a:r>
            <a:r>
              <a:rPr lang="en-US" altLang="zh-CN" sz="2000" b="1" dirty="0" smtClean="0">
                <a:latin typeface="Arial" pitchFamily="34" charset="0"/>
                <a:ea typeface="宋体" panose="02010600030101010101" pitchFamily="2" charset="-122"/>
                <a:cs typeface="Arial" pitchFamily="34" charset="0"/>
              </a:rPr>
              <a:t> </a:t>
            </a:r>
          </a:p>
          <a:p>
            <a:pPr lvl="1" indent="-342900" algn="just" defTabSz="265113" eaLnBrk="1" hangingPunct="1">
              <a:lnSpc>
                <a:spcPct val="150000"/>
              </a:lnSpc>
              <a:buClr>
                <a:srgbClr val="33CC33"/>
              </a:buClr>
              <a:buSzPct val="100000"/>
              <a:buFont typeface="Wingdings" panose="05000000000000000000" pitchFamily="2" charset="2"/>
              <a:buChar char="Ä"/>
              <a:tabLst>
                <a:tab pos="542925" algn="l"/>
              </a:tabLst>
            </a:pPr>
            <a:r>
              <a:rPr lang="en-US" altLang="zh-CN" sz="2000" b="1" dirty="0" smtClean="0">
                <a:solidFill>
                  <a:srgbClr val="33CC33"/>
                </a:solidFill>
                <a:latin typeface="Arial" pitchFamily="34" charset="0"/>
                <a:ea typeface="宋体" panose="02010600030101010101" pitchFamily="2" charset="-122"/>
                <a:cs typeface="Arial" pitchFamily="34" charset="0"/>
              </a:rPr>
              <a:t>50% of the effective increase in the average gross earnings</a:t>
            </a:r>
            <a:endParaRPr lang="en-US" altLang="zh-CN" sz="2000" b="1" dirty="0" smtClean="0">
              <a:latin typeface="Arial" pitchFamily="34" charset="0"/>
              <a:ea typeface="宋体" panose="02010600030101010101" pitchFamily="2" charset="-122"/>
              <a:cs typeface="Arial" pitchFamily="34" charset="0"/>
            </a:endParaRPr>
          </a:p>
          <a:p>
            <a:pPr marL="0" indent="0" algn="just" defTabSz="265113" eaLnBrk="1" hangingPunct="1">
              <a:buFontTx/>
              <a:buNone/>
              <a:tabLst>
                <a:tab pos="542925" algn="l"/>
              </a:tabLst>
            </a:pPr>
            <a:r>
              <a:rPr lang="en-US" altLang="zh-CN" sz="2000" b="1" dirty="0" smtClean="0">
                <a:solidFill>
                  <a:schemeClr val="tx1"/>
                </a:solidFill>
                <a:latin typeface="Arial" pitchFamily="34" charset="0"/>
                <a:ea typeface="宋体" panose="02010600030101010101" pitchFamily="2" charset="-122"/>
                <a:cs typeface="Arial" pitchFamily="34" charset="0"/>
              </a:rPr>
              <a:t>Pension Point Value 2014</a:t>
            </a:r>
            <a:r>
              <a:rPr lang="en-US" altLang="zh-CN" sz="2000" b="1" dirty="0" smtClean="0">
                <a:solidFill>
                  <a:srgbClr val="33CC33"/>
                </a:solidFill>
                <a:latin typeface="Arial" pitchFamily="34" charset="0"/>
                <a:ea typeface="宋体" panose="02010600030101010101" pitchFamily="2" charset="-122"/>
                <a:cs typeface="Arial" pitchFamily="34" charset="0"/>
              </a:rPr>
              <a:t> </a:t>
            </a:r>
            <a:r>
              <a:rPr lang="en-US" altLang="zh-CN" sz="2000" b="1" dirty="0" smtClean="0">
                <a:solidFill>
                  <a:schemeClr val="tx1"/>
                </a:solidFill>
                <a:latin typeface="Arial" pitchFamily="34" charset="0"/>
                <a:ea typeface="宋体" panose="02010600030101010101" pitchFamily="2" charset="-122"/>
                <a:cs typeface="Arial" pitchFamily="34" charset="0"/>
              </a:rPr>
              <a:t>= </a:t>
            </a:r>
            <a:r>
              <a:rPr lang="en-GB" altLang="zh-CN" sz="2000" b="1" dirty="0" smtClean="0">
                <a:solidFill>
                  <a:schemeClr val="tx1"/>
                </a:solidFill>
                <a:latin typeface="Arial" pitchFamily="34" charset="0"/>
                <a:ea typeface="宋体" panose="02010600030101010101" pitchFamily="2" charset="-122"/>
                <a:cs typeface="Arial" pitchFamily="34" charset="0"/>
              </a:rPr>
              <a:t>790.7 lei (approx. 175 €)</a:t>
            </a:r>
            <a:endParaRPr lang="ro-RO" altLang="en-US" sz="2000" b="1" dirty="0" smtClean="0">
              <a:solidFill>
                <a:schemeClr val="tx1"/>
              </a:solidFill>
              <a:latin typeface="Arial" pitchFamily="34" charset="0"/>
              <a:ea typeface="宋体" panose="02010600030101010101" pitchFamily="2" charset="-122"/>
              <a:cs typeface="Arial" pitchFamily="34" charset="0"/>
            </a:endParaRPr>
          </a:p>
        </p:txBody>
      </p:sp>
      <p:sp>
        <p:nvSpPr>
          <p:cNvPr id="7"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europe-map.jpg"/>
          <p:cNvPicPr>
            <a:picLocks noChangeAspect="1"/>
          </p:cNvPicPr>
          <p:nvPr/>
        </p:nvPicPr>
        <p:blipFill>
          <a:blip r:embed="rId3" cstate="print"/>
          <a:srcRect/>
          <a:stretch>
            <a:fillRect/>
          </a:stretch>
        </p:blipFill>
        <p:spPr bwMode="auto">
          <a:xfrm>
            <a:off x="5097020" y="980660"/>
            <a:ext cx="4680650" cy="5400750"/>
          </a:xfrm>
          <a:prstGeom prst="rect">
            <a:avLst/>
          </a:prstGeom>
          <a:noFill/>
          <a:ln w="9525">
            <a:noFill/>
            <a:miter lim="800000"/>
            <a:headEnd/>
            <a:tailEnd/>
          </a:ln>
        </p:spPr>
      </p:pic>
      <p:sp>
        <p:nvSpPr>
          <p:cNvPr id="6" name="Rectangle 5"/>
          <p:cNvSpPr/>
          <p:nvPr/>
        </p:nvSpPr>
        <p:spPr>
          <a:xfrm>
            <a:off x="344360" y="1124680"/>
            <a:ext cx="4680650" cy="4801314"/>
          </a:xfrm>
          <a:prstGeom prst="rect">
            <a:avLst/>
          </a:prstGeom>
        </p:spPr>
        <p:txBody>
          <a:bodyPr wrap="square">
            <a:spAutoFit/>
          </a:bodyPr>
          <a:lstStyle/>
          <a:p>
            <a:pPr lvl="0" algn="just">
              <a:buFont typeface="Arial" pitchFamily="34" charset="0"/>
              <a:buChar char="•"/>
            </a:pPr>
            <a:r>
              <a:rPr lang="en-US" dirty="0" smtClean="0">
                <a:latin typeface="Arial" pitchFamily="34" charset="0"/>
                <a:ea typeface="Times New Roman" pitchFamily="18" charset="0"/>
                <a:cs typeface="Arial" pitchFamily="34" charset="0"/>
              </a:rPr>
              <a:t>Romania is situated in geographical center of Europe (south – east of Central Europe) </a:t>
            </a:r>
          </a:p>
          <a:p>
            <a:pPr lvl="0" algn="just">
              <a:buFont typeface="Arial" pitchFamily="34" charset="0"/>
              <a:buChar char="•"/>
            </a:pPr>
            <a:r>
              <a:rPr lang="en-US" dirty="0" smtClean="0">
                <a:latin typeface="Arial" pitchFamily="34" charset="0"/>
                <a:ea typeface="Times New Roman" pitchFamily="18" charset="0"/>
                <a:cs typeface="Arial" pitchFamily="34" charset="0"/>
              </a:rPr>
              <a:t> RO represents the twelfth country of this continent.</a:t>
            </a:r>
          </a:p>
          <a:p>
            <a:pPr lvl="0" algn="just" eaLnBrk="0" hangingPunct="0">
              <a:buFont typeface="Arial" pitchFamily="34" charset="0"/>
              <a:buChar char="•"/>
            </a:pPr>
            <a:r>
              <a:rPr lang="en-US" dirty="0" smtClean="0">
                <a:latin typeface="Arial" pitchFamily="34" charset="0"/>
                <a:ea typeface="Times New Roman" pitchFamily="18" charset="0"/>
                <a:cs typeface="Arial" pitchFamily="34" charset="0"/>
              </a:rPr>
              <a:t>The Government form is republic, according to the Constitution adopted in 1991 and modified in 2003. </a:t>
            </a:r>
          </a:p>
          <a:p>
            <a:pPr lvl="0" algn="just" eaLnBrk="0" hangingPunct="0">
              <a:buFont typeface="Arial" pitchFamily="34" charset="0"/>
              <a:buChar char="•"/>
            </a:pPr>
            <a:r>
              <a:rPr lang="en-US" dirty="0" smtClean="0">
                <a:latin typeface="Arial" pitchFamily="34" charset="0"/>
                <a:ea typeface="Times New Roman" pitchFamily="18" charset="0"/>
                <a:cs typeface="Arial" pitchFamily="34" charset="0"/>
              </a:rPr>
              <a:t>The Parliament (with two chambers – deputies and senate) represents the legislative power. </a:t>
            </a:r>
          </a:p>
          <a:p>
            <a:pPr lvl="0" algn="just" eaLnBrk="0" hangingPunct="0">
              <a:buFont typeface="Arial" pitchFamily="34" charset="0"/>
              <a:buChar char="•"/>
            </a:pPr>
            <a:r>
              <a:rPr lang="en-US" dirty="0" smtClean="0">
                <a:latin typeface="Arial" pitchFamily="34" charset="0"/>
                <a:ea typeface="Times New Roman" pitchFamily="18" charset="0"/>
                <a:cs typeface="Arial" pitchFamily="34" charset="0"/>
              </a:rPr>
              <a:t>The Government has the executive power and the Prime Minister is nominated by the country`s president who is elected based on universal vote for a 5 years mandate. </a:t>
            </a:r>
          </a:p>
          <a:p>
            <a:pPr lvl="0" algn="just" eaLnBrk="0" hangingPunct="0">
              <a:buFont typeface="Arial" pitchFamily="34" charset="0"/>
              <a:buChar char="•"/>
            </a:pPr>
            <a:r>
              <a:rPr lang="en-US" dirty="0" smtClean="0">
                <a:latin typeface="Arial" pitchFamily="34" charset="0"/>
                <a:ea typeface="Times New Roman" pitchFamily="18" charset="0"/>
                <a:cs typeface="Arial" pitchFamily="34" charset="0"/>
              </a:rPr>
              <a:t>Beginning with 2007 Romania is member of the European Union.</a:t>
            </a:r>
            <a:endParaRPr lang="en-US" dirty="0" smtClean="0">
              <a:latin typeface="Arial" pitchFamily="34" charset="0"/>
              <a:cs typeface="Arial" pitchFamily="34" charset="0"/>
            </a:endParaRPr>
          </a:p>
          <a:p>
            <a:pPr lvl="0" algn="just" eaLnBrk="0" hangingPunct="0">
              <a:buFont typeface="Arial" pitchFamily="34" charset="0"/>
              <a:buChar char="•"/>
            </a:pPr>
            <a:endParaRPr lang="en-US" dirty="0" smtClean="0">
              <a:latin typeface="Arial" pitchFamily="34" charset="0"/>
              <a:ea typeface="Times New Roman" pitchFamily="18" charset="0"/>
              <a:cs typeface="Arial" pitchFamily="34" charset="0"/>
            </a:endParaRPr>
          </a:p>
        </p:txBody>
      </p:sp>
      <p:sp>
        <p:nvSpPr>
          <p:cNvPr id="11" name="Rectangle 10"/>
          <p:cNvSpPr/>
          <p:nvPr/>
        </p:nvSpPr>
        <p:spPr>
          <a:xfrm>
            <a:off x="272350" y="260560"/>
            <a:ext cx="7056980" cy="369332"/>
          </a:xfrm>
          <a:prstGeom prst="rect">
            <a:avLst/>
          </a:prstGeom>
        </p:spPr>
        <p:txBody>
          <a:bodyPr wrap="square">
            <a:spAutoFit/>
          </a:bodyPr>
          <a:lstStyle/>
          <a:p>
            <a:pPr lvl="0"/>
            <a:r>
              <a:rPr lang="en-US" b="1" i="1" dirty="0" smtClean="0">
                <a:latin typeface="Arial" pitchFamily="34" charset="0"/>
                <a:ea typeface="Times New Roman" pitchFamily="18" charset="0"/>
                <a:cs typeface="Arial" pitchFamily="34" charset="0"/>
              </a:rPr>
              <a:t>National context</a:t>
            </a: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44360" y="836640"/>
            <a:ext cx="9217280" cy="677835"/>
          </a:xfrm>
        </p:spPr>
        <p:txBody>
          <a:bodyPr>
            <a:noAutofit/>
          </a:bodyPr>
          <a:lstStyle/>
          <a:p>
            <a:pPr algn="ctr" eaLnBrk="1" hangingPunct="1"/>
            <a:r>
              <a:rPr lang="en-US" altLang="en-US" sz="3600" b="1" dirty="0" smtClean="0">
                <a:solidFill>
                  <a:srgbClr val="000000"/>
                </a:solidFill>
                <a:latin typeface="Arial" pitchFamily="34" charset="0"/>
                <a:cs typeface="Arial" pitchFamily="34" charset="0"/>
              </a:rPr>
              <a:t>Pillar I – statistics</a:t>
            </a:r>
            <a:endParaRPr lang="en-US" altLang="en-US" sz="3600" b="1" dirty="0" smtClean="0">
              <a:solidFill>
                <a:srgbClr val="000000"/>
              </a:solidFill>
              <a:latin typeface="Arial" pitchFamily="34" charset="0"/>
              <a:cs typeface="Arial" pitchFamily="34" charset="0"/>
              <a:sym typeface="Wingdings" panose="05000000000000000000" pitchFamily="2" charset="2"/>
            </a:endParaRPr>
          </a:p>
        </p:txBody>
      </p:sp>
      <p:sp>
        <p:nvSpPr>
          <p:cNvPr id="12291" name="Rectangle 8"/>
          <p:cNvSpPr>
            <a:spLocks noGrp="1" noChangeArrowheads="1"/>
          </p:cNvSpPr>
          <p:nvPr>
            <p:ph idx="4294967295"/>
          </p:nvPr>
        </p:nvSpPr>
        <p:spPr>
          <a:xfrm>
            <a:off x="0" y="1524000"/>
            <a:ext cx="8420100" cy="4800600"/>
          </a:xfrm>
        </p:spPr>
        <p:txBody>
          <a:bodyPr/>
          <a:lstStyle/>
          <a:p>
            <a:pPr marL="0" indent="0" algn="ctr" defTabSz="265113" eaLnBrk="1" hangingPunct="1">
              <a:buFontTx/>
              <a:buNone/>
              <a:tabLst>
                <a:tab pos="542925" algn="l"/>
              </a:tabLst>
            </a:pPr>
            <a:endParaRPr lang="en-US" altLang="zh-CN" sz="2000" b="1" smtClean="0">
              <a:solidFill>
                <a:srgbClr val="0000FF"/>
              </a:solidFill>
              <a:ea typeface="宋体" panose="02010600030101010101" pitchFamily="2" charset="-122"/>
              <a:cs typeface="Times New Roman" panose="02020603050405020304" pitchFamily="18" charset="0"/>
            </a:endParaRPr>
          </a:p>
          <a:p>
            <a:pPr marL="0" indent="0" algn="just" defTabSz="265113" eaLnBrk="1" hangingPunct="1">
              <a:buFontTx/>
              <a:buNone/>
              <a:tabLst>
                <a:tab pos="542925" algn="l"/>
              </a:tabLst>
            </a:pPr>
            <a:endParaRPr lang="en-US" altLang="zh-CN" b="1" smtClean="0">
              <a:ea typeface="宋体" panose="02010600030101010101" pitchFamily="2" charset="-122"/>
              <a:cs typeface="Times New Roman" panose="02020603050405020304" pitchFamily="18" charset="0"/>
            </a:endParaRPr>
          </a:p>
        </p:txBody>
      </p:sp>
      <p:graphicFrame>
        <p:nvGraphicFramePr>
          <p:cNvPr id="3" name="Table 2"/>
          <p:cNvGraphicFramePr>
            <a:graphicFrameLocks noGrp="1"/>
          </p:cNvGraphicFramePr>
          <p:nvPr/>
        </p:nvGraphicFramePr>
        <p:xfrm>
          <a:off x="1568530" y="1916790"/>
          <a:ext cx="7016752" cy="3888541"/>
        </p:xfrm>
        <a:graphic>
          <a:graphicData uri="http://schemas.openxmlformats.org/drawingml/2006/table">
            <a:tbl>
              <a:tblPr/>
              <a:tblGrid>
                <a:gridCol w="2388681"/>
                <a:gridCol w="2375110"/>
                <a:gridCol w="2252961"/>
              </a:tblGrid>
              <a:tr h="640061">
                <a:tc>
                  <a:txBody>
                    <a:bodyPr/>
                    <a:lstStyle/>
                    <a:p>
                      <a:pPr algn="ctr" fontAlgn="ctr"/>
                      <a:r>
                        <a:rPr lang="en-US" sz="1300" b="1" i="0" u="none" strike="noStrike" dirty="0" smtClean="0">
                          <a:solidFill>
                            <a:srgbClr val="000000"/>
                          </a:solidFill>
                          <a:effectLst/>
                          <a:latin typeface="Arial"/>
                        </a:rPr>
                        <a:t>Pension type</a:t>
                      </a:r>
                      <a:endParaRPr lang="en-US" sz="1300" b="1" i="0" u="none" strike="noStrike" dirty="0">
                        <a:solidFill>
                          <a:srgbClr val="000000"/>
                        </a:solidFill>
                        <a:effectLst/>
                        <a:latin typeface="Arial"/>
                      </a:endParaRPr>
                    </a:p>
                  </a:txBody>
                  <a:tcPr marL="6727" marR="6727" marT="62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a:solidFill>
                            <a:srgbClr val="000000"/>
                          </a:solidFill>
                          <a:effectLst/>
                          <a:latin typeface="Arial"/>
                        </a:rPr>
                        <a:t>Number of participants</a:t>
                      </a:r>
                    </a:p>
                  </a:txBody>
                  <a:tcPr marL="6727" marR="6727" marT="62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dirty="0">
                          <a:solidFill>
                            <a:srgbClr val="000000"/>
                          </a:solidFill>
                          <a:effectLst/>
                          <a:latin typeface="Arial"/>
                        </a:rPr>
                        <a:t>Average </a:t>
                      </a:r>
                      <a:r>
                        <a:rPr lang="en-US" sz="1300" b="1" i="0" u="none" strike="noStrike" dirty="0" smtClean="0">
                          <a:solidFill>
                            <a:srgbClr val="000000"/>
                          </a:solidFill>
                          <a:effectLst/>
                          <a:latin typeface="Arial"/>
                        </a:rPr>
                        <a:t>pension </a:t>
                      </a:r>
                      <a:endParaRPr lang="en-US" sz="1300" b="1" i="0" u="none" strike="noStrike" dirty="0">
                        <a:solidFill>
                          <a:srgbClr val="000000"/>
                        </a:solidFill>
                        <a:effectLst/>
                        <a:latin typeface="Arial"/>
                      </a:endParaRPr>
                    </a:p>
                  </a:txBody>
                  <a:tcPr marL="6727" marR="6727" marT="62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r>
              <a:tr h="529943">
                <a:tc>
                  <a:txBody>
                    <a:bodyPr/>
                    <a:lstStyle/>
                    <a:p>
                      <a:pPr algn="ctr" fontAlgn="ctr"/>
                      <a:r>
                        <a:rPr lang="en-US" sz="1300" b="0" i="0" u="none" strike="noStrike">
                          <a:solidFill>
                            <a:srgbClr val="000000"/>
                          </a:solidFill>
                          <a:effectLst/>
                          <a:latin typeface="Arial"/>
                        </a:rPr>
                        <a:t>Old Age Pension</a:t>
                      </a:r>
                    </a:p>
                  </a:txBody>
                  <a:tcPr marL="6727" marR="6727" marT="62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dirty="0" smtClean="0">
                          <a:solidFill>
                            <a:srgbClr val="000000"/>
                          </a:solidFill>
                          <a:effectLst/>
                          <a:latin typeface="Arial"/>
                        </a:rPr>
                        <a:t>3.371.560</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300" b="1" i="0" u="none" strike="noStrike" dirty="0" smtClean="0">
                          <a:solidFill>
                            <a:srgbClr val="000000"/>
                          </a:solidFill>
                          <a:effectLst/>
                          <a:latin typeface="Arial"/>
                        </a:rPr>
                        <a:t>1.019 </a:t>
                      </a:r>
                      <a:r>
                        <a:rPr lang="en-US" sz="1300" b="1" i="0" u="none" strike="noStrike" dirty="0">
                          <a:solidFill>
                            <a:srgbClr val="000000"/>
                          </a:solidFill>
                          <a:effectLst/>
                          <a:latin typeface="Arial"/>
                        </a:rPr>
                        <a:t>lei (€ </a:t>
                      </a:r>
                      <a:r>
                        <a:rPr lang="en-US" sz="1300" b="1" i="0" u="none" strike="noStrike" dirty="0" smtClean="0">
                          <a:solidFill>
                            <a:srgbClr val="000000"/>
                          </a:solidFill>
                          <a:effectLst/>
                          <a:latin typeface="Arial"/>
                        </a:rPr>
                        <a:t>226)</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23060">
                <a:tc>
                  <a:txBody>
                    <a:bodyPr/>
                    <a:lstStyle/>
                    <a:p>
                      <a:pPr algn="ctr" fontAlgn="ctr"/>
                      <a:r>
                        <a:rPr lang="en-US" sz="1300" b="0" i="0" u="none" strike="noStrike" dirty="0">
                          <a:solidFill>
                            <a:srgbClr val="000000"/>
                          </a:solidFill>
                          <a:effectLst/>
                          <a:latin typeface="Arial"/>
                        </a:rPr>
                        <a:t>Early Retirement </a:t>
                      </a:r>
                      <a:r>
                        <a:rPr lang="en-US" sz="1300" b="0" i="0" u="none" strike="noStrike" dirty="0" smtClean="0">
                          <a:solidFill>
                            <a:srgbClr val="000000"/>
                          </a:solidFill>
                          <a:effectLst/>
                          <a:latin typeface="Arial"/>
                        </a:rPr>
                        <a:t>Pension</a:t>
                      </a:r>
                      <a:endParaRPr lang="en-US" sz="1300" b="0" i="0" u="none" strike="noStrike" dirty="0">
                        <a:solidFill>
                          <a:srgbClr val="000000"/>
                        </a:solidFill>
                        <a:effectLst/>
                        <a:latin typeface="Arial"/>
                      </a:endParaRPr>
                    </a:p>
                  </a:txBody>
                  <a:tcPr marL="6727" marR="6727" marT="62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dirty="0" smtClean="0">
                          <a:solidFill>
                            <a:srgbClr val="000000"/>
                          </a:solidFill>
                          <a:effectLst/>
                          <a:latin typeface="Arial"/>
                        </a:rPr>
                        <a:t>22.679</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300" b="1" i="0" u="none" strike="noStrike" dirty="0" smtClean="0">
                          <a:solidFill>
                            <a:srgbClr val="000000"/>
                          </a:solidFill>
                          <a:effectLst/>
                          <a:latin typeface="Arial"/>
                        </a:rPr>
                        <a:t>1.073 </a:t>
                      </a:r>
                      <a:r>
                        <a:rPr lang="en-US" sz="1300" b="1" i="0" u="none" strike="noStrike" dirty="0">
                          <a:solidFill>
                            <a:srgbClr val="000000"/>
                          </a:solidFill>
                          <a:effectLst/>
                          <a:latin typeface="Arial"/>
                        </a:rPr>
                        <a:t>lei (€ </a:t>
                      </a:r>
                      <a:r>
                        <a:rPr lang="en-US" sz="1300" b="1" i="0" u="none" strike="noStrike" dirty="0" smtClean="0">
                          <a:solidFill>
                            <a:srgbClr val="000000"/>
                          </a:solidFill>
                          <a:effectLst/>
                          <a:latin typeface="Arial"/>
                        </a:rPr>
                        <a:t>238)</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16177">
                <a:tc>
                  <a:txBody>
                    <a:bodyPr/>
                    <a:lstStyle/>
                    <a:p>
                      <a:pPr algn="ctr" fontAlgn="ctr"/>
                      <a:r>
                        <a:rPr lang="en-US" sz="1300" b="0" i="0" u="none" strike="noStrike">
                          <a:solidFill>
                            <a:srgbClr val="000000"/>
                          </a:solidFill>
                          <a:effectLst/>
                          <a:latin typeface="Arial"/>
                        </a:rPr>
                        <a:t>Partial Ealry Retirement Pension</a:t>
                      </a:r>
                    </a:p>
                  </a:txBody>
                  <a:tcPr marL="6727" marR="6727" marT="62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dirty="0" smtClean="0">
                          <a:solidFill>
                            <a:srgbClr val="000000"/>
                          </a:solidFill>
                          <a:effectLst/>
                          <a:latin typeface="Arial"/>
                        </a:rPr>
                        <a:t>87.404</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300" b="1" i="0" u="none" strike="noStrike" dirty="0" smtClean="0">
                          <a:solidFill>
                            <a:srgbClr val="000000"/>
                          </a:solidFill>
                          <a:effectLst/>
                          <a:latin typeface="Arial"/>
                        </a:rPr>
                        <a:t>635 </a:t>
                      </a:r>
                      <a:r>
                        <a:rPr lang="en-US" sz="1300" b="1" i="0" u="none" strike="noStrike" dirty="0">
                          <a:solidFill>
                            <a:srgbClr val="000000"/>
                          </a:solidFill>
                          <a:effectLst/>
                          <a:latin typeface="Arial"/>
                        </a:rPr>
                        <a:t>lei (€ </a:t>
                      </a:r>
                      <a:r>
                        <a:rPr lang="en-US" sz="1300" b="1" i="0" u="none" strike="noStrike" dirty="0" smtClean="0">
                          <a:solidFill>
                            <a:srgbClr val="000000"/>
                          </a:solidFill>
                          <a:effectLst/>
                          <a:latin typeface="Arial"/>
                        </a:rPr>
                        <a:t>141)</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23060">
                <a:tc>
                  <a:txBody>
                    <a:bodyPr/>
                    <a:lstStyle/>
                    <a:p>
                      <a:pPr algn="ctr" fontAlgn="ctr"/>
                      <a:r>
                        <a:rPr lang="en-US" sz="1300" b="0" i="0" u="none" strike="noStrike">
                          <a:solidFill>
                            <a:srgbClr val="000000"/>
                          </a:solidFill>
                          <a:effectLst/>
                          <a:latin typeface="Arial"/>
                        </a:rPr>
                        <a:t>Invalidity Pension</a:t>
                      </a:r>
                    </a:p>
                  </a:txBody>
                  <a:tcPr marL="6727" marR="6727" marT="62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dirty="0" smtClean="0">
                          <a:solidFill>
                            <a:srgbClr val="000000"/>
                          </a:solidFill>
                          <a:effectLst/>
                          <a:latin typeface="Arial"/>
                        </a:rPr>
                        <a:t>674.516</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300" b="1" i="0" u="none" strike="noStrike" dirty="0" smtClean="0">
                          <a:solidFill>
                            <a:srgbClr val="000000"/>
                          </a:solidFill>
                          <a:effectLst/>
                          <a:latin typeface="Arial"/>
                        </a:rPr>
                        <a:t>584 </a:t>
                      </a:r>
                      <a:r>
                        <a:rPr lang="en-US" sz="1300" b="1" i="0" u="none" strike="noStrike" dirty="0">
                          <a:solidFill>
                            <a:srgbClr val="000000"/>
                          </a:solidFill>
                          <a:effectLst/>
                          <a:latin typeface="Arial"/>
                        </a:rPr>
                        <a:t>lei (€ </a:t>
                      </a:r>
                      <a:r>
                        <a:rPr lang="en-US" sz="1300" b="1" i="0" u="none" strike="noStrike" dirty="0" smtClean="0">
                          <a:solidFill>
                            <a:srgbClr val="000000"/>
                          </a:solidFill>
                          <a:effectLst/>
                          <a:latin typeface="Arial"/>
                        </a:rPr>
                        <a:t>130)</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529943">
                <a:tc>
                  <a:txBody>
                    <a:bodyPr/>
                    <a:lstStyle/>
                    <a:p>
                      <a:pPr algn="ctr" fontAlgn="ctr"/>
                      <a:r>
                        <a:rPr lang="en-US" sz="1300" b="0" i="0" u="none" strike="noStrike">
                          <a:solidFill>
                            <a:srgbClr val="000000"/>
                          </a:solidFill>
                          <a:effectLst/>
                          <a:latin typeface="Arial"/>
                        </a:rPr>
                        <a:t>Survivor’s Pension</a:t>
                      </a:r>
                    </a:p>
                  </a:txBody>
                  <a:tcPr marL="6727" marR="6727" marT="621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1300" b="1" i="0" u="none" strike="noStrike" dirty="0" smtClean="0">
                          <a:solidFill>
                            <a:srgbClr val="000000"/>
                          </a:solidFill>
                          <a:effectLst/>
                          <a:latin typeface="Arial"/>
                        </a:rPr>
                        <a:t>522.126</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fontAlgn="ctr"/>
                      <a:r>
                        <a:rPr lang="en-US" sz="1300" b="1" i="0" u="none" strike="noStrike" dirty="0" smtClean="0">
                          <a:solidFill>
                            <a:srgbClr val="000000"/>
                          </a:solidFill>
                          <a:effectLst/>
                          <a:latin typeface="Arial"/>
                        </a:rPr>
                        <a:t>454 </a:t>
                      </a:r>
                      <a:r>
                        <a:rPr lang="en-US" sz="1300" b="1" i="0" u="none" strike="noStrike" dirty="0">
                          <a:solidFill>
                            <a:srgbClr val="000000"/>
                          </a:solidFill>
                          <a:effectLst/>
                          <a:latin typeface="Arial"/>
                        </a:rPr>
                        <a:t>lei (€ </a:t>
                      </a:r>
                      <a:r>
                        <a:rPr lang="en-US" sz="1300" b="1" i="0" u="none" strike="noStrike" dirty="0" smtClean="0">
                          <a:solidFill>
                            <a:srgbClr val="000000"/>
                          </a:solidFill>
                          <a:effectLst/>
                          <a:latin typeface="Arial"/>
                        </a:rPr>
                        <a:t>100)</a:t>
                      </a:r>
                      <a:endParaRPr lang="en-US" sz="1300" b="1" i="0" u="none" strike="noStrike" dirty="0">
                        <a:solidFill>
                          <a:srgbClr val="000000"/>
                        </a:solidFill>
                        <a:effectLst/>
                        <a:latin typeface="Arial"/>
                      </a:endParaRPr>
                    </a:p>
                  </a:txBody>
                  <a:tcPr marL="6727" marR="6727" marT="621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626297">
                <a:tc>
                  <a:txBody>
                    <a:bodyPr/>
                    <a:lstStyle/>
                    <a:p>
                      <a:pPr algn="ctr" fontAlgn="ctr"/>
                      <a:r>
                        <a:rPr lang="en-US" sz="1300" b="1" i="0" u="none" strike="noStrike" dirty="0">
                          <a:solidFill>
                            <a:srgbClr val="000000"/>
                          </a:solidFill>
                          <a:effectLst/>
                          <a:latin typeface="Arial"/>
                        </a:rPr>
                        <a:t>TOTAL </a:t>
                      </a:r>
                    </a:p>
                  </a:txBody>
                  <a:tcPr marL="6727" marR="6727" marT="62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9C"/>
                    </a:solidFill>
                  </a:tcPr>
                </a:tc>
                <a:tc gridSpan="2">
                  <a:txBody>
                    <a:bodyPr/>
                    <a:lstStyle/>
                    <a:p>
                      <a:pPr algn="ctr" fontAlgn="ctr"/>
                      <a:r>
                        <a:rPr lang="en-US" sz="1300" b="1" i="0" u="none" strike="noStrike" dirty="0" smtClean="0">
                          <a:solidFill>
                            <a:srgbClr val="000000"/>
                          </a:solidFill>
                          <a:effectLst/>
                          <a:latin typeface="Arial"/>
                        </a:rPr>
                        <a:t>4.678.285 pensioners</a:t>
                      </a:r>
                      <a:endParaRPr lang="en-US" sz="1300" b="1" i="0" u="none" strike="noStrike" dirty="0">
                        <a:solidFill>
                          <a:srgbClr val="000000"/>
                        </a:solidFill>
                        <a:effectLst/>
                        <a:latin typeface="Arial"/>
                      </a:endParaRPr>
                    </a:p>
                  </a:txBody>
                  <a:tcPr marL="6727" marR="6727" marT="62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B39C"/>
                    </a:solidFill>
                  </a:tcPr>
                </a:tc>
                <a:tc hMerge="1">
                  <a:txBody>
                    <a:bodyPr/>
                    <a:lstStyle/>
                    <a:p>
                      <a:endParaRPr lang="en-US"/>
                    </a:p>
                  </a:txBody>
                  <a:tcPr/>
                </a:tc>
              </a:tr>
            </a:tbl>
          </a:graphicData>
        </a:graphic>
      </p:graphicFrame>
      <p:sp>
        <p:nvSpPr>
          <p:cNvPr id="12329" name="Rectangle 6"/>
          <p:cNvSpPr>
            <a:spLocks noChangeArrowheads="1"/>
          </p:cNvSpPr>
          <p:nvPr/>
        </p:nvSpPr>
        <p:spPr bwMode="auto">
          <a:xfrm>
            <a:off x="1155700" y="6172201"/>
            <a:ext cx="4292600"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lnSpc>
                <a:spcPct val="107000"/>
              </a:lnSpc>
              <a:spcBef>
                <a:spcPct val="0"/>
              </a:spcBef>
              <a:spcAft>
                <a:spcPts val="800"/>
              </a:spcAft>
              <a:buClrTx/>
              <a:buSzTx/>
              <a:buFontTx/>
              <a:buNone/>
            </a:pPr>
            <a:r>
              <a:rPr lang="ro-RO" altLang="en-US" sz="1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Source</a:t>
            </a:r>
            <a:r>
              <a:rPr lang="ro-RO" altLang="en-US" sz="1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National </a:t>
            </a:r>
            <a:r>
              <a:rPr lang="ro-RO" altLang="en-US" sz="1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House</a:t>
            </a:r>
            <a:r>
              <a:rPr lang="ro-RO" altLang="en-US" sz="1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of Public Pension</a:t>
            </a:r>
            <a:r>
              <a:rPr lang="en-US" altLang="en-US" sz="10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s – </a:t>
            </a:r>
            <a:r>
              <a:rPr lang="en-US" altLang="en-US" sz="1000" i="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May 2015 </a:t>
            </a:r>
            <a:endParaRPr lang="ro-RO"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44360" y="764630"/>
            <a:ext cx="9217280" cy="936130"/>
          </a:xfrm>
        </p:spPr>
        <p:txBody>
          <a:bodyPr>
            <a:noAutofit/>
          </a:bodyPr>
          <a:lstStyle/>
          <a:p>
            <a:pPr algn="ctr" eaLnBrk="1" hangingPunct="1"/>
            <a:r>
              <a:rPr lang="en-US" altLang="zh-CN" sz="3600" b="1" dirty="0" smtClean="0">
                <a:solidFill>
                  <a:schemeClr val="tx1"/>
                </a:solidFill>
                <a:latin typeface="Arial" pitchFamily="34" charset="0"/>
                <a:ea typeface="宋体" panose="02010600030101010101" pitchFamily="2" charset="-122"/>
                <a:cs typeface="Arial" pitchFamily="34" charset="0"/>
                <a:sym typeface="Wingdings" panose="05000000000000000000" pitchFamily="2" charset="2"/>
              </a:rPr>
              <a:t>MINIMUM PENSION</a:t>
            </a:r>
            <a:endParaRPr lang="en-US" altLang="en-US" sz="3600" b="1" i="1" dirty="0" smtClean="0">
              <a:solidFill>
                <a:schemeClr val="tx1"/>
              </a:solidFill>
              <a:latin typeface="Arial" pitchFamily="34" charset="0"/>
              <a:cs typeface="Arial" pitchFamily="34" charset="0"/>
              <a:sym typeface="Wingdings" panose="05000000000000000000" pitchFamily="2" charset="2"/>
            </a:endParaRPr>
          </a:p>
        </p:txBody>
      </p:sp>
      <p:sp>
        <p:nvSpPr>
          <p:cNvPr id="13315" name="Rectangle 8"/>
          <p:cNvSpPr>
            <a:spLocks noGrp="1" noChangeArrowheads="1"/>
          </p:cNvSpPr>
          <p:nvPr>
            <p:ph idx="4294967295"/>
          </p:nvPr>
        </p:nvSpPr>
        <p:spPr>
          <a:xfrm>
            <a:off x="848430" y="2708900"/>
            <a:ext cx="8569190" cy="3417264"/>
          </a:xfrm>
        </p:spPr>
        <p:txBody>
          <a:bodyPr/>
          <a:lstStyle/>
          <a:p>
            <a:pPr marL="0" indent="0" algn="just" eaLnBrk="1" hangingPunct="1">
              <a:buClrTx/>
              <a:buFont typeface="Wingdings" pitchFamily="2" charset="2"/>
              <a:buChar char="q"/>
            </a:pPr>
            <a:r>
              <a:rPr lang="en-US" altLang="en-US" sz="2000" b="1" dirty="0" smtClean="0">
                <a:latin typeface="Arial" pitchFamily="34" charset="0"/>
                <a:cs typeface="Arial" pitchFamily="34" charset="0"/>
              </a:rPr>
              <a:t> </a:t>
            </a:r>
            <a:r>
              <a:rPr lang="en-US" altLang="en-US" sz="1800" b="1" dirty="0" smtClean="0">
                <a:latin typeface="Arial" pitchFamily="34" charset="0"/>
                <a:cs typeface="Arial" pitchFamily="34" charset="0"/>
              </a:rPr>
              <a:t>is granted since 2009 to the Public Pension System retirees whose pensions are below it </a:t>
            </a:r>
          </a:p>
          <a:p>
            <a:pPr marL="0" indent="0" algn="just" eaLnBrk="1" hangingPunct="1">
              <a:buClrTx/>
              <a:buFont typeface="Wingdings" pitchFamily="2" charset="2"/>
              <a:buChar char="q"/>
            </a:pPr>
            <a:r>
              <a:rPr lang="en-US" altLang="en-US" sz="1800" b="1" dirty="0" smtClean="0">
                <a:latin typeface="Arial" pitchFamily="34" charset="0"/>
                <a:cs typeface="Arial" pitchFamily="34" charset="0"/>
              </a:rPr>
              <a:t> it represents the difference between the minimum pension and the pension due or paid</a:t>
            </a:r>
          </a:p>
          <a:p>
            <a:pPr marL="0" indent="0" algn="just" eaLnBrk="1" hangingPunct="1">
              <a:buClrTx/>
              <a:buFont typeface="Wingdings" pitchFamily="2" charset="2"/>
              <a:buChar char="q"/>
            </a:pPr>
            <a:r>
              <a:rPr lang="en-US" altLang="en-US" sz="1800" b="1" dirty="0" smtClean="0">
                <a:latin typeface="Arial" pitchFamily="34" charset="0"/>
                <a:cs typeface="Arial" pitchFamily="34" charset="0"/>
              </a:rPr>
              <a:t> minimum pension pensioners is: 484.951 (May 2015)</a:t>
            </a:r>
          </a:p>
          <a:p>
            <a:pPr marL="0" indent="0" algn="just">
              <a:buClrTx/>
              <a:buFont typeface="Wingdings" pitchFamily="2" charset="2"/>
              <a:buChar char="q"/>
            </a:pPr>
            <a:r>
              <a:rPr lang="en-US" altLang="en-US" sz="1800" b="1" dirty="0" smtClean="0">
                <a:latin typeface="Arial" pitchFamily="34" charset="0"/>
                <a:cs typeface="Arial" pitchFamily="34" charset="0"/>
              </a:rPr>
              <a:t>- pension: 400 lei (89 </a:t>
            </a:r>
            <a:r>
              <a:rPr lang="en-GB" altLang="zh-CN" sz="1800" b="1" dirty="0" smtClean="0">
                <a:latin typeface="Arial" pitchFamily="34" charset="0"/>
                <a:ea typeface="宋体" panose="02010600030101010101" pitchFamily="2" charset="-122"/>
                <a:cs typeface="Arial" pitchFamily="34" charset="0"/>
              </a:rPr>
              <a:t>€)</a:t>
            </a:r>
            <a:endParaRPr lang="en-US" altLang="en-US" sz="1800" b="1" dirty="0" smtClean="0">
              <a:latin typeface="Arial" pitchFamily="34" charset="0"/>
              <a:cs typeface="Arial" pitchFamily="34" charset="0"/>
            </a:endParaRPr>
          </a:p>
          <a:p>
            <a:pPr marL="0" indent="0" eaLnBrk="1" hangingPunct="1">
              <a:buFontTx/>
              <a:buNone/>
            </a:pPr>
            <a:endParaRPr lang="en-US" altLang="en-US" sz="2800" b="1" dirty="0" smtClean="0">
              <a:latin typeface="+mn-lt"/>
            </a:endParaRPr>
          </a:p>
          <a:p>
            <a:pPr marL="0" indent="0" eaLnBrk="1" hangingPunct="1">
              <a:buFontTx/>
              <a:buNone/>
            </a:pPr>
            <a:endParaRPr lang="en-US" altLang="en-US" sz="2000" dirty="0" smtClean="0"/>
          </a:p>
        </p:txBody>
      </p:sp>
      <p:sp>
        <p:nvSpPr>
          <p:cNvPr id="4"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848430" y="764630"/>
            <a:ext cx="8425170" cy="1296180"/>
          </a:xfrm>
        </p:spPr>
        <p:txBody>
          <a:bodyPr>
            <a:normAutofit fontScale="90000"/>
          </a:bodyPr>
          <a:lstStyle/>
          <a:p>
            <a:pPr algn="ctr" eaLnBrk="1" hangingPunct="1"/>
            <a:r>
              <a:rPr lang="en-US" altLang="en-US" sz="2000" dirty="0" smtClean="0">
                <a:solidFill>
                  <a:srgbClr val="000000"/>
                </a:solidFill>
                <a:sym typeface="Wingdings" panose="05000000000000000000" pitchFamily="2" charset="2"/>
              </a:rPr>
              <a:t/>
            </a:r>
            <a:br>
              <a:rPr lang="en-US" altLang="en-US" sz="2000" dirty="0" smtClean="0">
                <a:solidFill>
                  <a:srgbClr val="000000"/>
                </a:solidFill>
                <a:sym typeface="Wingdings" panose="05000000000000000000" pitchFamily="2" charset="2"/>
              </a:rPr>
            </a:br>
            <a:r>
              <a:rPr lang="en-US" altLang="en-US" sz="2000" dirty="0" smtClean="0">
                <a:solidFill>
                  <a:srgbClr val="000000"/>
                </a:solidFill>
                <a:sym typeface="Wingdings" panose="05000000000000000000" pitchFamily="2" charset="2"/>
              </a:rPr>
              <a:t> </a:t>
            </a:r>
            <a:br>
              <a:rPr lang="en-US" altLang="en-US" sz="2000" dirty="0" smtClean="0">
                <a:solidFill>
                  <a:srgbClr val="000000"/>
                </a:solidFill>
                <a:sym typeface="Wingdings" panose="05000000000000000000" pitchFamily="2" charset="2"/>
              </a:rPr>
            </a:br>
            <a:r>
              <a:rPr lang="en-US" altLang="en-US" sz="2000" dirty="0" smtClean="0">
                <a:solidFill>
                  <a:srgbClr val="000000"/>
                </a:solidFill>
                <a:sym typeface="Wingdings" panose="05000000000000000000" pitchFamily="2" charset="2"/>
              </a:rPr>
              <a:t>	</a:t>
            </a:r>
            <a:r>
              <a:rPr lang="en-US" altLang="en-US" sz="4000" b="1" dirty="0" smtClean="0">
                <a:solidFill>
                  <a:schemeClr val="tx1"/>
                </a:solidFill>
                <a:latin typeface="Arial" pitchFamily="34" charset="0"/>
                <a:cs typeface="Arial" pitchFamily="34" charset="0"/>
              </a:rPr>
              <a:t>TAXATION</a:t>
            </a:r>
            <a:r>
              <a:rPr lang="en-GB" altLang="zh-CN" sz="4000" b="1" i="1" dirty="0" smtClean="0">
                <a:latin typeface="Arial" pitchFamily="34" charset="0"/>
                <a:ea typeface="宋体" panose="02010600030101010101" pitchFamily="2" charset="-122"/>
                <a:cs typeface="Arial" pitchFamily="34" charset="0"/>
                <a:sym typeface="Wingdings" panose="05000000000000000000" pitchFamily="2" charset="2"/>
              </a:rPr>
              <a:t/>
            </a:r>
            <a:br>
              <a:rPr lang="en-GB" altLang="zh-CN" sz="4000" b="1" i="1" dirty="0" smtClean="0">
                <a:latin typeface="Arial" pitchFamily="34" charset="0"/>
                <a:ea typeface="宋体" panose="02010600030101010101" pitchFamily="2" charset="-122"/>
                <a:cs typeface="Arial" pitchFamily="34" charset="0"/>
                <a:sym typeface="Wingdings" panose="05000000000000000000" pitchFamily="2" charset="2"/>
              </a:rPr>
            </a:br>
            <a:endParaRPr lang="en-US" altLang="en-US" sz="4000" b="1" i="1" dirty="0" smtClean="0">
              <a:latin typeface="Arial" pitchFamily="34" charset="0"/>
              <a:cs typeface="Arial" pitchFamily="34" charset="0"/>
              <a:sym typeface="Wingdings" panose="05000000000000000000" pitchFamily="2" charset="2"/>
            </a:endParaRPr>
          </a:p>
        </p:txBody>
      </p:sp>
      <p:sp>
        <p:nvSpPr>
          <p:cNvPr id="24579" name="Rectangle 8"/>
          <p:cNvSpPr>
            <a:spLocks noGrp="1" noChangeArrowheads="1"/>
          </p:cNvSpPr>
          <p:nvPr>
            <p:ph idx="4294967295"/>
          </p:nvPr>
        </p:nvSpPr>
        <p:spPr>
          <a:xfrm>
            <a:off x="1280490" y="2132820"/>
            <a:ext cx="7561050" cy="3993344"/>
          </a:xfrm>
        </p:spPr>
        <p:txBody>
          <a:bodyPr>
            <a:noAutofit/>
          </a:bodyPr>
          <a:lstStyle/>
          <a:p>
            <a:pPr indent="-342900" algn="just" eaLnBrk="1" hangingPunct="1">
              <a:buClr>
                <a:srgbClr val="33CC33"/>
              </a:buClr>
              <a:buSzPct val="100000"/>
              <a:buFont typeface="Wingdings" panose="05000000000000000000" pitchFamily="2" charset="2"/>
              <a:buChar char="ü"/>
              <a:defRPr/>
            </a:pPr>
            <a:r>
              <a:rPr lang="en-US" altLang="en-US" sz="1800" b="1" dirty="0" smtClean="0">
                <a:solidFill>
                  <a:srgbClr val="33CC33"/>
                </a:solidFill>
                <a:latin typeface="Arial" pitchFamily="34" charset="0"/>
                <a:cs typeface="Arial" pitchFamily="34" charset="0"/>
              </a:rPr>
              <a:t>5.5%</a:t>
            </a:r>
            <a:r>
              <a:rPr lang="en-US" altLang="en-US" sz="1800" b="1" dirty="0" smtClean="0">
                <a:latin typeface="Arial" pitchFamily="34" charset="0"/>
                <a:cs typeface="Arial" pitchFamily="34" charset="0"/>
              </a:rPr>
              <a:t> </a:t>
            </a:r>
            <a:r>
              <a:rPr lang="en-US" altLang="en-US" sz="1800" b="1" dirty="0" smtClean="0">
                <a:solidFill>
                  <a:srgbClr val="33CC33"/>
                </a:solidFill>
                <a:latin typeface="Arial" pitchFamily="34" charset="0"/>
                <a:cs typeface="Arial" pitchFamily="34" charset="0"/>
              </a:rPr>
              <a:t>social insurance contribution for health</a:t>
            </a:r>
          </a:p>
          <a:p>
            <a:pPr marL="0" indent="0" algn="just" eaLnBrk="1" hangingPunct="1">
              <a:buClr>
                <a:srgbClr val="33CC33"/>
              </a:buClr>
              <a:buSzPct val="100000"/>
              <a:buFont typeface="Wingdings 2" panose="05020102010507070707" pitchFamily="18" charset="2"/>
              <a:buNone/>
              <a:defRPr/>
            </a:pPr>
            <a:r>
              <a:rPr lang="en-US" altLang="en-US" sz="1800" b="1" dirty="0" smtClean="0">
                <a:latin typeface="Arial" pitchFamily="34" charset="0"/>
                <a:cs typeface="Arial" pitchFamily="34" charset="0"/>
              </a:rPr>
              <a:t>applied only to pensions bigger than 740 lei (€168) and only to the amount that exceeds the 740 lei threshold</a:t>
            </a:r>
          </a:p>
          <a:p>
            <a:pPr indent="-342900" algn="just" eaLnBrk="1" hangingPunct="1">
              <a:buClr>
                <a:srgbClr val="33CC33"/>
              </a:buClr>
              <a:buSzPct val="100000"/>
              <a:buFont typeface="Wingdings" panose="05000000000000000000" pitchFamily="2" charset="2"/>
              <a:buChar char="ü"/>
              <a:defRPr/>
            </a:pPr>
            <a:r>
              <a:rPr lang="en-US" altLang="en-US" sz="1800" b="1" dirty="0" smtClean="0">
                <a:solidFill>
                  <a:srgbClr val="33CC33"/>
                </a:solidFill>
                <a:latin typeface="Arial" pitchFamily="34" charset="0"/>
                <a:cs typeface="Arial" pitchFamily="34" charset="0"/>
              </a:rPr>
              <a:t>16% income tax </a:t>
            </a:r>
          </a:p>
          <a:p>
            <a:pPr marL="0" indent="0" algn="just" eaLnBrk="1" hangingPunct="1">
              <a:buClr>
                <a:srgbClr val="33CC33"/>
              </a:buClr>
              <a:buSzPct val="100000"/>
              <a:buFont typeface="Wingdings 2" panose="05020102010507070707" pitchFamily="18" charset="2"/>
              <a:buNone/>
              <a:defRPr/>
            </a:pPr>
            <a:r>
              <a:rPr lang="en-US" altLang="en-US" sz="1800" b="1" dirty="0" smtClean="0">
                <a:latin typeface="Arial" pitchFamily="34" charset="0"/>
                <a:cs typeface="Arial" pitchFamily="34" charset="0"/>
              </a:rPr>
              <a:t>applied only to pensions bigger than 1.000 lei (€225) and it applies only to the amount that exceeds the 1.000 lei threshold</a:t>
            </a:r>
          </a:p>
        </p:txBody>
      </p:sp>
      <p:sp>
        <p:nvSpPr>
          <p:cNvPr id="6"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8"/>
          <p:cNvSpPr>
            <a:spLocks noGrp="1" noChangeArrowheads="1"/>
          </p:cNvSpPr>
          <p:nvPr>
            <p:ph idx="4294967295"/>
          </p:nvPr>
        </p:nvSpPr>
        <p:spPr>
          <a:xfrm>
            <a:off x="344360" y="1447800"/>
            <a:ext cx="9289290" cy="4800600"/>
          </a:xfrm>
        </p:spPr>
        <p:txBody>
          <a:bodyPr>
            <a:normAutofit/>
          </a:bodyPr>
          <a:lstStyle/>
          <a:p>
            <a:pPr marL="0" indent="0" algn="just" eaLnBrk="1" hangingPunct="1">
              <a:buFont typeface="Wingdings 2" panose="05020102010507070707" pitchFamily="18" charset="2"/>
              <a:buNone/>
            </a:pPr>
            <a:r>
              <a:rPr lang="en-US" altLang="en-US" sz="2000" b="1" u="sng" dirty="0" smtClean="0">
                <a:latin typeface="+mn-lt"/>
              </a:rPr>
              <a:t>1</a:t>
            </a:r>
            <a:r>
              <a:rPr lang="en-US" altLang="en-US" sz="2000" b="1" u="sng" baseline="30000" dirty="0" smtClean="0">
                <a:latin typeface="+mn-lt"/>
              </a:rPr>
              <a:t>st</a:t>
            </a:r>
            <a:r>
              <a:rPr lang="en-US" altLang="en-US" sz="2000" b="1" u="sng" dirty="0" smtClean="0">
                <a:latin typeface="+mn-lt"/>
              </a:rPr>
              <a:t> Pillar</a:t>
            </a:r>
          </a:p>
          <a:p>
            <a:pPr marL="0" indent="0" algn="just" eaLnBrk="1" hangingPunct="1">
              <a:buFontTx/>
              <a:buNone/>
            </a:pPr>
            <a:r>
              <a:rPr lang="en-US" altLang="en-US" sz="2000" b="1" dirty="0" smtClean="0">
                <a:latin typeface="+mn-lt"/>
              </a:rPr>
              <a:t>Normal working conditions</a:t>
            </a:r>
          </a:p>
          <a:p>
            <a:pPr marL="0" indent="0" algn="just" eaLnBrk="1" hangingPunct="1">
              <a:buFontTx/>
              <a:buNone/>
            </a:pPr>
            <a:endParaRPr lang="en-US" altLang="en-US" sz="2000" b="1" dirty="0" smtClean="0">
              <a:latin typeface="+mn-lt"/>
            </a:endParaRPr>
          </a:p>
          <a:p>
            <a:pPr marL="0" indent="0" algn="just" eaLnBrk="1" hangingPunct="1">
              <a:buFontTx/>
              <a:buNone/>
            </a:pPr>
            <a:endParaRPr lang="en-US" altLang="en-US" sz="2000" b="1" dirty="0" smtClean="0">
              <a:latin typeface="+mn-lt"/>
            </a:endParaRPr>
          </a:p>
          <a:p>
            <a:pPr marL="0" indent="0" algn="just" eaLnBrk="1" hangingPunct="1">
              <a:buFontTx/>
              <a:buNone/>
            </a:pPr>
            <a:r>
              <a:rPr lang="en-US" altLang="en-US" sz="2000" b="1" dirty="0" smtClean="0">
                <a:latin typeface="+mn-lt"/>
              </a:rPr>
              <a:t>Difficult working conditions</a:t>
            </a:r>
          </a:p>
          <a:p>
            <a:pPr marL="0" indent="0" algn="just" eaLnBrk="1" hangingPunct="1">
              <a:buFontTx/>
              <a:buNone/>
            </a:pPr>
            <a:endParaRPr lang="en-US" altLang="en-US" sz="2000" b="1" dirty="0" smtClean="0">
              <a:latin typeface="+mn-lt"/>
            </a:endParaRPr>
          </a:p>
          <a:p>
            <a:pPr marL="0" indent="0" algn="just" eaLnBrk="1" hangingPunct="1">
              <a:buFontTx/>
              <a:buNone/>
            </a:pPr>
            <a:endParaRPr lang="en-US" altLang="en-US" sz="2000" b="1" dirty="0" smtClean="0">
              <a:latin typeface="+mn-lt"/>
            </a:endParaRPr>
          </a:p>
          <a:p>
            <a:pPr marL="0" indent="0" algn="just" eaLnBrk="1" hangingPunct="1">
              <a:buFontTx/>
              <a:buNone/>
            </a:pPr>
            <a:r>
              <a:rPr lang="en-US" altLang="en-US" sz="2000" b="1" dirty="0" smtClean="0">
                <a:latin typeface="+mn-lt"/>
              </a:rPr>
              <a:t>Special working conditions </a:t>
            </a:r>
          </a:p>
          <a:p>
            <a:pPr marL="0" indent="0" algn="just" eaLnBrk="1" hangingPunct="1">
              <a:buFontTx/>
              <a:buNone/>
            </a:pPr>
            <a:endParaRPr lang="en-US" altLang="en-US" sz="2000" b="1" dirty="0" smtClean="0">
              <a:latin typeface="+mn-lt"/>
            </a:endParaRPr>
          </a:p>
          <a:p>
            <a:pPr marL="0" indent="0" algn="just" eaLnBrk="1" hangingPunct="1">
              <a:buFont typeface="Wingdings 2" panose="05020102010507070707" pitchFamily="18" charset="2"/>
              <a:buNone/>
            </a:pPr>
            <a:endParaRPr lang="en-US" altLang="en-US" sz="2000" b="1" u="sng" dirty="0" smtClean="0">
              <a:latin typeface="+mn-lt"/>
            </a:endParaRPr>
          </a:p>
          <a:p>
            <a:pPr marL="0" indent="0" algn="just" eaLnBrk="1" hangingPunct="1">
              <a:buFont typeface="Wingdings 2" panose="05020102010507070707" pitchFamily="18" charset="2"/>
              <a:buNone/>
            </a:pPr>
            <a:r>
              <a:rPr lang="en-US" altLang="en-US" sz="2000" b="1" u="sng" dirty="0" smtClean="0">
                <a:latin typeface="+mn-lt"/>
              </a:rPr>
              <a:t>2</a:t>
            </a:r>
            <a:r>
              <a:rPr lang="en-US" altLang="en-US" sz="2000" b="1" u="sng" baseline="30000" dirty="0" smtClean="0">
                <a:latin typeface="+mn-lt"/>
              </a:rPr>
              <a:t>nd</a:t>
            </a:r>
            <a:r>
              <a:rPr lang="en-US" altLang="en-US" sz="2000" b="1" u="sng" dirty="0" smtClean="0">
                <a:latin typeface="+mn-lt"/>
              </a:rPr>
              <a:t> Pillar</a:t>
            </a:r>
          </a:p>
          <a:p>
            <a:pPr marL="0" indent="0" algn="just" eaLnBrk="1" hangingPunct="1">
              <a:buFont typeface="Wingdings 2" panose="05020102010507070707" pitchFamily="18" charset="2"/>
              <a:buNone/>
            </a:pPr>
            <a:r>
              <a:rPr lang="en-US" altLang="en-US" sz="2000" dirty="0" smtClean="0">
                <a:latin typeface="+mn-lt"/>
              </a:rPr>
              <a:t>In </a:t>
            </a:r>
            <a:r>
              <a:rPr lang="en-US" altLang="en-US" sz="2000" b="1" dirty="0" smtClean="0">
                <a:solidFill>
                  <a:srgbClr val="33CC33"/>
                </a:solidFill>
                <a:latin typeface="+mn-lt"/>
              </a:rPr>
              <a:t>2014</a:t>
            </a:r>
            <a:r>
              <a:rPr lang="en-US" altLang="en-US" sz="2000" dirty="0" smtClean="0">
                <a:latin typeface="+mn-lt"/>
              </a:rPr>
              <a:t>, the </a:t>
            </a:r>
            <a:r>
              <a:rPr lang="en-US" altLang="en-US" sz="2000" b="1" dirty="0" smtClean="0">
                <a:latin typeface="+mn-lt"/>
              </a:rPr>
              <a:t>contribution for the mandatory private pension system</a:t>
            </a:r>
            <a:r>
              <a:rPr lang="en-US" altLang="en-US" sz="2000" dirty="0" smtClean="0">
                <a:latin typeface="+mn-lt"/>
              </a:rPr>
              <a:t> is </a:t>
            </a:r>
            <a:r>
              <a:rPr lang="en-US" altLang="en-US" sz="2000" b="1" dirty="0" smtClean="0">
                <a:solidFill>
                  <a:srgbClr val="33CC33"/>
                </a:solidFill>
                <a:latin typeface="+mn-lt"/>
              </a:rPr>
              <a:t>4,5%</a:t>
            </a:r>
            <a:r>
              <a:rPr lang="en-US" altLang="en-US" sz="2000" dirty="0" smtClean="0">
                <a:latin typeface="+mn-lt"/>
              </a:rPr>
              <a:t>, included in the employee's social insurance contribution (10,5% - Pillar I). </a:t>
            </a:r>
          </a:p>
          <a:p>
            <a:pPr marL="0" indent="0" algn="just" eaLnBrk="1" hangingPunct="1">
              <a:buFont typeface="Wingdings 2" panose="05020102010507070707" pitchFamily="18" charset="2"/>
              <a:buNone/>
            </a:pPr>
            <a:endParaRPr lang="en-US" altLang="en-US" b="1" u="sng" dirty="0" smtClean="0">
              <a:latin typeface="+mn-lt"/>
            </a:endParaRPr>
          </a:p>
          <a:p>
            <a:pPr marL="0" indent="0" algn="just" eaLnBrk="1" hangingPunct="1">
              <a:buFontTx/>
              <a:buNone/>
            </a:pPr>
            <a:endParaRPr lang="en-US" altLang="en-US" sz="2000" b="1" dirty="0" smtClean="0"/>
          </a:p>
        </p:txBody>
      </p:sp>
      <p:sp>
        <p:nvSpPr>
          <p:cNvPr id="15363" name="Title 1"/>
          <p:cNvSpPr>
            <a:spLocks/>
          </p:cNvSpPr>
          <p:nvPr/>
        </p:nvSpPr>
        <p:spPr bwMode="auto">
          <a:xfrm>
            <a:off x="344360" y="764630"/>
            <a:ext cx="9217280" cy="767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algn="ctr" eaLnBrk="1" hangingPunct="1">
              <a:spcBef>
                <a:spcPct val="0"/>
              </a:spcBef>
              <a:buClrTx/>
              <a:buSzTx/>
              <a:buFontTx/>
              <a:buNone/>
            </a:pPr>
            <a:r>
              <a:rPr lang="en-US" altLang="en-US" sz="2800" b="1" dirty="0">
                <a:solidFill>
                  <a:schemeClr val="tx1"/>
                </a:solidFill>
                <a:latin typeface="Arial" panose="020B0604020202020204" pitchFamily="34" charset="0"/>
              </a:rPr>
              <a:t>Contributions to the pension system</a:t>
            </a:r>
            <a:endParaRPr lang="en-US" altLang="en-US" sz="2800" b="1" i="1" dirty="0">
              <a:solidFill>
                <a:schemeClr val="tx1"/>
              </a:solidFill>
              <a:latin typeface="Arial" panose="020B0604020202020204" pitchFamily="34" charset="0"/>
              <a:sym typeface="Wingdings" panose="05000000000000000000" pitchFamily="2" charset="2"/>
            </a:endParaRPr>
          </a:p>
        </p:txBody>
      </p:sp>
      <p:sp>
        <p:nvSpPr>
          <p:cNvPr id="2" name="Oval 1"/>
          <p:cNvSpPr/>
          <p:nvPr/>
        </p:nvSpPr>
        <p:spPr>
          <a:xfrm>
            <a:off x="5238486" y="1676400"/>
            <a:ext cx="1117865" cy="558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31,3%</a:t>
            </a:r>
          </a:p>
        </p:txBody>
      </p:sp>
      <p:cxnSp>
        <p:nvCxnSpPr>
          <p:cNvPr id="4" name="Straight Arrow Connector 3"/>
          <p:cNvCxnSpPr/>
          <p:nvPr/>
        </p:nvCxnSpPr>
        <p:spPr>
          <a:xfrm>
            <a:off x="6356350" y="2057400"/>
            <a:ext cx="825500" cy="177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6356350" y="1738313"/>
            <a:ext cx="825500" cy="165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219686" y="2057400"/>
            <a:ext cx="1778265" cy="381000"/>
          </a:xfrm>
          <a:prstGeom prst="rect">
            <a:avLst/>
          </a:prstGeom>
          <a:ln>
            <a:solidFill>
              <a:srgbClr val="92D05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 20,8% employer</a:t>
            </a:r>
          </a:p>
        </p:txBody>
      </p:sp>
      <p:sp>
        <p:nvSpPr>
          <p:cNvPr id="26" name="Oval 25"/>
          <p:cNvSpPr/>
          <p:nvPr/>
        </p:nvSpPr>
        <p:spPr>
          <a:xfrm>
            <a:off x="5238486" y="2819400"/>
            <a:ext cx="1117865" cy="558800"/>
          </a:xfrm>
          <a:prstGeom prst="ellipse">
            <a:avLst/>
          </a:prstGeom>
          <a:solidFill>
            <a:srgbClr val="00B0F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36,3%</a:t>
            </a:r>
          </a:p>
        </p:txBody>
      </p:sp>
      <p:sp>
        <p:nvSpPr>
          <p:cNvPr id="28" name="Rectangle 27"/>
          <p:cNvSpPr/>
          <p:nvPr/>
        </p:nvSpPr>
        <p:spPr>
          <a:xfrm>
            <a:off x="7219686" y="1522413"/>
            <a:ext cx="1778265" cy="381000"/>
          </a:xfrm>
          <a:prstGeom prst="rect">
            <a:avLst/>
          </a:prstGeom>
          <a:solidFill>
            <a:schemeClr val="accent6"/>
          </a:solidFill>
          <a:ln>
            <a:solidFill>
              <a:srgbClr val="FFC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10,5% employee</a:t>
            </a:r>
          </a:p>
        </p:txBody>
      </p:sp>
      <p:pic>
        <p:nvPicPr>
          <p:cNvPr id="15378" name="Picture 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56350" y="2819400"/>
            <a:ext cx="918369" cy="249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79" name="Picture 1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21955" y="4022725"/>
            <a:ext cx="918369" cy="2492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80" name="Picture 1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89279" y="3227389"/>
            <a:ext cx="985440" cy="2809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381"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1954" y="4400550"/>
            <a:ext cx="983721" cy="280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9" name="Rectangle 38"/>
          <p:cNvSpPr/>
          <p:nvPr/>
        </p:nvSpPr>
        <p:spPr>
          <a:xfrm>
            <a:off x="7181850" y="2678113"/>
            <a:ext cx="1778265" cy="381000"/>
          </a:xfrm>
          <a:prstGeom prst="rect">
            <a:avLst/>
          </a:prstGeom>
          <a:solidFill>
            <a:schemeClr val="accent6"/>
          </a:solidFill>
          <a:ln>
            <a:solidFill>
              <a:srgbClr val="FFC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10,5% employee</a:t>
            </a:r>
          </a:p>
        </p:txBody>
      </p:sp>
      <p:sp>
        <p:nvSpPr>
          <p:cNvPr id="40" name="Rectangle 39"/>
          <p:cNvSpPr/>
          <p:nvPr/>
        </p:nvSpPr>
        <p:spPr>
          <a:xfrm>
            <a:off x="7181850" y="3227388"/>
            <a:ext cx="1778265" cy="381000"/>
          </a:xfrm>
          <a:prstGeom prst="rect">
            <a:avLst/>
          </a:prstGeom>
          <a:solidFill>
            <a:srgbClr val="00B0F0"/>
          </a:solidFill>
          <a:ln>
            <a:solidFill>
              <a:srgbClr val="00B0F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25,8% employer</a:t>
            </a:r>
          </a:p>
        </p:txBody>
      </p:sp>
      <p:sp>
        <p:nvSpPr>
          <p:cNvPr id="41" name="Rectangle 40"/>
          <p:cNvSpPr/>
          <p:nvPr/>
        </p:nvSpPr>
        <p:spPr>
          <a:xfrm>
            <a:off x="7178411" y="3927475"/>
            <a:ext cx="1778265" cy="381000"/>
          </a:xfrm>
          <a:prstGeom prst="rect">
            <a:avLst/>
          </a:prstGeom>
          <a:solidFill>
            <a:schemeClr val="accent6"/>
          </a:solidFill>
          <a:ln>
            <a:solidFill>
              <a:srgbClr val="FFC0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10,5% employee</a:t>
            </a:r>
          </a:p>
        </p:txBody>
      </p:sp>
      <p:sp>
        <p:nvSpPr>
          <p:cNvPr id="42" name="Rectangle 41"/>
          <p:cNvSpPr/>
          <p:nvPr/>
        </p:nvSpPr>
        <p:spPr>
          <a:xfrm>
            <a:off x="7181850" y="4491038"/>
            <a:ext cx="1778265" cy="381000"/>
          </a:xfrm>
          <a:prstGeom prst="rect">
            <a:avLst/>
          </a:prstGeom>
          <a:solidFill>
            <a:srgbClr val="FF0000"/>
          </a:solidFill>
          <a:ln>
            <a:solidFill>
              <a:srgbClr val="FF3300"/>
            </a:solid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30,8% employer</a:t>
            </a:r>
          </a:p>
        </p:txBody>
      </p:sp>
      <p:sp>
        <p:nvSpPr>
          <p:cNvPr id="43" name="Oval 42"/>
          <p:cNvSpPr/>
          <p:nvPr/>
        </p:nvSpPr>
        <p:spPr>
          <a:xfrm>
            <a:off x="5204090" y="4030663"/>
            <a:ext cx="1117865" cy="557212"/>
          </a:xfrm>
          <a:prstGeom prst="ellipse">
            <a:avLst/>
          </a:prstGeom>
          <a:solidFill>
            <a:srgbClr val="FF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41,3%</a:t>
            </a:r>
          </a:p>
        </p:txBody>
      </p:sp>
      <p:sp>
        <p:nvSpPr>
          <p:cNvPr id="22"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344360" y="836640"/>
            <a:ext cx="9217280" cy="1008140"/>
          </a:xfrm>
        </p:spPr>
        <p:txBody>
          <a:bodyPr>
            <a:normAutofit/>
          </a:bodyPr>
          <a:lstStyle/>
          <a:p>
            <a:pPr algn="ctr" eaLnBrk="1" hangingPunct="1"/>
            <a:r>
              <a:rPr lang="en-US" altLang="en-US" sz="3600" b="1" dirty="0" smtClean="0">
                <a:solidFill>
                  <a:srgbClr val="000000"/>
                </a:solidFill>
                <a:latin typeface="Arial" pitchFamily="34" charset="0"/>
                <a:cs typeface="Arial" pitchFamily="34" charset="0"/>
                <a:sym typeface="Wingdings" panose="05000000000000000000" pitchFamily="2" charset="2"/>
              </a:rPr>
              <a:t>Pillar II and Pillar III </a:t>
            </a:r>
            <a:r>
              <a:rPr lang="ro-RO" altLang="zh-CN" sz="3600" b="1" dirty="0" err="1" smtClean="0">
                <a:solidFill>
                  <a:schemeClr val="tx1"/>
                </a:solidFill>
                <a:latin typeface="Arial" pitchFamily="34" charset="0"/>
                <a:ea typeface="宋体" panose="02010600030101010101" pitchFamily="2" charset="-122"/>
                <a:cs typeface="Arial" pitchFamily="34" charset="0"/>
                <a:sym typeface="Wingdings" panose="05000000000000000000" pitchFamily="2" charset="2"/>
              </a:rPr>
              <a:t>statistics</a:t>
            </a:r>
            <a:r>
              <a:rPr lang="en-US" altLang="en-US" b="1" dirty="0" smtClean="0">
                <a:solidFill>
                  <a:schemeClr val="tx1"/>
                </a:solidFill>
                <a:cs typeface="Arial" panose="020B0604020202020204" pitchFamily="34" charset="0"/>
                <a:sym typeface="Wingdings" panose="05000000000000000000" pitchFamily="2" charset="2"/>
              </a:rPr>
              <a:t/>
            </a:r>
            <a:br>
              <a:rPr lang="en-US" altLang="en-US" b="1" dirty="0" smtClean="0">
                <a:solidFill>
                  <a:schemeClr val="tx1"/>
                </a:solidFill>
                <a:cs typeface="Arial" panose="020B0604020202020204" pitchFamily="34" charset="0"/>
                <a:sym typeface="Wingdings" panose="05000000000000000000" pitchFamily="2" charset="2"/>
              </a:rPr>
            </a:br>
            <a:endParaRPr lang="en-US" altLang="en-US" b="1" dirty="0" smtClean="0">
              <a:solidFill>
                <a:schemeClr val="tx1"/>
              </a:solidFill>
              <a:cs typeface="Arial" panose="020B0604020202020204" pitchFamily="34" charset="0"/>
              <a:sym typeface="Wingdings" panose="05000000000000000000" pitchFamily="2" charset="2"/>
            </a:endParaRPr>
          </a:p>
        </p:txBody>
      </p:sp>
      <p:sp>
        <p:nvSpPr>
          <p:cNvPr id="16387" name="Rectangle 8"/>
          <p:cNvSpPr>
            <a:spLocks noGrp="1" noChangeArrowheads="1"/>
          </p:cNvSpPr>
          <p:nvPr>
            <p:ph idx="4294967295"/>
          </p:nvPr>
        </p:nvSpPr>
        <p:spPr>
          <a:xfrm>
            <a:off x="1485900" y="1836738"/>
            <a:ext cx="8420100" cy="4352925"/>
          </a:xfrm>
        </p:spPr>
        <p:txBody>
          <a:bodyPr/>
          <a:lstStyle/>
          <a:p>
            <a:pPr marL="609600" indent="-609600" eaLnBrk="1" hangingPunct="1">
              <a:buFontTx/>
              <a:buNone/>
            </a:pPr>
            <a:r>
              <a:rPr lang="ro-RO" altLang="en-US" sz="2800" smtClean="0"/>
              <a:t>	</a:t>
            </a:r>
          </a:p>
        </p:txBody>
      </p:sp>
      <p:sp>
        <p:nvSpPr>
          <p:cNvPr id="16388" name="Rectangle 6"/>
          <p:cNvSpPr>
            <a:spLocks noChangeArrowheads="1"/>
          </p:cNvSpPr>
          <p:nvPr/>
        </p:nvSpPr>
        <p:spPr bwMode="auto">
          <a:xfrm>
            <a:off x="1023276" y="5410201"/>
            <a:ext cx="3087026" cy="257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lnSpc>
                <a:spcPct val="107000"/>
              </a:lnSpc>
              <a:spcBef>
                <a:spcPct val="0"/>
              </a:spcBef>
              <a:spcAft>
                <a:spcPts val="800"/>
              </a:spcAft>
              <a:buClrTx/>
              <a:buSzTx/>
              <a:buFontTx/>
              <a:buNone/>
            </a:pPr>
            <a:r>
              <a:rPr lang="ro-RO" altLang="en-US" sz="1000" i="1">
                <a:solidFill>
                  <a:srgbClr val="000000"/>
                </a:solidFill>
                <a:latin typeface="Arial" panose="020B0604020202020204" pitchFamily="34" charset="0"/>
                <a:ea typeface="Calibri" panose="020F0502020204030204" pitchFamily="34" charset="0"/>
                <a:cs typeface="Times New Roman" panose="02020603050405020304" pitchFamily="18" charset="0"/>
              </a:rPr>
              <a:t>Source: Financial Supervisory Authority</a:t>
            </a:r>
            <a:endParaRPr lang="ro-RO" altLang="en-US" sz="110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nvGraphicFramePr>
        <p:xfrm>
          <a:off x="908051" y="2209800"/>
          <a:ext cx="8089901" cy="3052762"/>
        </p:xfrm>
        <a:graphic>
          <a:graphicData uri="http://schemas.openxmlformats.org/drawingml/2006/table">
            <a:tbl>
              <a:tblPr firstRow="1" firstCol="1" bandRow="1">
                <a:tableStyleId>{5C22544A-7EE6-4342-B048-85BDC9FD1C3A}</a:tableStyleId>
              </a:tblPr>
              <a:tblGrid>
                <a:gridCol w="2676726"/>
                <a:gridCol w="2586313"/>
                <a:gridCol w="2826862"/>
              </a:tblGrid>
              <a:tr h="854354">
                <a:tc>
                  <a:txBody>
                    <a:bodyPr/>
                    <a:lstStyle/>
                    <a:p>
                      <a:pPr algn="ctr">
                        <a:lnSpc>
                          <a:spcPct val="115000"/>
                        </a:lnSpc>
                        <a:spcAft>
                          <a:spcPts val="1000"/>
                        </a:spcAft>
                      </a:pPr>
                      <a:r>
                        <a:rPr lang="ro-RO" sz="1600">
                          <a:effectLst/>
                        </a:rPr>
                        <a:t>Pillar</a:t>
                      </a:r>
                      <a:endParaRPr lang="en-US" sz="1100">
                        <a:effectLst/>
                        <a:latin typeface="Calibri"/>
                        <a:ea typeface="Calibri"/>
                        <a:cs typeface="Times New Roman"/>
                      </a:endParaRPr>
                    </a:p>
                  </a:txBody>
                  <a:tcPr marL="74295" marR="74295" marT="0" marB="0" anchor="ctr"/>
                </a:tc>
                <a:tc>
                  <a:txBody>
                    <a:bodyPr/>
                    <a:lstStyle/>
                    <a:p>
                      <a:pPr algn="ctr">
                        <a:lnSpc>
                          <a:spcPct val="115000"/>
                        </a:lnSpc>
                        <a:spcAft>
                          <a:spcPts val="1000"/>
                        </a:spcAft>
                      </a:pPr>
                      <a:r>
                        <a:rPr lang="ro-RO" sz="1600">
                          <a:effectLst/>
                        </a:rPr>
                        <a:t>Number of participants</a:t>
                      </a:r>
                      <a:endParaRPr lang="en-US" sz="1100">
                        <a:effectLst/>
                        <a:latin typeface="Calibri"/>
                        <a:ea typeface="Calibri"/>
                        <a:cs typeface="Times New Roman"/>
                      </a:endParaRPr>
                    </a:p>
                  </a:txBody>
                  <a:tcPr marL="74295" marR="74295" marT="0" marB="0" anchor="ctr"/>
                </a:tc>
                <a:tc>
                  <a:txBody>
                    <a:bodyPr/>
                    <a:lstStyle/>
                    <a:p>
                      <a:pPr algn="ctr">
                        <a:lnSpc>
                          <a:spcPct val="115000"/>
                        </a:lnSpc>
                        <a:spcAft>
                          <a:spcPts val="1000"/>
                        </a:spcAft>
                      </a:pPr>
                      <a:r>
                        <a:rPr lang="ro-RO" sz="1600">
                          <a:effectLst/>
                        </a:rPr>
                        <a:t>Total amount of funds</a:t>
                      </a:r>
                      <a:endParaRPr lang="en-US" sz="1100">
                        <a:effectLst/>
                        <a:latin typeface="Calibri"/>
                        <a:ea typeface="Calibri"/>
                        <a:cs typeface="Times New Roman"/>
                      </a:endParaRPr>
                    </a:p>
                  </a:txBody>
                  <a:tcPr marL="74295" marR="74295" marT="0" marB="0" anchor="ctr"/>
                </a:tc>
              </a:tr>
              <a:tr h="1099204">
                <a:tc>
                  <a:txBody>
                    <a:bodyPr/>
                    <a:lstStyle/>
                    <a:p>
                      <a:pPr algn="ctr">
                        <a:lnSpc>
                          <a:spcPct val="115000"/>
                        </a:lnSpc>
                        <a:spcAft>
                          <a:spcPts val="1000"/>
                        </a:spcAft>
                      </a:pPr>
                      <a:r>
                        <a:rPr lang="ro-RO" sz="1600">
                          <a:effectLst/>
                        </a:rPr>
                        <a:t>Mandatory Private Pensions</a:t>
                      </a:r>
                      <a:endParaRPr lang="en-US" sz="1100">
                        <a:effectLst/>
                        <a:latin typeface="Calibri"/>
                        <a:ea typeface="Calibri"/>
                        <a:cs typeface="Times New Roman"/>
                      </a:endParaRPr>
                    </a:p>
                  </a:txBody>
                  <a:tcPr marL="74295" marR="74295" marT="0" marB="0" anchor="ctr"/>
                </a:tc>
                <a:tc>
                  <a:txBody>
                    <a:bodyPr/>
                    <a:lstStyle/>
                    <a:p>
                      <a:pPr algn="ctr">
                        <a:lnSpc>
                          <a:spcPct val="115000"/>
                        </a:lnSpc>
                        <a:spcAft>
                          <a:spcPts val="1000"/>
                        </a:spcAft>
                      </a:pPr>
                      <a:r>
                        <a:rPr lang="ro-RO" sz="1600">
                          <a:effectLst/>
                        </a:rPr>
                        <a:t>5.925.264</a:t>
                      </a:r>
                      <a:endParaRPr lang="en-US" sz="1100">
                        <a:effectLst/>
                        <a:latin typeface="Calibri"/>
                        <a:ea typeface="Calibri"/>
                        <a:cs typeface="Times New Roman"/>
                      </a:endParaRPr>
                    </a:p>
                  </a:txBody>
                  <a:tcPr marL="74295" marR="74295" marT="0" marB="0" anchor="ctr"/>
                </a:tc>
                <a:tc>
                  <a:txBody>
                    <a:bodyPr/>
                    <a:lstStyle/>
                    <a:p>
                      <a:pPr algn="ctr">
                        <a:lnSpc>
                          <a:spcPct val="115000"/>
                        </a:lnSpc>
                        <a:spcAft>
                          <a:spcPts val="1000"/>
                        </a:spcAft>
                      </a:pPr>
                      <a:r>
                        <a:rPr lang="ro-RO" sz="1600">
                          <a:effectLst/>
                        </a:rPr>
                        <a:t>11.967.849.793 lei</a:t>
                      </a:r>
                      <a:endParaRPr lang="en-US" sz="1100">
                        <a:effectLst/>
                      </a:endParaRPr>
                    </a:p>
                    <a:p>
                      <a:pPr algn="ctr">
                        <a:lnSpc>
                          <a:spcPct val="115000"/>
                        </a:lnSpc>
                        <a:spcAft>
                          <a:spcPts val="1000"/>
                        </a:spcAft>
                      </a:pPr>
                      <a:r>
                        <a:rPr lang="ro-RO" sz="1600">
                          <a:effectLst/>
                        </a:rPr>
                        <a:t>(€ 2.659.522.176)</a:t>
                      </a:r>
                      <a:endParaRPr lang="en-US" sz="1100">
                        <a:effectLst/>
                        <a:latin typeface="Calibri"/>
                        <a:ea typeface="Calibri"/>
                        <a:cs typeface="Times New Roman"/>
                      </a:endParaRPr>
                    </a:p>
                  </a:txBody>
                  <a:tcPr marL="74295" marR="74295" marT="0" marB="0" anchor="ctr"/>
                </a:tc>
              </a:tr>
              <a:tr h="1099204">
                <a:tc>
                  <a:txBody>
                    <a:bodyPr/>
                    <a:lstStyle/>
                    <a:p>
                      <a:pPr algn="ctr">
                        <a:lnSpc>
                          <a:spcPct val="115000"/>
                        </a:lnSpc>
                        <a:spcAft>
                          <a:spcPts val="1000"/>
                        </a:spcAft>
                      </a:pPr>
                      <a:r>
                        <a:rPr lang="ro-RO" sz="1600">
                          <a:effectLst/>
                        </a:rPr>
                        <a:t>Voluntary Private Pensions</a:t>
                      </a:r>
                      <a:endParaRPr lang="en-US" sz="1100">
                        <a:effectLst/>
                        <a:latin typeface="Calibri"/>
                        <a:ea typeface="Calibri"/>
                        <a:cs typeface="Times New Roman"/>
                      </a:endParaRPr>
                    </a:p>
                  </a:txBody>
                  <a:tcPr marL="74295" marR="74295" marT="0" marB="0" anchor="ctr"/>
                </a:tc>
                <a:tc>
                  <a:txBody>
                    <a:bodyPr/>
                    <a:lstStyle/>
                    <a:p>
                      <a:pPr algn="ctr">
                        <a:lnSpc>
                          <a:spcPct val="115000"/>
                        </a:lnSpc>
                        <a:spcAft>
                          <a:spcPts val="1000"/>
                        </a:spcAft>
                      </a:pPr>
                      <a:r>
                        <a:rPr lang="ro-RO" sz="1600">
                          <a:effectLst/>
                        </a:rPr>
                        <a:t>303.364</a:t>
                      </a:r>
                      <a:endParaRPr lang="en-US" sz="1100">
                        <a:effectLst/>
                        <a:latin typeface="Calibri"/>
                        <a:ea typeface="Calibri"/>
                        <a:cs typeface="Times New Roman"/>
                      </a:endParaRPr>
                    </a:p>
                  </a:txBody>
                  <a:tcPr marL="74295" marR="74295" marT="0" marB="0" anchor="ctr"/>
                </a:tc>
                <a:tc>
                  <a:txBody>
                    <a:bodyPr/>
                    <a:lstStyle/>
                    <a:p>
                      <a:pPr algn="ctr">
                        <a:lnSpc>
                          <a:spcPct val="115000"/>
                        </a:lnSpc>
                        <a:spcAft>
                          <a:spcPts val="1000"/>
                        </a:spcAft>
                      </a:pPr>
                      <a:r>
                        <a:rPr lang="ro-RO" sz="1600" dirty="0">
                          <a:effectLst/>
                        </a:rPr>
                        <a:t>712.321.038 lei</a:t>
                      </a:r>
                      <a:endParaRPr lang="en-US" sz="1100" dirty="0">
                        <a:effectLst/>
                      </a:endParaRPr>
                    </a:p>
                    <a:p>
                      <a:pPr algn="ctr">
                        <a:lnSpc>
                          <a:spcPct val="115000"/>
                        </a:lnSpc>
                        <a:spcAft>
                          <a:spcPts val="1000"/>
                        </a:spcAft>
                      </a:pPr>
                      <a:r>
                        <a:rPr lang="ro-RO" sz="1600" dirty="0">
                          <a:effectLst/>
                        </a:rPr>
                        <a:t>(€ 158.293.564)</a:t>
                      </a:r>
                      <a:endParaRPr lang="en-US" sz="1100" dirty="0">
                        <a:effectLst/>
                        <a:latin typeface="Calibri"/>
                        <a:ea typeface="Calibri"/>
                        <a:cs typeface="Times New Roman"/>
                      </a:endParaRPr>
                    </a:p>
                  </a:txBody>
                  <a:tcPr marL="74295" marR="74295" marT="0" marB="0" anchor="ctr"/>
                </a:tc>
              </a:tr>
            </a:tbl>
          </a:graphicData>
        </a:graphic>
      </p:graphicFrame>
      <p:sp>
        <p:nvSpPr>
          <p:cNvPr id="8"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idx="4294967295"/>
          </p:nvPr>
        </p:nvSpPr>
        <p:spPr>
          <a:xfrm>
            <a:off x="344360" y="762000"/>
            <a:ext cx="9289290" cy="794740"/>
          </a:xfrm>
        </p:spPr>
        <p:txBody>
          <a:bodyPr>
            <a:normAutofit/>
          </a:bodyPr>
          <a:lstStyle/>
          <a:p>
            <a:pPr marL="0" indent="0" algn="ctr" eaLnBrk="1" hangingPunct="1">
              <a:buFontTx/>
              <a:buNone/>
            </a:pPr>
            <a:r>
              <a:rPr lang="en-US" altLang="en-US" b="1" dirty="0" smtClean="0">
                <a:solidFill>
                  <a:schemeClr val="tx1"/>
                </a:solidFill>
                <a:latin typeface="+mj-lt"/>
              </a:rPr>
              <a:t>MAJOR PROBLEMS:</a:t>
            </a:r>
          </a:p>
        </p:txBody>
      </p:sp>
      <p:sp>
        <p:nvSpPr>
          <p:cNvPr id="4" name="Rectangle 8"/>
          <p:cNvSpPr txBox="1">
            <a:spLocks noChangeArrowheads="1"/>
          </p:cNvSpPr>
          <p:nvPr/>
        </p:nvSpPr>
        <p:spPr bwMode="auto">
          <a:xfrm>
            <a:off x="920440" y="1340710"/>
            <a:ext cx="8713210" cy="49686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Annual trend growth of GDP deficit </a:t>
            </a:r>
            <a:r>
              <a:rPr lang="en-US" altLang="en-US" sz="1800" dirty="0" smtClean="0">
                <a:solidFill>
                  <a:schemeClr val="tx1"/>
                </a:solidFill>
                <a:latin typeface="Arial" pitchFamily="34" charset="0"/>
                <a:cs typeface="Arial" pitchFamily="34" charset="0"/>
              </a:rPr>
              <a:t>caused by the increase in total pension expenditures</a:t>
            </a:r>
          </a:p>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Chronic annual deficits of the State Social Insurance Budget</a:t>
            </a:r>
          </a:p>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Unsustainable dependency ratio</a:t>
            </a:r>
          </a:p>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The increased number of Invalidity Pension cases</a:t>
            </a:r>
          </a:p>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The increased number of Partial </a:t>
            </a:r>
            <a:r>
              <a:rPr lang="en-US" altLang="en-US" sz="1800" b="1" dirty="0">
                <a:solidFill>
                  <a:schemeClr val="tx1"/>
                </a:solidFill>
                <a:latin typeface="Arial" pitchFamily="34" charset="0"/>
                <a:cs typeface="Arial" pitchFamily="34" charset="0"/>
              </a:rPr>
              <a:t>E</a:t>
            </a:r>
            <a:r>
              <a:rPr lang="en-US" altLang="en-US" sz="1800" b="1" dirty="0" smtClean="0">
                <a:solidFill>
                  <a:schemeClr val="tx1"/>
                </a:solidFill>
                <a:latin typeface="Arial" pitchFamily="34" charset="0"/>
                <a:cs typeface="Arial" pitchFamily="34" charset="0"/>
              </a:rPr>
              <a:t>arly Retirement Pensions </a:t>
            </a:r>
          </a:p>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Poor social security coverage </a:t>
            </a:r>
            <a:r>
              <a:rPr lang="en-US" altLang="en-US" sz="1800" dirty="0" smtClean="0">
                <a:solidFill>
                  <a:schemeClr val="tx1"/>
                </a:solidFill>
                <a:latin typeface="Arial" pitchFamily="34" charset="0"/>
                <a:cs typeface="Arial" pitchFamily="34" charset="0"/>
              </a:rPr>
              <a:t>caused by income registration avoidance</a:t>
            </a:r>
          </a:p>
          <a:p>
            <a:pPr algn="just" eaLnBrk="1" hangingPunct="1">
              <a:buClr>
                <a:srgbClr val="FF0000"/>
              </a:buClr>
              <a:buSzPct val="125000"/>
              <a:buFont typeface="Wingdings" panose="05000000000000000000" pitchFamily="2" charset="2"/>
              <a:buChar char=""/>
              <a:defRPr/>
            </a:pPr>
            <a:r>
              <a:rPr lang="en-US" altLang="en-US" sz="1800" b="1" dirty="0" smtClean="0">
                <a:solidFill>
                  <a:schemeClr val="tx1"/>
                </a:solidFill>
                <a:latin typeface="Arial" pitchFamily="34" charset="0"/>
                <a:cs typeface="Arial" pitchFamily="34" charset="0"/>
              </a:rPr>
              <a:t>Low real average retirement age for both men (56 years and 6 months) and women (55 years and 7 months)</a:t>
            </a:r>
          </a:p>
          <a:p>
            <a:pPr algn="just" eaLnBrk="1" hangingPunct="1">
              <a:buClr>
                <a:srgbClr val="FF0000"/>
              </a:buClr>
              <a:buSzPct val="125000"/>
              <a:buFont typeface="Wingdings" panose="05000000000000000000" pitchFamily="2" charset="2"/>
              <a:buChar char="û"/>
              <a:defRPr/>
            </a:pPr>
            <a:r>
              <a:rPr lang="en-US" altLang="en-US" sz="1800" b="1" dirty="0" smtClean="0">
                <a:solidFill>
                  <a:schemeClr val="tx1"/>
                </a:solidFill>
                <a:latin typeface="Arial" pitchFamily="34" charset="0"/>
                <a:cs typeface="Arial" pitchFamily="34" charset="0"/>
              </a:rPr>
              <a:t>The existence of a large number of laws and other regulations governing the organization and operation of various public pension systems </a:t>
            </a:r>
            <a:r>
              <a:rPr lang="en-US" altLang="en-US" sz="1800" dirty="0" smtClean="0">
                <a:solidFill>
                  <a:schemeClr val="tx1"/>
                </a:solidFill>
                <a:latin typeface="Arial" pitchFamily="34" charset="0"/>
                <a:cs typeface="Arial" pitchFamily="34" charset="0"/>
              </a:rPr>
              <a:t>- some of them establishing discretionary pensions for distinct professional groups</a:t>
            </a:r>
          </a:p>
          <a:p>
            <a:pPr algn="just" eaLnBrk="1" hangingPunct="1">
              <a:buClr>
                <a:srgbClr val="FF0000"/>
              </a:buClr>
              <a:buSzPct val="125000"/>
              <a:buFont typeface="Wingdings" panose="05000000000000000000" pitchFamily="2" charset="2"/>
              <a:buChar char="û"/>
              <a:defRPr/>
            </a:pPr>
            <a:r>
              <a:rPr lang="en-US" altLang="en-US" sz="1800" b="1" dirty="0" smtClean="0">
                <a:solidFill>
                  <a:schemeClr val="tx1"/>
                </a:solidFill>
                <a:latin typeface="Arial" pitchFamily="34" charset="0"/>
                <a:cs typeface="Arial" pitchFamily="34" charset="0"/>
              </a:rPr>
              <a:t>Major pensions discrepancies </a:t>
            </a:r>
            <a:r>
              <a:rPr lang="en-US" altLang="en-US" sz="1800" dirty="0" smtClean="0">
                <a:solidFill>
                  <a:schemeClr val="tx1"/>
                </a:solidFill>
                <a:latin typeface="Arial" pitchFamily="34" charset="0"/>
                <a:cs typeface="Arial" pitchFamily="34" charset="0"/>
              </a:rPr>
              <a:t>- the biggest special pension (37,241 lei) and the lowest minimum public pension (400 lei)</a:t>
            </a:r>
          </a:p>
          <a:p>
            <a:pPr algn="just" eaLnBrk="1" hangingPunct="1">
              <a:buClr>
                <a:srgbClr val="FF0000"/>
              </a:buClr>
              <a:buSzPct val="125000"/>
              <a:buFont typeface="Wingdings" panose="05000000000000000000" pitchFamily="2" charset="2"/>
              <a:buChar char=""/>
              <a:defRPr/>
            </a:pPr>
            <a:endParaRPr lang="en-US" altLang="en-US" sz="1800" dirty="0" smtClean="0">
              <a:solidFill>
                <a:schemeClr val="tx1"/>
              </a:solidFill>
              <a:latin typeface="Arial" pitchFamily="34" charset="0"/>
              <a:cs typeface="Arial" pitchFamily="34" charset="0"/>
            </a:endParaRPr>
          </a:p>
          <a:p>
            <a:pPr algn="just" eaLnBrk="1" hangingPunct="1">
              <a:buClr>
                <a:srgbClr val="FF0000"/>
              </a:buClr>
              <a:buSzPct val="125000"/>
              <a:buFont typeface="Wingdings" panose="05000000000000000000" pitchFamily="2" charset="2"/>
              <a:buChar char=""/>
              <a:defRPr/>
            </a:pPr>
            <a:endParaRPr lang="en-US" altLang="en-US" sz="2800" dirty="0" smtClean="0">
              <a:solidFill>
                <a:schemeClr val="tx1"/>
              </a:solidFill>
            </a:endParaRPr>
          </a:p>
          <a:p>
            <a:pPr algn="just" eaLnBrk="1" hangingPunct="1">
              <a:buClr>
                <a:srgbClr val="FF0000"/>
              </a:buClr>
              <a:buSzPct val="125000"/>
              <a:buFont typeface="Wingdings" panose="05000000000000000000" pitchFamily="2" charset="2"/>
              <a:buChar char=""/>
              <a:defRPr/>
            </a:pPr>
            <a:endParaRPr lang="en-US" altLang="en-US" sz="1600" dirty="0" smtClean="0">
              <a:latin typeface="+mj-lt"/>
            </a:endParaRPr>
          </a:p>
        </p:txBody>
      </p:sp>
      <p:sp>
        <p:nvSpPr>
          <p:cNvPr id="7"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660400" y="762000"/>
            <a:ext cx="85852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pPr algn="just"/>
            <a:r>
              <a:rPr lang="en-US" altLang="en-US" sz="2800" b="1">
                <a:solidFill>
                  <a:srgbClr val="000000"/>
                </a:solidFill>
              </a:rPr>
              <a:t>System’s Sustenability - Projection of State Social Insurance Budget deficit in GDP</a:t>
            </a:r>
          </a:p>
        </p:txBody>
      </p:sp>
      <p:grpSp>
        <p:nvGrpSpPr>
          <p:cNvPr id="2" name="Group 6"/>
          <p:cNvGrpSpPr>
            <a:grpSpLocks/>
          </p:cNvGrpSpPr>
          <p:nvPr/>
        </p:nvGrpSpPr>
        <p:grpSpPr bwMode="auto">
          <a:xfrm>
            <a:off x="1352500" y="1988800"/>
            <a:ext cx="7345020" cy="3960550"/>
            <a:chOff x="1066800" y="1828800"/>
            <a:chExt cx="6960191" cy="3505200"/>
          </a:xfrm>
        </p:grpSpPr>
        <p:pic>
          <p:nvPicPr>
            <p:cNvPr id="2458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l="2565" t="9175" r="5452" b="13251"/>
            <a:stretch>
              <a:fillRect/>
            </a:stretch>
          </p:blipFill>
          <p:spPr bwMode="auto">
            <a:xfrm>
              <a:off x="1066800" y="1828800"/>
              <a:ext cx="6960190" cy="312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TextBox 2"/>
            <p:cNvSpPr txBox="1">
              <a:spLocks noChangeArrowheads="1"/>
            </p:cNvSpPr>
            <p:nvPr/>
          </p:nvSpPr>
          <p:spPr bwMode="auto">
            <a:xfrm>
              <a:off x="2061113" y="5031828"/>
              <a:ext cx="5236713" cy="2324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r>
                <a:rPr lang="en-US" altLang="en-US" sz="1200" dirty="0">
                  <a:solidFill>
                    <a:srgbClr val="000000"/>
                  </a:solidFill>
                </a:rPr>
                <a:t>        Reform	                                                                Former legislation</a:t>
              </a:r>
            </a:p>
          </p:txBody>
        </p:sp>
        <p:sp>
          <p:nvSpPr>
            <p:cNvPr id="4" name="Oval 3"/>
            <p:cNvSpPr/>
            <p:nvPr/>
          </p:nvSpPr>
          <p:spPr>
            <a:xfrm>
              <a:off x="1600245" y="5029200"/>
              <a:ext cx="228619" cy="136525"/>
            </a:xfrm>
            <a:prstGeom prst="ellipse">
              <a:avLst/>
            </a:prstGeom>
            <a:solidFill>
              <a:srgbClr val="EE10C4"/>
            </a:solidFill>
            <a:ln>
              <a:solidFill>
                <a:srgbClr val="EE10C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Oval 5"/>
            <p:cNvSpPr/>
            <p:nvPr/>
          </p:nvSpPr>
          <p:spPr>
            <a:xfrm>
              <a:off x="4953329" y="5029200"/>
              <a:ext cx="228619" cy="136525"/>
            </a:xfrm>
            <a:prstGeom prst="ellipse">
              <a:avLst/>
            </a:prstGeom>
            <a:solidFill>
              <a:srgbClr val="160195"/>
            </a:solidFill>
            <a:ln>
              <a:solidFill>
                <a:srgbClr val="16019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1464526" y="4997240"/>
              <a:ext cx="6562465" cy="33676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4580" name="Rectangle 6"/>
          <p:cNvSpPr>
            <a:spLocks noChangeArrowheads="1"/>
          </p:cNvSpPr>
          <p:nvPr/>
        </p:nvSpPr>
        <p:spPr bwMode="auto">
          <a:xfrm>
            <a:off x="1023277" y="6093370"/>
            <a:ext cx="3351873" cy="2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lnSpc>
                <a:spcPct val="107000"/>
              </a:lnSpc>
              <a:spcBef>
                <a:spcPct val="0"/>
              </a:spcBef>
              <a:spcAft>
                <a:spcPts val="800"/>
              </a:spcAft>
              <a:buClrTx/>
              <a:buSzTx/>
              <a:buFontTx/>
              <a:buNone/>
            </a:pPr>
            <a:r>
              <a:rPr lang="ro-RO" altLang="en-US" sz="1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Source</a:t>
            </a:r>
            <a:r>
              <a:rPr lang="ro-RO" altLang="en-US" sz="1000" i="1" dirty="0">
                <a:solidFill>
                  <a:srgbClr val="000000"/>
                </a:solidFill>
                <a:latin typeface="Arial" panose="020B0604020202020204" pitchFamily="34" charset="0"/>
                <a:ea typeface="Calibri" panose="020F0502020204030204" pitchFamily="34" charset="0"/>
              </a:rPr>
              <a:t>: </a:t>
            </a:r>
            <a:r>
              <a:rPr lang="en-US" altLang="en-US" sz="1000" i="1" dirty="0">
                <a:solidFill>
                  <a:srgbClr val="000000"/>
                </a:solidFill>
                <a:latin typeface="Arial" panose="020B0604020202020204" pitchFamily="34" charset="0"/>
                <a:ea typeface="Calibri" panose="020F0502020204030204" pitchFamily="34" charset="0"/>
              </a:rPr>
              <a:t> </a:t>
            </a:r>
            <a:r>
              <a:rPr lang="en-US" altLang="en-US" sz="1000" i="1" dirty="0">
                <a:solidFill>
                  <a:srgbClr val="3E3D2D"/>
                </a:solidFill>
                <a:latin typeface="Arial" panose="020B0604020202020204" pitchFamily="34" charset="0"/>
              </a:rPr>
              <a:t>World Bank prognosis </a:t>
            </a:r>
            <a:endParaRPr lang="ro-RO" altLang="en-US" sz="1100" i="1"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2" name="Title 1"/>
          <p:cNvSpPr txBox="1">
            <a:spLocks/>
          </p:cNvSpPr>
          <p:nvPr/>
        </p:nvSpPr>
        <p:spPr>
          <a:xfrm>
            <a:off x="344360" y="233370"/>
            <a:ext cx="9218744" cy="4592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pensions system</a:t>
            </a:r>
            <a:endParaRPr kumimoji="0" lang="en-US" sz="1800" b="1" i="1"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188550"/>
            <a:ext cx="9066340" cy="540510"/>
          </a:xfrm>
        </p:spPr>
        <p:txBody>
          <a:bodyPr>
            <a:normAutofit fontScale="90000"/>
          </a:bodyPr>
          <a:lstStyle/>
          <a:p>
            <a:r>
              <a:rPr lang="en-GB" i="1" dirty="0" smtClean="0">
                <a:latin typeface="Arial" pitchFamily="34" charset="0"/>
                <a:cs typeface="Arial" pitchFamily="34" charset="0"/>
              </a:rPr>
              <a:t>Reform </a:t>
            </a:r>
            <a:r>
              <a:rPr lang="en-GB" i="1" dirty="0" smtClean="0">
                <a:latin typeface="Arial" pitchFamily="34" charset="0"/>
                <a:cs typeface="Arial" pitchFamily="34" charset="0"/>
              </a:rPr>
              <a:t>of the employment system</a:t>
            </a:r>
            <a:r>
              <a:rPr lang="en-GB" i="1" dirty="0" smtClean="0">
                <a:latin typeface="Tw Cen MT" pitchFamily="34" charset="0"/>
              </a:rPr>
              <a:t> </a:t>
            </a:r>
            <a:r>
              <a:rPr lang="en-US" dirty="0" smtClean="0">
                <a:latin typeface="Tw Cen MT" pitchFamily="34" charset="0"/>
              </a:rPr>
              <a:t/>
            </a:r>
            <a:br>
              <a:rPr lang="en-US" dirty="0" smtClean="0">
                <a:latin typeface="Tw Cen MT" pitchFamily="34" charset="0"/>
              </a:rPr>
            </a:br>
            <a:endParaRPr lang="en-US" dirty="0"/>
          </a:p>
        </p:txBody>
      </p:sp>
      <p:sp>
        <p:nvSpPr>
          <p:cNvPr id="4" name="Content Placeholder 2"/>
          <p:cNvSpPr>
            <a:spLocks noGrp="1"/>
          </p:cNvSpPr>
          <p:nvPr>
            <p:ph idx="1"/>
          </p:nvPr>
        </p:nvSpPr>
        <p:spPr>
          <a:xfrm>
            <a:off x="632400" y="980660"/>
            <a:ext cx="9001250" cy="5400750"/>
          </a:xfrm>
        </p:spPr>
        <p:txBody>
          <a:bodyPr>
            <a:normAutofit fontScale="47500" lnSpcReduction="20000"/>
          </a:bodyPr>
          <a:lstStyle/>
          <a:p>
            <a:pPr marL="320040" indent="-320040" algn="just" eaLnBrk="1" fontAlgn="auto" hangingPunct="1">
              <a:spcAft>
                <a:spcPts val="0"/>
              </a:spcAft>
              <a:buClrTx/>
              <a:buSzTx/>
              <a:buNone/>
              <a:defRPr/>
            </a:pPr>
            <a:r>
              <a:rPr lang="en-US" sz="3400" dirty="0" smtClean="0">
                <a:latin typeface="Arial" pitchFamily="34" charset="0"/>
                <a:cs typeface="Arial" pitchFamily="34" charset="0"/>
              </a:rPr>
              <a:t>Priority is given to: </a:t>
            </a:r>
          </a:p>
          <a:p>
            <a:pPr marL="640080" lvl="1" indent="-274320" algn="just" eaLnBrk="1" fontAlgn="auto" hangingPunct="1">
              <a:spcAft>
                <a:spcPts val="0"/>
              </a:spcAft>
              <a:buClrTx/>
              <a:buSzTx/>
              <a:buFont typeface="Wingdings" pitchFamily="2" charset="2"/>
              <a:buChar char="q"/>
              <a:defRPr/>
            </a:pPr>
            <a:r>
              <a:rPr lang="en-GB" sz="3400" b="1" dirty="0" smtClean="0">
                <a:latin typeface="Arial" pitchFamily="34" charset="0"/>
                <a:cs typeface="Arial" pitchFamily="34" charset="0"/>
              </a:rPr>
              <a:t>Developing new and improving existent active labour market policies</a:t>
            </a:r>
            <a:r>
              <a:rPr lang="en-GB" sz="3400" dirty="0" smtClean="0">
                <a:latin typeface="Arial" pitchFamily="34" charset="0"/>
                <a:cs typeface="Arial" pitchFamily="34" charset="0"/>
              </a:rPr>
              <a:t> in order to quickly adjust to the economic context and labour market requirements.</a:t>
            </a:r>
          </a:p>
          <a:p>
            <a:pPr marL="640080" lvl="1" indent="-274320" algn="just" eaLnBrk="1" fontAlgn="auto" hangingPunct="1">
              <a:spcAft>
                <a:spcPts val="0"/>
              </a:spcAft>
              <a:buClrTx/>
              <a:buSzTx/>
              <a:buFont typeface="Wingdings" pitchFamily="2" charset="2"/>
              <a:buChar char="q"/>
              <a:defRPr/>
            </a:pPr>
            <a:r>
              <a:rPr lang="en-GB" sz="3400" b="1" dirty="0" smtClean="0">
                <a:latin typeface="Arial" pitchFamily="34" charset="0"/>
                <a:cs typeface="Arial" pitchFamily="34" charset="0"/>
              </a:rPr>
              <a:t>Implementation </a:t>
            </a:r>
            <a:r>
              <a:rPr lang="en-GB" sz="3400" dirty="0" smtClean="0">
                <a:latin typeface="Arial" pitchFamily="34" charset="0"/>
                <a:cs typeface="Arial" pitchFamily="34" charset="0"/>
              </a:rPr>
              <a:t>of measures designed to stimulate employment in order to be more attractive for both jobseekers and employers.</a:t>
            </a:r>
          </a:p>
          <a:p>
            <a:pPr marL="640080" lvl="1" indent="-274320" algn="just" eaLnBrk="1" fontAlgn="auto" hangingPunct="1">
              <a:spcAft>
                <a:spcPts val="0"/>
              </a:spcAft>
              <a:buClrTx/>
              <a:buSzTx/>
              <a:buFont typeface="Wingdings" pitchFamily="2" charset="2"/>
              <a:buChar char="q"/>
              <a:defRPr/>
            </a:pPr>
            <a:r>
              <a:rPr lang="en-GB" sz="3400" b="1" dirty="0" smtClean="0">
                <a:latin typeface="Arial" pitchFamily="34" charset="0"/>
                <a:cs typeface="Arial" pitchFamily="34" charset="0"/>
              </a:rPr>
              <a:t>Facilitating transition from unemployment or inactivity to employment</a:t>
            </a:r>
            <a:r>
              <a:rPr lang="en-GB" sz="3400" dirty="0" smtClean="0">
                <a:latin typeface="Arial" pitchFamily="34" charset="0"/>
                <a:cs typeface="Arial" pitchFamily="34" charset="0"/>
              </a:rPr>
              <a:t>; </a:t>
            </a:r>
          </a:p>
          <a:p>
            <a:pPr marL="640080" lvl="1" indent="-274320" algn="just" eaLnBrk="1" fontAlgn="auto" hangingPunct="1">
              <a:spcAft>
                <a:spcPts val="0"/>
              </a:spcAft>
              <a:buClrTx/>
              <a:buSzTx/>
              <a:buFont typeface="Wingdings" pitchFamily="2" charset="2"/>
              <a:buChar char="q"/>
              <a:defRPr/>
            </a:pPr>
            <a:r>
              <a:rPr lang="en-GB" sz="3400" b="1" dirty="0" smtClean="0">
                <a:latin typeface="Arial" pitchFamily="34" charset="0"/>
                <a:cs typeface="Arial" pitchFamily="34" charset="0"/>
              </a:rPr>
              <a:t>Strengthening the labour force skills</a:t>
            </a:r>
            <a:r>
              <a:rPr lang="en-GB" sz="3400" dirty="0" smtClean="0">
                <a:latin typeface="Arial" pitchFamily="34" charset="0"/>
                <a:cs typeface="Arial" pitchFamily="34" charset="0"/>
              </a:rPr>
              <a:t>. </a:t>
            </a:r>
          </a:p>
          <a:p>
            <a:pPr marL="640080" lvl="1" indent="-274320" algn="just" eaLnBrk="1" fontAlgn="auto" hangingPunct="1">
              <a:spcAft>
                <a:spcPts val="0"/>
              </a:spcAft>
              <a:buClrTx/>
              <a:buSzTx/>
              <a:buFont typeface="Wingdings" pitchFamily="2" charset="2"/>
              <a:buChar char="q"/>
              <a:defRPr/>
            </a:pPr>
            <a:r>
              <a:rPr lang="en-US" sz="3400" dirty="0" smtClean="0">
                <a:latin typeface="Arial" pitchFamily="34" charset="0"/>
                <a:cs typeface="Arial" pitchFamily="34" charset="0"/>
              </a:rPr>
              <a:t>the Law no. 76/2002 on the unemployment insurance system and employment stimulation, with subsequent amendments includes a series of provisions regarding activation measures, especially by providing incentives for the employers to keep or employ an older worker. </a:t>
            </a:r>
          </a:p>
          <a:p>
            <a:pPr marL="1040130" lvl="2" indent="-274320" algn="just">
              <a:buClrTx/>
              <a:buFont typeface="Wingdings" pitchFamily="2" charset="2"/>
              <a:buChar char="q"/>
              <a:defRPr/>
            </a:pPr>
            <a:r>
              <a:rPr lang="en-US" sz="3400" b="1" dirty="0" smtClean="0">
                <a:latin typeface="Arial" pitchFamily="34" charset="0"/>
                <a:cs typeface="Arial" pitchFamily="34" charset="0"/>
              </a:rPr>
              <a:t>employers are exempt from paying the contribution to unemployment insurance budget for a period of 12 months and receive monthly an amount equal to the social indicator in force </a:t>
            </a:r>
            <a:r>
              <a:rPr lang="en-US" sz="3400" dirty="0" smtClean="0">
                <a:latin typeface="Arial" pitchFamily="34" charset="0"/>
                <a:cs typeface="Arial" pitchFamily="34" charset="0"/>
              </a:rPr>
              <a:t>(500 lei approximately 120 Euro) for every registered unemployed person over 45 that they employ, they are obliged to maintain employment relationship at least two years. </a:t>
            </a:r>
          </a:p>
          <a:p>
            <a:pPr marL="1040130" lvl="2" indent="-274320" algn="just">
              <a:buClrTx/>
              <a:buFont typeface="Wingdings" pitchFamily="2" charset="2"/>
              <a:buChar char="q"/>
              <a:defRPr/>
            </a:pPr>
            <a:r>
              <a:rPr lang="en-US" sz="3400" b="1" dirty="0" smtClean="0">
                <a:latin typeface="Arial" pitchFamily="34" charset="0"/>
                <a:cs typeface="Arial" pitchFamily="34" charset="0"/>
              </a:rPr>
              <a:t>an incentive equal to the social indicator in force for employers that hire unemployed persons who have five years until they are entitled to early retirement, partial early retirement or standard retirement. </a:t>
            </a:r>
          </a:p>
          <a:p>
            <a:pPr marL="640080" lvl="1" indent="-274320" algn="just" eaLnBrk="1" fontAlgn="auto" hangingPunct="1">
              <a:spcAft>
                <a:spcPts val="0"/>
              </a:spcAft>
              <a:buClrTx/>
              <a:buSzTx/>
              <a:buFont typeface="Wingdings" pitchFamily="2" charset="2"/>
              <a:buChar char="q"/>
              <a:defRPr/>
            </a:pPr>
            <a:r>
              <a:rPr lang="en-US" sz="3400" dirty="0" smtClean="0">
                <a:latin typeface="Arial" pitchFamily="34" charset="0"/>
                <a:cs typeface="Arial" pitchFamily="34" charset="0"/>
              </a:rPr>
              <a:t>In order to create alternative jobs for the population resident in rural areas, Ministry of Agriculture and Rural Development provided financial support under EARDF, through the National Rural Development </a:t>
            </a:r>
            <a:r>
              <a:rPr lang="en-US" sz="3400" dirty="0" err="1" smtClean="0">
                <a:latin typeface="Arial" pitchFamily="34" charset="0"/>
                <a:cs typeface="Arial" pitchFamily="34" charset="0"/>
              </a:rPr>
              <a:t>Programme</a:t>
            </a:r>
            <a:r>
              <a:rPr lang="en-US" sz="3400" dirty="0" smtClean="0">
                <a:latin typeface="Arial" pitchFamily="34" charset="0"/>
                <a:cs typeface="Arial" pitchFamily="34" charset="0"/>
              </a:rPr>
              <a:t>, for the investments in non-agricultural activities. </a:t>
            </a:r>
            <a:endParaRPr lang="ro-RO" sz="34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smtClean="0">
                <a:latin typeface="Arial" pitchFamily="34" charset="0"/>
                <a:cs typeface="Arial" pitchFamily="34" charset="0"/>
              </a:rPr>
              <a:t>Reform of the social assistance system</a:t>
            </a:r>
            <a:endParaRPr lang="en-US" sz="1800" i="1" dirty="0">
              <a:latin typeface="Arial" pitchFamily="34" charset="0"/>
              <a:cs typeface="Arial" pitchFamily="34" charset="0"/>
            </a:endParaRPr>
          </a:p>
        </p:txBody>
      </p:sp>
      <p:sp>
        <p:nvSpPr>
          <p:cNvPr id="4" name="Content Placeholder 2"/>
          <p:cNvSpPr>
            <a:spLocks noGrp="1"/>
          </p:cNvSpPr>
          <p:nvPr>
            <p:ph idx="1"/>
          </p:nvPr>
        </p:nvSpPr>
        <p:spPr/>
        <p:txBody>
          <a:bodyPr>
            <a:normAutofit/>
          </a:bodyPr>
          <a:lstStyle/>
          <a:p>
            <a:pPr algn="just">
              <a:buClrTx/>
              <a:buFont typeface="Wingdings" pitchFamily="2" charset="2"/>
              <a:buChar char="q"/>
            </a:pPr>
            <a:r>
              <a:rPr lang="ro-RO" sz="1600" b="1" dirty="0" smtClean="0">
                <a:latin typeface="Arial" pitchFamily="34" charset="0"/>
                <a:cs typeface="Arial" pitchFamily="34" charset="0"/>
              </a:rPr>
              <a:t>A comprehensive </a:t>
            </a:r>
            <a:r>
              <a:rPr lang="ro-RO" sz="1600" b="1" dirty="0" err="1" smtClean="0">
                <a:latin typeface="Arial" pitchFamily="34" charset="0"/>
                <a:cs typeface="Arial" pitchFamily="34" charset="0"/>
              </a:rPr>
              <a:t>reform</a:t>
            </a:r>
            <a:r>
              <a:rPr lang="ro-RO" sz="1600" b="1" dirty="0" smtClean="0">
                <a:latin typeface="Arial" pitchFamily="34" charset="0"/>
                <a:cs typeface="Arial" pitchFamily="34" charset="0"/>
              </a:rPr>
              <a:t> of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social </a:t>
            </a:r>
            <a:r>
              <a:rPr lang="ro-RO" sz="1600" b="1" dirty="0" err="1" smtClean="0">
                <a:latin typeface="Arial" pitchFamily="34" charset="0"/>
                <a:cs typeface="Arial" pitchFamily="34" charset="0"/>
              </a:rPr>
              <a:t>assistance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system</a:t>
            </a:r>
            <a:r>
              <a:rPr lang="ro-RO" sz="1600" dirty="0" smtClean="0">
                <a:latin typeface="Arial" pitchFamily="34" charset="0"/>
                <a:cs typeface="Arial" pitchFamily="34" charset="0"/>
              </a:rPr>
              <a:t> </a:t>
            </a:r>
            <a:r>
              <a:rPr lang="ro-RO" sz="1600" b="1" dirty="0" err="1" smtClean="0">
                <a:latin typeface="Arial" pitchFamily="34" charset="0"/>
                <a:cs typeface="Arial" pitchFamily="34" charset="0"/>
              </a:rPr>
              <a:t>is</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ongoing</a:t>
            </a:r>
            <a:r>
              <a:rPr lang="ro-RO" sz="1600" dirty="0" smtClean="0">
                <a:latin typeface="Arial" pitchFamily="34" charset="0"/>
                <a:cs typeface="Arial" pitchFamily="34" charset="0"/>
              </a:rPr>
              <a:t>. </a:t>
            </a:r>
            <a:endParaRPr lang="en-US" sz="1600" dirty="0" smtClean="0">
              <a:latin typeface="Arial" pitchFamily="34" charset="0"/>
              <a:cs typeface="Arial" pitchFamily="34" charset="0"/>
            </a:endParaRPr>
          </a:p>
          <a:p>
            <a:pPr algn="just">
              <a:buClrTx/>
              <a:buFont typeface="Wingdings" pitchFamily="2" charset="2"/>
              <a:buChar char="q"/>
            </a:pPr>
            <a:r>
              <a:rPr lang="en-US" sz="1600" dirty="0" smtClean="0">
                <a:latin typeface="Arial" pitchFamily="34" charset="0"/>
                <a:cs typeface="Arial" pitchFamily="34" charset="0"/>
              </a:rPr>
              <a:t>During the period 2005-2010, in Romania </a:t>
            </a:r>
            <a:r>
              <a:rPr lang="en-US" sz="1600" b="1" dirty="0" smtClean="0">
                <a:latin typeface="Arial" pitchFamily="34" charset="0"/>
                <a:cs typeface="Arial" pitchFamily="34" charset="0"/>
              </a:rPr>
              <a:t>the social benefits system, including 14 types of benefits, it was developed without a coherent strategy, a coordination and correlation with the social services and active measures, and especially, without a result-based approach.  </a:t>
            </a:r>
          </a:p>
          <a:p>
            <a:pPr algn="just">
              <a:buClrTx/>
              <a:buFont typeface="Wingdings" pitchFamily="2" charset="2"/>
              <a:buChar char="q"/>
            </a:pPr>
            <a:r>
              <a:rPr lang="ro-RO" sz="1600" b="1" dirty="0" smtClean="0">
                <a:latin typeface="Arial" pitchFamily="34" charset="0"/>
                <a:cs typeface="Arial" pitchFamily="34" charset="0"/>
              </a:rPr>
              <a:t>The </a:t>
            </a:r>
            <a:r>
              <a:rPr lang="ro-RO" sz="1600" b="1" dirty="0" err="1" smtClean="0">
                <a:latin typeface="Arial" pitchFamily="34" charset="0"/>
                <a:cs typeface="Arial" pitchFamily="34" charset="0"/>
              </a:rPr>
              <a:t>Strategy</a:t>
            </a:r>
            <a:r>
              <a:rPr lang="ro-RO" sz="1600" b="1" dirty="0" smtClean="0">
                <a:latin typeface="Arial" pitchFamily="34" charset="0"/>
                <a:cs typeface="Arial" pitchFamily="34" charset="0"/>
              </a:rPr>
              <a:t> of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Government</a:t>
            </a:r>
            <a:r>
              <a:rPr lang="ro-RO" sz="1600" b="1" dirty="0" smtClean="0">
                <a:latin typeface="Arial" pitchFamily="34" charset="0"/>
                <a:cs typeface="Arial" pitchFamily="34" charset="0"/>
              </a:rPr>
              <a:t> </a:t>
            </a:r>
            <a:r>
              <a:rPr lang="en-US" sz="1600" b="1" dirty="0" smtClean="0">
                <a:latin typeface="Arial" pitchFamily="34" charset="0"/>
                <a:cs typeface="Arial" pitchFamily="34" charset="0"/>
              </a:rPr>
              <a:t>(2011) </a:t>
            </a:r>
            <a:r>
              <a:rPr lang="ro-RO" sz="1600" b="1" dirty="0" smtClean="0">
                <a:latin typeface="Arial" pitchFamily="34" charset="0"/>
                <a:cs typeface="Arial" pitchFamily="34" charset="0"/>
              </a:rPr>
              <a:t>in </a:t>
            </a:r>
            <a:r>
              <a:rPr lang="ro-RO" sz="1600" b="1" dirty="0" err="1" smtClean="0">
                <a:latin typeface="Arial" pitchFamily="34" charset="0"/>
                <a:cs typeface="Arial" pitchFamily="34" charset="0"/>
              </a:rPr>
              <a:t>this</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field</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sets</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ground</a:t>
            </a:r>
            <a:r>
              <a:rPr lang="ro-RO" sz="1600" b="1" dirty="0" smtClean="0">
                <a:latin typeface="Arial" pitchFamily="34" charset="0"/>
                <a:cs typeface="Arial" pitchFamily="34" charset="0"/>
              </a:rPr>
              <a:t> for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reform</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based</a:t>
            </a:r>
            <a:r>
              <a:rPr lang="ro-RO" sz="1600" b="1" dirty="0" smtClean="0">
                <a:latin typeface="Arial" pitchFamily="34" charset="0"/>
                <a:cs typeface="Arial" pitchFamily="34" charset="0"/>
              </a:rPr>
              <a:t> on </a:t>
            </a:r>
            <a:r>
              <a:rPr lang="ro-RO" sz="1600" b="1" dirty="0" err="1" smtClean="0">
                <a:latin typeface="Arial" pitchFamily="34" charset="0"/>
                <a:cs typeface="Arial" pitchFamily="34" charset="0"/>
              </a:rPr>
              <a:t>clear</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results</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regarding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equity</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and</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efficiency</a:t>
            </a:r>
            <a:r>
              <a:rPr lang="ro-RO" sz="1600" b="1" dirty="0" smtClean="0">
                <a:latin typeface="Arial" pitchFamily="34" charset="0"/>
                <a:cs typeface="Arial" pitchFamily="34" charset="0"/>
              </a:rPr>
              <a:t>. </a:t>
            </a:r>
            <a:endParaRPr lang="en-US" sz="1600" b="1" dirty="0" smtClean="0">
              <a:latin typeface="Arial" pitchFamily="34" charset="0"/>
              <a:cs typeface="Arial" pitchFamily="34" charset="0"/>
            </a:endParaRPr>
          </a:p>
          <a:p>
            <a:pPr algn="just">
              <a:buClrTx/>
              <a:buFont typeface="Wingdings" pitchFamily="2" charset="2"/>
              <a:buChar char="q"/>
            </a:pPr>
            <a:r>
              <a:rPr lang="ro-RO" sz="1600" dirty="0" smtClean="0">
                <a:latin typeface="Arial" pitchFamily="34" charset="0"/>
                <a:cs typeface="Arial" pitchFamily="34" charset="0"/>
              </a:rPr>
              <a:t>The </a:t>
            </a:r>
            <a:r>
              <a:rPr lang="ro-RO" sz="1600" dirty="0" err="1" smtClean="0">
                <a:latin typeface="Arial" pitchFamily="34" charset="0"/>
                <a:cs typeface="Arial" pitchFamily="34" charset="0"/>
              </a:rPr>
              <a:t>objectives</a:t>
            </a:r>
            <a:r>
              <a:rPr lang="ro-RO" sz="1600" b="1" dirty="0" smtClean="0">
                <a:latin typeface="Arial" pitchFamily="34" charset="0"/>
                <a:cs typeface="Arial" pitchFamily="34" charset="0"/>
              </a:rPr>
              <a:t> </a:t>
            </a:r>
            <a:r>
              <a:rPr lang="ro-RO" sz="1600" dirty="0" smtClean="0">
                <a:latin typeface="Arial" pitchFamily="34" charset="0"/>
                <a:cs typeface="Arial" pitchFamily="34" charset="0"/>
              </a:rPr>
              <a:t>of </a:t>
            </a:r>
            <a:r>
              <a:rPr lang="ro-RO" sz="1600"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dirty="0" err="1" smtClean="0">
                <a:latin typeface="Arial" pitchFamily="34" charset="0"/>
                <a:cs typeface="Arial" pitchFamily="34" charset="0"/>
              </a:rPr>
              <a:t>Government</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reforms</a:t>
            </a:r>
            <a:r>
              <a:rPr lang="ro-RO" sz="1600" dirty="0" smtClean="0">
                <a:latin typeface="Arial" pitchFamily="34" charset="0"/>
                <a:cs typeface="Arial" pitchFamily="34" charset="0"/>
              </a:rPr>
              <a:t> in social </a:t>
            </a:r>
            <a:r>
              <a:rPr lang="ro-RO" sz="1600" dirty="0" err="1" smtClean="0">
                <a:latin typeface="Arial" pitchFamily="34" charset="0"/>
                <a:cs typeface="Arial" pitchFamily="34" charset="0"/>
              </a:rPr>
              <a:t>assistance</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aim</a:t>
            </a:r>
            <a:r>
              <a:rPr lang="ro-RO" sz="1600" dirty="0" smtClean="0">
                <a:latin typeface="Arial" pitchFamily="34" charset="0"/>
                <a:cs typeface="Arial" pitchFamily="34" charset="0"/>
              </a:rPr>
              <a:t> at: </a:t>
            </a:r>
            <a:endParaRPr lang="en-US" sz="1600" dirty="0" smtClean="0">
              <a:latin typeface="Arial" pitchFamily="34" charset="0"/>
              <a:cs typeface="Arial" pitchFamily="34" charset="0"/>
            </a:endParaRPr>
          </a:p>
          <a:p>
            <a:pPr lvl="1">
              <a:buClrTx/>
              <a:buFont typeface="Wingdings" pitchFamily="2" charset="2"/>
              <a:buChar char="q"/>
            </a:pPr>
            <a:r>
              <a:rPr lang="ro-RO" sz="1600" b="1" dirty="0" err="1" smtClean="0">
                <a:latin typeface="Arial" pitchFamily="34" charset="0"/>
                <a:cs typeface="Arial" pitchFamily="34" charset="0"/>
              </a:rPr>
              <a:t>Increasing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fairness</a:t>
            </a:r>
            <a:r>
              <a:rPr lang="ro-RO" sz="1600" b="1" dirty="0" smtClean="0">
                <a:latin typeface="Arial" pitchFamily="34" charset="0"/>
                <a:cs typeface="Arial" pitchFamily="34" charset="0"/>
              </a:rPr>
              <a:t> of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system</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by</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extending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principle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of</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granting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assistance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to</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those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who</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need</a:t>
            </a:r>
            <a:r>
              <a:rPr lang="ro-RO" sz="1600" b="1" dirty="0" smtClean="0">
                <a:latin typeface="Arial" pitchFamily="34" charset="0"/>
                <a:cs typeface="Arial" pitchFamily="34" charset="0"/>
              </a:rPr>
              <a:t> it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most</a:t>
            </a:r>
            <a:r>
              <a:rPr lang="en-US" sz="1600" b="1" dirty="0" smtClean="0">
                <a:latin typeface="Arial" pitchFamily="34" charset="0"/>
                <a:cs typeface="Arial" pitchFamily="34" charset="0"/>
              </a:rPr>
              <a:t>;</a:t>
            </a:r>
          </a:p>
          <a:p>
            <a:pPr lvl="1">
              <a:buClrTx/>
              <a:buFont typeface="Wingdings" pitchFamily="2" charset="2"/>
              <a:buChar char="q"/>
            </a:pPr>
            <a:r>
              <a:rPr lang="ro-RO" sz="1600" b="1" dirty="0" err="1" smtClean="0">
                <a:latin typeface="Arial" pitchFamily="34" charset="0"/>
                <a:cs typeface="Arial" pitchFamily="34" charset="0"/>
              </a:rPr>
              <a:t>Reduction</a:t>
            </a:r>
            <a:r>
              <a:rPr lang="ro-RO" sz="1600" b="1" dirty="0" smtClean="0">
                <a:latin typeface="Arial" pitchFamily="34" charset="0"/>
                <a:cs typeface="Arial" pitchFamily="34" charset="0"/>
              </a:rPr>
              <a:t> of fiscal </a:t>
            </a:r>
            <a:r>
              <a:rPr lang="ro-RO" sz="1600" b="1" dirty="0" err="1" smtClean="0">
                <a:latin typeface="Arial" pitchFamily="34" charset="0"/>
                <a:cs typeface="Arial" pitchFamily="34" charset="0"/>
              </a:rPr>
              <a:t>costs</a:t>
            </a:r>
            <a:r>
              <a:rPr lang="ro-RO" sz="1600" b="1" dirty="0" smtClean="0">
                <a:latin typeface="Arial" pitchFamily="34" charset="0"/>
                <a:cs typeface="Arial" pitchFamily="34" charset="0"/>
              </a:rPr>
              <a:t> </a:t>
            </a:r>
            <a:r>
              <a:rPr lang="ro-RO" sz="1600" dirty="0" smtClean="0">
                <a:latin typeface="Arial" pitchFamily="34" charset="0"/>
                <a:cs typeface="Arial" pitchFamily="34" charset="0"/>
              </a:rPr>
              <a:t>of </a:t>
            </a:r>
            <a:r>
              <a:rPr lang="ro-RO" sz="1600" dirty="0" err="1" smtClean="0">
                <a:latin typeface="Arial" pitchFamily="34" charset="0"/>
                <a:cs typeface="Arial" pitchFamily="34" charset="0"/>
              </a:rPr>
              <a:t>the</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system</a:t>
            </a:r>
            <a:r>
              <a:rPr lang="ro-RO" sz="1600" dirty="0" smtClean="0">
                <a:latin typeface="Arial" pitchFamily="34" charset="0"/>
                <a:cs typeface="Arial" pitchFamily="34" charset="0"/>
              </a:rPr>
              <a:t>; </a:t>
            </a:r>
            <a:endParaRPr lang="en-US" sz="1600" dirty="0" smtClean="0">
              <a:latin typeface="Arial" pitchFamily="34" charset="0"/>
              <a:cs typeface="Arial" pitchFamily="34" charset="0"/>
            </a:endParaRPr>
          </a:p>
          <a:p>
            <a:pPr lvl="1" algn="just">
              <a:buClrTx/>
              <a:buFont typeface="Wingdings" pitchFamily="2" charset="2"/>
              <a:buChar char="q"/>
            </a:pPr>
            <a:r>
              <a:rPr lang="en-US" sz="1600" b="1" dirty="0" err="1" smtClean="0">
                <a:latin typeface="Arial" pitchFamily="34" charset="0"/>
                <a:cs typeface="Arial" pitchFamily="34" charset="0"/>
              </a:rPr>
              <a:t>i</a:t>
            </a:r>
            <a:r>
              <a:rPr lang="ro-RO" sz="1600" b="1" dirty="0" err="1" smtClean="0">
                <a:latin typeface="Arial" pitchFamily="34" charset="0"/>
                <a:cs typeface="Arial" pitchFamily="34" charset="0"/>
              </a:rPr>
              <a:t>ncreasing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proactive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approach</a:t>
            </a:r>
            <a:r>
              <a:rPr lang="ro-RO" sz="1600" b="1" dirty="0" smtClean="0">
                <a:latin typeface="Arial" pitchFamily="34" charset="0"/>
                <a:cs typeface="Arial" pitchFamily="34" charset="0"/>
              </a:rPr>
              <a:t> of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system</a:t>
            </a:r>
            <a:r>
              <a:rPr lang="ro-RO" sz="1600" b="1" dirty="0" smtClean="0">
                <a:latin typeface="Arial" pitchFamily="34" charset="0"/>
                <a:cs typeface="Arial" pitchFamily="34" charset="0"/>
              </a:rPr>
              <a:t> </a:t>
            </a:r>
            <a:r>
              <a:rPr lang="ro-RO" sz="1600" dirty="0" err="1" smtClean="0">
                <a:latin typeface="Arial" pitchFamily="34" charset="0"/>
                <a:cs typeface="Arial" pitchFamily="34" charset="0"/>
              </a:rPr>
              <a:t>by</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granting</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incentives</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to</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families</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who</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invest</a:t>
            </a:r>
            <a:r>
              <a:rPr lang="ro-RO" sz="1600" dirty="0" smtClean="0">
                <a:latin typeface="Arial" pitchFamily="34" charset="0"/>
                <a:cs typeface="Arial" pitchFamily="34" charset="0"/>
              </a:rPr>
              <a:t> in </a:t>
            </a:r>
            <a:r>
              <a:rPr lang="ro-RO" sz="1600" dirty="0" err="1" smtClean="0">
                <a:latin typeface="Arial" pitchFamily="34" charset="0"/>
                <a:cs typeface="Arial" pitchFamily="34" charset="0"/>
              </a:rPr>
              <a:t>the</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education</a:t>
            </a:r>
            <a:r>
              <a:rPr lang="ro-RO" sz="1600" dirty="0" smtClean="0">
                <a:latin typeface="Arial" pitchFamily="34" charset="0"/>
                <a:cs typeface="Arial" pitchFamily="34" charset="0"/>
              </a:rPr>
              <a:t> of </a:t>
            </a:r>
            <a:r>
              <a:rPr lang="ro-RO" sz="1600" dirty="0" err="1" smtClean="0">
                <a:latin typeface="Arial" pitchFamily="34" charset="0"/>
                <a:cs typeface="Arial" pitchFamily="34" charset="0"/>
              </a:rPr>
              <a:t>their</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children</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and</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to</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adults</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searching</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and</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keeping</a:t>
            </a:r>
            <a:r>
              <a:rPr lang="ro-RO" sz="1600" dirty="0" smtClean="0">
                <a:latin typeface="Arial" pitchFamily="34" charset="0"/>
                <a:cs typeface="Arial" pitchFamily="34" charset="0"/>
              </a:rPr>
              <a:t> </a:t>
            </a:r>
            <a:r>
              <a:rPr lang="ro-RO" sz="1600" dirty="0" err="1" smtClean="0">
                <a:latin typeface="Arial" pitchFamily="34" charset="0"/>
                <a:cs typeface="Arial" pitchFamily="34" charset="0"/>
              </a:rPr>
              <a:t>jobs</a:t>
            </a:r>
            <a:r>
              <a:rPr lang="ro-RO" sz="1600" dirty="0" smtClean="0">
                <a:latin typeface="Arial" pitchFamily="34" charset="0"/>
                <a:cs typeface="Arial" pitchFamily="34" charset="0"/>
              </a:rPr>
              <a:t>;</a:t>
            </a:r>
            <a:endParaRPr lang="en-US" sz="1600" dirty="0" smtClean="0">
              <a:latin typeface="Arial" pitchFamily="34" charset="0"/>
              <a:cs typeface="Arial" pitchFamily="34" charset="0"/>
            </a:endParaRPr>
          </a:p>
          <a:p>
            <a:pPr lvl="1">
              <a:buClrTx/>
              <a:buFont typeface="Wingdings" pitchFamily="2" charset="2"/>
              <a:buChar char="q"/>
            </a:pPr>
            <a:r>
              <a:rPr lang="en-US" sz="1600" b="1" dirty="0" smtClean="0">
                <a:latin typeface="Arial" pitchFamily="34" charset="0"/>
                <a:cs typeface="Arial" pitchFamily="34" charset="0"/>
              </a:rPr>
              <a:t>s</a:t>
            </a:r>
            <a:r>
              <a:rPr lang="ro-RO" sz="1600" b="1" dirty="0" err="1" smtClean="0">
                <a:latin typeface="Arial" pitchFamily="34" charset="0"/>
                <a:cs typeface="Arial" pitchFamily="34" charset="0"/>
              </a:rPr>
              <a:t>implifying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administration</a:t>
            </a:r>
            <a:r>
              <a:rPr lang="ro-RO" sz="1600" b="1" dirty="0" smtClean="0">
                <a:latin typeface="Arial" pitchFamily="34" charset="0"/>
                <a:cs typeface="Arial" pitchFamily="34" charset="0"/>
              </a:rPr>
              <a:t> of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system</a:t>
            </a:r>
            <a:r>
              <a:rPr lang="ro-RO" sz="1600" dirty="0" smtClean="0">
                <a:latin typeface="Arial" pitchFamily="34" charset="0"/>
                <a:cs typeface="Arial" pitchFamily="34" charset="0"/>
              </a:rPr>
              <a:t>; </a:t>
            </a:r>
            <a:endParaRPr lang="en-US" sz="1600" dirty="0" smtClean="0">
              <a:latin typeface="Arial" pitchFamily="34" charset="0"/>
              <a:cs typeface="Arial" pitchFamily="34" charset="0"/>
            </a:endParaRPr>
          </a:p>
          <a:p>
            <a:pPr lvl="1" algn="just">
              <a:buClrTx/>
              <a:buFont typeface="Wingdings" pitchFamily="2" charset="2"/>
              <a:buChar char="q"/>
            </a:pPr>
            <a:r>
              <a:rPr lang="en-US" sz="1600" b="1" dirty="0" smtClean="0">
                <a:latin typeface="Arial" pitchFamily="34" charset="0"/>
                <a:cs typeface="Arial" pitchFamily="34" charset="0"/>
              </a:rPr>
              <a:t>e</a:t>
            </a:r>
            <a:r>
              <a:rPr lang="ro-RO" sz="1600" b="1" dirty="0" err="1" smtClean="0">
                <a:latin typeface="Arial" pitchFamily="34" charset="0"/>
                <a:cs typeface="Arial" pitchFamily="34" charset="0"/>
              </a:rPr>
              <a:t>stablishing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clear</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objectives</a:t>
            </a:r>
            <a:r>
              <a:rPr lang="ro-RO" sz="1600" b="1" dirty="0" smtClean="0">
                <a:latin typeface="Arial" pitchFamily="34" charset="0"/>
                <a:cs typeface="Arial" pitchFamily="34" charset="0"/>
              </a:rPr>
              <a:t> for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programmes</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and</a:t>
            </a:r>
            <a:r>
              <a:rPr lang="ro-RO" sz="1600" b="1" dirty="0" smtClean="0">
                <a:latin typeface="Arial" pitchFamily="34" charset="0"/>
                <a:cs typeface="Arial" pitchFamily="34" charset="0"/>
              </a:rPr>
              <a:t> monitoring </a:t>
            </a:r>
            <a:r>
              <a:rPr lang="ro-RO" sz="1600" b="1" dirty="0" err="1" smtClean="0">
                <a:latin typeface="Arial" pitchFamily="34" charset="0"/>
                <a:cs typeface="Arial" pitchFamily="34" charset="0"/>
              </a:rPr>
              <a:t>their</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results</a:t>
            </a:r>
            <a:r>
              <a:rPr lang="ro-RO" sz="1600" b="1" dirty="0" smtClean="0">
                <a:latin typeface="Arial" pitchFamily="34" charset="0"/>
                <a:cs typeface="Arial" pitchFamily="34" charset="0"/>
              </a:rPr>
              <a:t> for </a:t>
            </a:r>
            <a:r>
              <a:rPr lang="ro-RO" sz="1600" b="1" dirty="0" err="1" smtClean="0">
                <a:latin typeface="Arial" pitchFamily="34" charset="0"/>
                <a:cs typeface="Arial" pitchFamily="34" charset="0"/>
              </a:rPr>
              <a:t>improving</a:t>
            </a:r>
            <a:r>
              <a:rPr lang="ro-RO" sz="1600" b="1" dirty="0" smtClean="0">
                <a:latin typeface="Arial" pitchFamily="34" charset="0"/>
                <a:cs typeface="Arial" pitchFamily="34" charset="0"/>
              </a:rPr>
              <a:t> </a:t>
            </a:r>
            <a:r>
              <a:rPr lang="ro-RO" sz="1600" b="1" dirty="0" err="1" smtClean="0">
                <a:latin typeface="Arial" pitchFamily="34" charset="0"/>
                <a:cs typeface="Arial" pitchFamily="34" charset="0"/>
              </a:rPr>
              <a:t>the</a:t>
            </a:r>
            <a:r>
              <a:rPr lang="ro-RO" sz="1600" b="1" dirty="0" smtClean="0">
                <a:latin typeface="Arial" pitchFamily="34" charset="0"/>
                <a:cs typeface="Arial" pitchFamily="34" charset="0"/>
              </a:rPr>
              <a:t> performance management</a:t>
            </a:r>
            <a:r>
              <a:rPr lang="ro-RO" sz="1600" dirty="0" smtClean="0">
                <a:latin typeface="Arial" pitchFamily="34" charset="0"/>
                <a:cs typeface="Arial" pitchFamily="34" charset="0"/>
              </a:rPr>
              <a:t>.</a:t>
            </a:r>
            <a:endParaRPr lang="en-US" sz="1600" dirty="0" smtClean="0">
              <a:latin typeface="Arial" pitchFamily="34" charset="0"/>
              <a:cs typeface="Arial" pitchFamily="34" charset="0"/>
            </a:endParaRPr>
          </a:p>
          <a:p>
            <a:pPr lvl="1"/>
            <a:endParaRPr lang="en-US" sz="2000" dirty="0" smtClean="0">
              <a:latin typeface="Arial" pitchFamily="34" charset="0"/>
              <a:cs typeface="Arial" pitchFamily="34" charset="0"/>
            </a:endParaRPr>
          </a:p>
          <a:p>
            <a:pPr lvl="1" algn="just">
              <a:buFont typeface="Wingdings 2" pitchFamily="18" charset="2"/>
              <a:buNone/>
            </a:pPr>
            <a:endParaRPr lang="en-US" sz="2000" dirty="0" smtClean="0">
              <a:latin typeface="Arial" pitchFamily="34" charset="0"/>
              <a:cs typeface="Arial" pitchFamily="34" charset="0"/>
            </a:endParaRPr>
          </a:p>
          <a:p>
            <a:pPr>
              <a:buFont typeface="Wingdings" pitchFamily="2" charset="2"/>
              <a:buNone/>
            </a:pPr>
            <a:endParaRPr lang="en-US"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smtClean="0">
                <a:latin typeface="Arial" pitchFamily="34" charset="0"/>
                <a:cs typeface="Arial" pitchFamily="34" charset="0"/>
              </a:rPr>
              <a:t>Reform of the social assistance system</a:t>
            </a:r>
            <a:endParaRPr lang="en-US" sz="1800" dirty="0"/>
          </a:p>
        </p:txBody>
      </p:sp>
      <p:sp>
        <p:nvSpPr>
          <p:cNvPr id="4" name="Content Placeholder 2"/>
          <p:cNvSpPr>
            <a:spLocks noGrp="1"/>
          </p:cNvSpPr>
          <p:nvPr>
            <p:ph idx="1"/>
          </p:nvPr>
        </p:nvSpPr>
        <p:spPr>
          <a:xfrm>
            <a:off x="416370" y="1412719"/>
            <a:ext cx="8994330" cy="4713447"/>
          </a:xfrm>
        </p:spPr>
        <p:txBody>
          <a:bodyPr>
            <a:normAutofit/>
          </a:bodyPr>
          <a:lstStyle/>
          <a:p>
            <a:pPr algn="just">
              <a:buClrTx/>
              <a:buFont typeface="Wingdings" pitchFamily="2" charset="2"/>
              <a:buChar char="q"/>
            </a:pPr>
            <a:r>
              <a:rPr lang="ro-RO" sz="1800" b="1" dirty="0" smtClean="0">
                <a:latin typeface="Arial" pitchFamily="34" charset="0"/>
                <a:cs typeface="Arial" pitchFamily="34" charset="0"/>
              </a:rPr>
              <a:t>The Romanian social </a:t>
            </a:r>
            <a:r>
              <a:rPr lang="ro-RO" sz="1800" b="1" dirty="0" err="1" smtClean="0">
                <a:latin typeface="Arial" pitchFamily="34" charset="0"/>
                <a:cs typeface="Arial" pitchFamily="34" charset="0"/>
              </a:rPr>
              <a:t>assistance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system</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has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some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very</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good</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characteristics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that</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the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Government</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is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using</a:t>
            </a:r>
            <a:r>
              <a:rPr lang="ro-RO" sz="1800" b="1" dirty="0" smtClean="0">
                <a:latin typeface="Arial" pitchFamily="34" charset="0"/>
                <a:cs typeface="Arial" pitchFamily="34" charset="0"/>
              </a:rPr>
              <a:t> for </a:t>
            </a:r>
            <a:r>
              <a:rPr lang="ro-RO" sz="1800" b="1" dirty="0" err="1" smtClean="0">
                <a:latin typeface="Arial" pitchFamily="34" charset="0"/>
                <a:cs typeface="Arial" pitchFamily="34" charset="0"/>
              </a:rPr>
              <a:t>its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enhancement</a:t>
            </a:r>
            <a:r>
              <a:rPr lang="ro-RO" sz="1800" b="1" dirty="0" smtClean="0">
                <a:latin typeface="Arial" pitchFamily="34" charset="0"/>
                <a:cs typeface="Arial" pitchFamily="34" charset="0"/>
              </a:rPr>
              <a:t>.</a:t>
            </a:r>
            <a:r>
              <a:rPr lang="ro-RO" sz="1800" dirty="0" smtClean="0">
                <a:latin typeface="Arial" pitchFamily="34" charset="0"/>
                <a:cs typeface="Arial" pitchFamily="34" charset="0"/>
              </a:rPr>
              <a:t> </a:t>
            </a:r>
            <a:endParaRPr lang="en-US" sz="1800" dirty="0" smtClean="0">
              <a:latin typeface="Arial" pitchFamily="34" charset="0"/>
              <a:cs typeface="Arial" pitchFamily="34" charset="0"/>
            </a:endParaRPr>
          </a:p>
          <a:p>
            <a:pPr algn="just">
              <a:buClrTx/>
              <a:buFont typeface="Wingdings" pitchFamily="2" charset="2"/>
              <a:buChar char="q"/>
            </a:pPr>
            <a:r>
              <a:rPr lang="ro-RO" sz="1800" dirty="0" smtClean="0">
                <a:latin typeface="Arial" pitchFamily="34" charset="0"/>
                <a:cs typeface="Arial" pitchFamily="34" charset="0"/>
              </a:rPr>
              <a:t>The </a:t>
            </a:r>
            <a:r>
              <a:rPr lang="ro-RO" sz="1800" b="1" dirty="0" err="1" smtClean="0">
                <a:latin typeface="Arial" pitchFamily="34" charset="0"/>
                <a:cs typeface="Arial" pitchFamily="34" charset="0"/>
              </a:rPr>
              <a:t>Guaranteed</a:t>
            </a:r>
            <a:r>
              <a:rPr lang="ro-RO" sz="1800" b="1" dirty="0" smtClean="0">
                <a:latin typeface="Arial" pitchFamily="34" charset="0"/>
                <a:cs typeface="Arial" pitchFamily="34" charset="0"/>
              </a:rPr>
              <a:t> Minimum </a:t>
            </a:r>
            <a:r>
              <a:rPr lang="ro-RO" sz="1800" b="1" dirty="0" err="1" smtClean="0">
                <a:latin typeface="Arial" pitchFamily="34" charset="0"/>
                <a:cs typeface="Arial" pitchFamily="34" charset="0"/>
              </a:rPr>
              <a:t>Income</a:t>
            </a:r>
            <a:r>
              <a:rPr lang="ro-RO" sz="1800" b="1" dirty="0" smtClean="0">
                <a:latin typeface="Arial" pitchFamily="34" charset="0"/>
                <a:cs typeface="Arial" pitchFamily="34" charset="0"/>
              </a:rPr>
              <a:t> (GMI) </a:t>
            </a:r>
            <a:r>
              <a:rPr lang="ro-RO" sz="1800" dirty="0" err="1" smtClean="0">
                <a:latin typeface="Arial" pitchFamily="34" charset="0"/>
                <a:cs typeface="Arial" pitchFamily="34" charset="0"/>
              </a:rPr>
              <a:t>is</a:t>
            </a:r>
            <a:r>
              <a:rPr lang="ro-RO" sz="1800" dirty="0" smtClean="0">
                <a:latin typeface="Arial" pitchFamily="34" charset="0"/>
                <a:cs typeface="Arial" pitchFamily="34" charset="0"/>
              </a:rPr>
              <a:t> </a:t>
            </a:r>
            <a:r>
              <a:rPr lang="ro-RO" sz="1800" b="1" dirty="0" err="1" smtClean="0">
                <a:latin typeface="Arial" pitchFamily="34" charset="0"/>
                <a:cs typeface="Arial" pitchFamily="34" charset="0"/>
              </a:rPr>
              <a:t>one</a:t>
            </a:r>
            <a:r>
              <a:rPr lang="ro-RO" sz="1800" b="1" dirty="0" smtClean="0">
                <a:latin typeface="Arial" pitchFamily="34" charset="0"/>
                <a:cs typeface="Arial" pitchFamily="34" charset="0"/>
              </a:rPr>
              <a:t> of </a:t>
            </a:r>
            <a:r>
              <a:rPr lang="ro-RO" sz="1800" b="1" dirty="0" err="1" smtClean="0">
                <a:latin typeface="Arial" pitchFamily="34" charset="0"/>
                <a:cs typeface="Arial" pitchFamily="34" charset="0"/>
              </a:rPr>
              <a:t>the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best</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programmes</a:t>
            </a:r>
            <a:r>
              <a:rPr lang="ro-RO" sz="1800" b="1" dirty="0" smtClean="0">
                <a:latin typeface="Arial" pitchFamily="34" charset="0"/>
                <a:cs typeface="Arial" pitchFamily="34" charset="0"/>
              </a:rPr>
              <a:t>, in </a:t>
            </a:r>
            <a:r>
              <a:rPr lang="ro-RO" sz="1800" b="1" dirty="0" err="1" smtClean="0">
                <a:latin typeface="Arial" pitchFamily="34" charset="0"/>
                <a:cs typeface="Arial" pitchFamily="34" charset="0"/>
              </a:rPr>
              <a:t>the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region</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and</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in</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the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world</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what</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concerns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accuracy</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identifying</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target</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group</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by</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which</a:t>
            </a:r>
            <a:r>
              <a:rPr lang="ro-RO" sz="1800" dirty="0" smtClean="0">
                <a:latin typeface="Arial" pitchFamily="34" charset="0"/>
                <a:cs typeface="Arial" pitchFamily="34" charset="0"/>
              </a:rPr>
              <a:t> Romania </a:t>
            </a:r>
            <a:r>
              <a:rPr lang="ro-RO" sz="1800" dirty="0" err="1" smtClean="0">
                <a:latin typeface="Arial" pitchFamily="34" charset="0"/>
                <a:cs typeface="Arial" pitchFamily="34" charset="0"/>
              </a:rPr>
              <a:t>identified</a:t>
            </a:r>
            <a:r>
              <a:rPr lang="ro-RO" sz="1800" dirty="0" smtClean="0">
                <a:latin typeface="Arial" pitchFamily="34" charset="0"/>
                <a:cs typeface="Arial" pitchFamily="34" charset="0"/>
              </a:rPr>
              <a:t> a </a:t>
            </a:r>
            <a:r>
              <a:rPr lang="ro-RO" sz="1800" dirty="0" err="1" smtClean="0">
                <a:latin typeface="Arial" pitchFamily="34" charset="0"/>
                <a:cs typeface="Arial" pitchFamily="34" charset="0"/>
              </a:rPr>
              <a:t>way</a:t>
            </a:r>
            <a:r>
              <a:rPr lang="ro-RO" sz="1800" dirty="0" smtClean="0">
                <a:latin typeface="Arial" pitchFamily="34" charset="0"/>
                <a:cs typeface="Arial" pitchFamily="34" charset="0"/>
              </a:rPr>
              <a:t> for </a:t>
            </a:r>
            <a:r>
              <a:rPr lang="ro-RO" sz="1800" dirty="0" err="1" smtClean="0">
                <a:latin typeface="Arial" pitchFamily="34" charset="0"/>
                <a:cs typeface="Arial" pitchFamily="34" charset="0"/>
              </a:rPr>
              <a:t>targeting</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its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scarce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budgetary</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resources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towards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those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really</a:t>
            </a:r>
            <a:r>
              <a:rPr lang="ro-RO" sz="1800" dirty="0" smtClean="0">
                <a:latin typeface="Arial" pitchFamily="34" charset="0"/>
                <a:cs typeface="Arial" pitchFamily="34" charset="0"/>
              </a:rPr>
              <a:t> in </a:t>
            </a:r>
            <a:r>
              <a:rPr lang="ro-RO" sz="1800" dirty="0" err="1" smtClean="0">
                <a:latin typeface="Arial" pitchFamily="34" charset="0"/>
                <a:cs typeface="Arial" pitchFamily="34" charset="0"/>
              </a:rPr>
              <a:t>need</a:t>
            </a:r>
            <a:r>
              <a:rPr lang="ro-RO" sz="1800" dirty="0" smtClean="0">
                <a:latin typeface="Arial" pitchFamily="34" charset="0"/>
                <a:cs typeface="Arial" pitchFamily="34" charset="0"/>
              </a:rPr>
              <a:t>, a </a:t>
            </a:r>
            <a:r>
              <a:rPr lang="ro-RO" sz="1800" dirty="0" err="1" smtClean="0">
                <a:latin typeface="Arial" pitchFamily="34" charset="0"/>
                <a:cs typeface="Arial" pitchFamily="34" charset="0"/>
              </a:rPr>
              <a:t>programme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well</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adapted</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to</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circumstances</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country, a </a:t>
            </a:r>
            <a:r>
              <a:rPr lang="ro-RO" sz="1800" dirty="0" err="1" smtClean="0">
                <a:latin typeface="Arial" pitchFamily="34" charset="0"/>
                <a:cs typeface="Arial" pitchFamily="34" charset="0"/>
              </a:rPr>
              <a:t>programme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which</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can</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be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multiplied</a:t>
            </a:r>
            <a:r>
              <a:rPr lang="ro-RO" sz="1800" dirty="0" smtClean="0">
                <a:latin typeface="Arial" pitchFamily="34" charset="0"/>
                <a:cs typeface="Arial" pitchFamily="34" charset="0"/>
              </a:rPr>
              <a:t> on a large scale. </a:t>
            </a:r>
            <a:endParaRPr lang="en-US" sz="1800" dirty="0" smtClean="0">
              <a:latin typeface="Arial" pitchFamily="34" charset="0"/>
              <a:cs typeface="Arial" pitchFamily="34" charset="0"/>
            </a:endParaRPr>
          </a:p>
          <a:p>
            <a:pPr algn="just">
              <a:buClrTx/>
              <a:buFont typeface="Wingdings" pitchFamily="2" charset="2"/>
              <a:buChar char="q"/>
            </a:pPr>
            <a:r>
              <a:rPr lang="ro-RO" sz="1800" dirty="0" smtClean="0">
                <a:latin typeface="Arial" pitchFamily="34" charset="0"/>
                <a:cs typeface="Arial" pitchFamily="34" charset="0"/>
              </a:rPr>
              <a:t>The </a:t>
            </a:r>
            <a:r>
              <a:rPr lang="ro-RO" sz="1800" b="1" dirty="0" err="1" smtClean="0">
                <a:latin typeface="Arial" pitchFamily="34" charset="0"/>
                <a:cs typeface="Arial" pitchFamily="34" charset="0"/>
              </a:rPr>
              <a:t>system</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processing</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the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payments</a:t>
            </a:r>
            <a:r>
              <a:rPr lang="ro-RO" sz="1800" b="1" dirty="0" smtClean="0">
                <a:latin typeface="Arial" pitchFamily="34" charset="0"/>
                <a:cs typeface="Arial" pitchFamily="34" charset="0"/>
              </a:rPr>
              <a:t> </a:t>
            </a:r>
            <a:r>
              <a:rPr lang="ro-RO" sz="1800" dirty="0" smtClean="0">
                <a:latin typeface="Arial" pitchFamily="34" charset="0"/>
                <a:cs typeface="Arial" pitchFamily="34" charset="0"/>
              </a:rPr>
              <a:t>(SAFIR),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management </a:t>
            </a:r>
            <a:r>
              <a:rPr lang="ro-RO" sz="1800" dirty="0" err="1" smtClean="0">
                <a:latin typeface="Arial" pitchFamily="34" charset="0"/>
                <a:cs typeface="Arial" pitchFamily="34" charset="0"/>
              </a:rPr>
              <a:t>information</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systems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and</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financial</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management</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arrangements</a:t>
            </a:r>
            <a:r>
              <a:rPr lang="ro-RO" sz="1800" dirty="0" smtClean="0">
                <a:latin typeface="Arial" pitchFamily="34" charset="0"/>
                <a:cs typeface="Arial" pitchFamily="34" charset="0"/>
              </a:rPr>
              <a:t> </a:t>
            </a:r>
            <a:r>
              <a:rPr lang="ro-RO" sz="1800" b="1" dirty="0" smtClean="0">
                <a:latin typeface="Arial" pitchFamily="34" charset="0"/>
                <a:cs typeface="Arial" pitchFamily="34" charset="0"/>
              </a:rPr>
              <a:t>are </a:t>
            </a:r>
            <a:r>
              <a:rPr lang="ro-RO" sz="1800" b="1" dirty="0" err="1" smtClean="0">
                <a:latin typeface="Arial" pitchFamily="34" charset="0"/>
                <a:cs typeface="Arial" pitchFamily="34" charset="0"/>
              </a:rPr>
              <a:t>well</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structured</a:t>
            </a:r>
            <a:r>
              <a:rPr lang="ro-RO" sz="1800" dirty="0" smtClean="0">
                <a:latin typeface="Arial" pitchFamily="34" charset="0"/>
                <a:cs typeface="Arial" pitchFamily="34" charset="0"/>
              </a:rPr>
              <a:t>. </a:t>
            </a:r>
            <a:endParaRPr lang="en-US" sz="1800" dirty="0" smtClean="0">
              <a:latin typeface="Arial" pitchFamily="34" charset="0"/>
              <a:cs typeface="Arial" pitchFamily="34" charset="0"/>
            </a:endParaRPr>
          </a:p>
          <a:p>
            <a:pPr algn="just">
              <a:buClrTx/>
              <a:buFont typeface="Wingdings" pitchFamily="2" charset="2"/>
              <a:buChar char="q"/>
            </a:pPr>
            <a:r>
              <a:rPr lang="ro-RO" sz="1800" dirty="0" smtClean="0">
                <a:latin typeface="Arial" pitchFamily="34" charset="0"/>
                <a:cs typeface="Arial" pitchFamily="34" charset="0"/>
              </a:rPr>
              <a:t>The </a:t>
            </a:r>
            <a:r>
              <a:rPr lang="ro-RO" sz="1800" b="1" dirty="0" err="1" smtClean="0">
                <a:latin typeface="Arial" pitchFamily="34" charset="0"/>
                <a:cs typeface="Arial" pitchFamily="34" charset="0"/>
              </a:rPr>
              <a:t>supervision</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and</a:t>
            </a:r>
            <a:r>
              <a:rPr lang="ro-RO" sz="1800" b="1" dirty="0" smtClean="0">
                <a:latin typeface="Arial" pitchFamily="34" charset="0"/>
                <a:cs typeface="Arial" pitchFamily="34" charset="0"/>
              </a:rPr>
              <a:t> control </a:t>
            </a:r>
            <a:r>
              <a:rPr lang="ro-RO" sz="1800" b="1" dirty="0" err="1" smtClean="0">
                <a:latin typeface="Arial" pitchFamily="34" charset="0"/>
                <a:cs typeface="Arial" pitchFamily="34" charset="0"/>
              </a:rPr>
              <a:t>institutions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and</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mechanisms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including</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those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aiming</a:t>
            </a:r>
            <a:r>
              <a:rPr lang="ro-RO" sz="1800" dirty="0" smtClean="0">
                <a:latin typeface="Arial" pitchFamily="34" charset="0"/>
                <a:cs typeface="Arial" pitchFamily="34" charset="0"/>
              </a:rPr>
              <a:t> at </a:t>
            </a:r>
            <a:r>
              <a:rPr lang="ro-RO" sz="1800" dirty="0" err="1" smtClean="0">
                <a:latin typeface="Arial" pitchFamily="34" charset="0"/>
                <a:cs typeface="Arial" pitchFamily="34" charset="0"/>
              </a:rPr>
              <a:t>reduction</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error</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and</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fraud</a:t>
            </a:r>
            <a:r>
              <a:rPr lang="ro-RO" sz="1800" dirty="0" smtClean="0">
                <a:latin typeface="Arial" pitchFamily="34" charset="0"/>
                <a:cs typeface="Arial" pitchFamily="34" charset="0"/>
              </a:rPr>
              <a:t> </a:t>
            </a:r>
            <a:r>
              <a:rPr lang="ro-RO" sz="1800" b="1" dirty="0" smtClean="0">
                <a:latin typeface="Arial" pitchFamily="34" charset="0"/>
                <a:cs typeface="Arial" pitchFamily="34" charset="0"/>
              </a:rPr>
              <a:t>are </a:t>
            </a:r>
            <a:r>
              <a:rPr lang="ro-RO" sz="1800" b="1" dirty="0" err="1" smtClean="0">
                <a:latin typeface="Arial" pitchFamily="34" charset="0"/>
                <a:cs typeface="Arial" pitchFamily="34" charset="0"/>
              </a:rPr>
              <a:t>also</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stable</a:t>
            </a:r>
            <a:r>
              <a:rPr lang="ro-RO" sz="1800" dirty="0" smtClean="0">
                <a:latin typeface="Arial" pitchFamily="34" charset="0"/>
                <a:cs typeface="Arial" pitchFamily="34" charset="0"/>
              </a:rPr>
              <a:t>. </a:t>
            </a:r>
            <a:endParaRPr lang="en-US" sz="1800" dirty="0" smtClean="0">
              <a:latin typeface="Arial" pitchFamily="34" charset="0"/>
              <a:cs typeface="Arial" pitchFamily="34" charset="0"/>
            </a:endParaRPr>
          </a:p>
          <a:p>
            <a:pPr algn="just"/>
            <a:endParaRPr lang="en-US" sz="1900" dirty="0" smtClean="0">
              <a:latin typeface="Arial" pitchFamily="34" charset="0"/>
              <a:cs typeface="Arial" pitchFamily="34" charset="0"/>
            </a:endParaRPr>
          </a:p>
          <a:p>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0195" name="Rectangle 3"/>
          <p:cNvSpPr>
            <a:spLocks noChangeArrowheads="1"/>
          </p:cNvSpPr>
          <p:nvPr/>
        </p:nvSpPr>
        <p:spPr bwMode="auto">
          <a:xfrm>
            <a:off x="632400" y="2462719"/>
            <a:ext cx="381653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hangingPunct="0">
              <a:buFont typeface="Arial" pitchFamily="34" charset="0"/>
              <a:buChar char="•"/>
            </a:pPr>
            <a:r>
              <a:rPr kumimoji="0" lang="en-US"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Romania has about </a:t>
            </a:r>
            <a:r>
              <a:rPr lang="en-US" dirty="0" smtClean="0">
                <a:latin typeface="Trebuchet MS" pitchFamily="34" charset="0"/>
              </a:rPr>
              <a:t>20.121.641</a:t>
            </a:r>
            <a:r>
              <a:rPr kumimoji="0" lang="en-US" b="0" i="0" u="none" strike="noStrike" cap="none" normalizeH="0" baseline="0" dirty="0" smtClean="0">
                <a:ln>
                  <a:noFill/>
                </a:ln>
                <a:solidFill>
                  <a:schemeClr val="tx1"/>
                </a:solidFill>
                <a:effectLst/>
                <a:latin typeface="Trebuchet MS" pitchFamily="34" charset="0"/>
                <a:ea typeface="Times New Roman" pitchFamily="18" charset="0"/>
                <a:cs typeface="Arial" pitchFamily="34" charset="0"/>
              </a:rPr>
              <a:t> inhabitants (2011 census) and is characterized by a continuous decline of the population, due to the negative natural growth rate and the external migration. </a:t>
            </a:r>
            <a:endParaRPr lang="en-US" dirty="0" smtClean="0">
              <a:latin typeface="Trebuchet MS" pitchFamily="34" charset="0"/>
              <a:cs typeface="Arial" pitchFamily="34" charset="0"/>
            </a:endParaRPr>
          </a:p>
          <a:p>
            <a:pPr marL="0" lvl="1" algn="just" eaLnBrk="0" hangingPunct="0">
              <a:buFont typeface="Arial" pitchFamily="34" charset="0"/>
              <a:buChar char="•"/>
            </a:pPr>
            <a:r>
              <a:rPr lang="en-US" dirty="0" smtClean="0">
                <a:latin typeface="Trebuchet MS" pitchFamily="34" charset="0"/>
              </a:rPr>
              <a:t> In Romania are 4.492.030 persons above 60 years old, representing 22,32%, while persons above 65+ represent </a:t>
            </a:r>
            <a:r>
              <a:rPr lang="ro-RO" dirty="0" smtClean="0">
                <a:latin typeface="Trebuchet MS" pitchFamily="34" charset="0"/>
              </a:rPr>
              <a:t>16,1%.</a:t>
            </a:r>
            <a:r>
              <a:rPr lang="ro-RO" b="1" dirty="0" smtClean="0">
                <a:latin typeface="Trebuchet MS" pitchFamily="34" charset="0"/>
              </a:rPr>
              <a:t> </a:t>
            </a:r>
            <a:endParaRPr lang="en-US" dirty="0" smtClean="0">
              <a:latin typeface="Trebuchet MS" pitchFamily="34" charset="0"/>
            </a:endParaRPr>
          </a:p>
        </p:txBody>
      </p:sp>
      <p:graphicFrame>
        <p:nvGraphicFramePr>
          <p:cNvPr id="1800196" name="Object 4"/>
          <p:cNvGraphicFramePr>
            <a:graphicFrameLocks/>
          </p:cNvGraphicFramePr>
          <p:nvPr/>
        </p:nvGraphicFramePr>
        <p:xfrm>
          <a:off x="4665663" y="2133600"/>
          <a:ext cx="4824412" cy="3816350"/>
        </p:xfrm>
        <a:graphic>
          <a:graphicData uri="http://schemas.openxmlformats.org/presentationml/2006/ole">
            <p:oleObj spid="_x0000_s1800196" name="Worksheet" r:id="rId4" imgW="6803726" imgH="3450635" progId="Excel.Sheet.8">
              <p:embed/>
            </p:oleObj>
          </a:graphicData>
        </a:graphic>
      </p:graphicFrame>
      <p:sp>
        <p:nvSpPr>
          <p:cNvPr id="8" name="Rectangle 7"/>
          <p:cNvSpPr/>
          <p:nvPr/>
        </p:nvSpPr>
        <p:spPr>
          <a:xfrm>
            <a:off x="5673100" y="1628750"/>
            <a:ext cx="2880400" cy="338554"/>
          </a:xfrm>
          <a:prstGeom prst="rect">
            <a:avLst/>
          </a:prstGeom>
        </p:spPr>
        <p:txBody>
          <a:bodyPr wrap="square">
            <a:spAutoFit/>
          </a:bodyPr>
          <a:lstStyle/>
          <a:p>
            <a:pPr marL="366713" lvl="1" indent="0" algn="ctr" eaLnBrk="1" hangingPunct="1">
              <a:buFont typeface="Wingdings 2" panose="05020102010507070707" pitchFamily="18" charset="2"/>
              <a:buNone/>
            </a:pPr>
            <a:r>
              <a:rPr lang="en-US" altLang="en-US" sz="1600" b="1" dirty="0" smtClean="0">
                <a:solidFill>
                  <a:srgbClr val="00B0F0"/>
                </a:solidFill>
                <a:latin typeface="+mn-lt"/>
              </a:rPr>
              <a:t>Population evolution</a:t>
            </a:r>
          </a:p>
        </p:txBody>
      </p:sp>
      <p:sp>
        <p:nvSpPr>
          <p:cNvPr id="9" name="Rectangle 6"/>
          <p:cNvSpPr>
            <a:spLocks noChangeArrowheads="1"/>
          </p:cNvSpPr>
          <p:nvPr/>
        </p:nvSpPr>
        <p:spPr bwMode="auto">
          <a:xfrm>
            <a:off x="5169030" y="5949350"/>
            <a:ext cx="4176580" cy="2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lnSpc>
                <a:spcPct val="107000"/>
              </a:lnSpc>
              <a:spcBef>
                <a:spcPct val="0"/>
              </a:spcBef>
              <a:spcAft>
                <a:spcPts val="800"/>
              </a:spcAft>
              <a:buClrTx/>
              <a:buSzTx/>
              <a:buFontTx/>
              <a:buNone/>
            </a:pPr>
            <a:r>
              <a:rPr lang="ro-RO" altLang="en-US" sz="1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Source</a:t>
            </a:r>
            <a:r>
              <a:rPr lang="ro-RO" altLang="en-US" sz="1000" i="1" dirty="0">
                <a:solidFill>
                  <a:srgbClr val="000000"/>
                </a:solidFill>
                <a:latin typeface="Arial" panose="020B0604020202020204" pitchFamily="34" charset="0"/>
                <a:ea typeface="Calibri" panose="020F0502020204030204" pitchFamily="34" charset="0"/>
              </a:rPr>
              <a:t>: </a:t>
            </a:r>
            <a:r>
              <a:rPr lang="en-US" altLang="en-US" sz="1000" i="1" dirty="0">
                <a:solidFill>
                  <a:srgbClr val="000000"/>
                </a:solidFill>
                <a:latin typeface="Arial" panose="020B0604020202020204" pitchFamily="34" charset="0"/>
                <a:ea typeface="Calibri" panose="020F0502020204030204" pitchFamily="34" charset="0"/>
              </a:rPr>
              <a:t> </a:t>
            </a:r>
            <a:r>
              <a:rPr lang="en-US" altLang="en-US" sz="1000" i="1" dirty="0">
                <a:solidFill>
                  <a:srgbClr val="3E3D2D"/>
                </a:solidFill>
                <a:latin typeface="Arial" panose="020B0604020202020204" pitchFamily="34" charset="0"/>
              </a:rPr>
              <a:t>National Commission for Prognosis</a:t>
            </a:r>
            <a:endParaRPr lang="ro-RO" altLang="en-US" sz="1100" i="1"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0" name="Rectangle 9"/>
          <p:cNvSpPr/>
          <p:nvPr/>
        </p:nvSpPr>
        <p:spPr>
          <a:xfrm>
            <a:off x="272350" y="260560"/>
            <a:ext cx="7056980" cy="369332"/>
          </a:xfrm>
          <a:prstGeom prst="rect">
            <a:avLst/>
          </a:prstGeom>
        </p:spPr>
        <p:txBody>
          <a:bodyPr wrap="square">
            <a:spAutoFit/>
          </a:bodyPr>
          <a:lstStyle/>
          <a:p>
            <a:pPr lvl="0"/>
            <a:r>
              <a:rPr lang="en-US" b="1" i="1" dirty="0" smtClean="0">
                <a:latin typeface="Arial" pitchFamily="34" charset="0"/>
                <a:ea typeface="Times New Roman" pitchFamily="18" charset="0"/>
                <a:cs typeface="Arial" pitchFamily="34" charset="0"/>
              </a:rPr>
              <a:t>National context</a:t>
            </a:r>
          </a:p>
        </p:txBody>
      </p:sp>
    </p:spTree>
    <p:extLst>
      <p:ext uri="{BB962C8B-B14F-4D97-AF65-F5344CB8AC3E}">
        <p14:creationId xmlns:p14="http://schemas.microsoft.com/office/powerpoint/2010/main" xmlns="" val="3313009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16370" y="1412720"/>
            <a:ext cx="8994330" cy="4713447"/>
          </a:xfrm>
        </p:spPr>
        <p:txBody>
          <a:bodyPr>
            <a:normAutofit/>
          </a:bodyPr>
          <a:lstStyle/>
          <a:p>
            <a:pPr algn="just" eaLnBrk="1" hangingPunct="1">
              <a:buClrTx/>
              <a:buFont typeface="Wingdings" pitchFamily="2" charset="2"/>
              <a:buChar char="q"/>
            </a:pPr>
            <a:r>
              <a:rPr lang="en-US" sz="1700" b="1" u="sng" dirty="0" smtClean="0">
                <a:solidFill>
                  <a:srgbClr val="FF0000"/>
                </a:solidFill>
                <a:latin typeface="Arial" pitchFamily="34" charset="0"/>
                <a:cs typeface="Arial" pitchFamily="34" charset="0"/>
              </a:rPr>
              <a:t>Major step</a:t>
            </a:r>
            <a:r>
              <a:rPr lang="en-US" sz="1700" b="1" dirty="0" smtClean="0">
                <a:latin typeface="Arial" pitchFamily="34" charset="0"/>
                <a:cs typeface="Arial" pitchFamily="34" charset="0"/>
              </a:rPr>
              <a:t> - on </a:t>
            </a:r>
            <a:r>
              <a:rPr lang="en-US" sz="1700" b="1" dirty="0" smtClean="0">
                <a:solidFill>
                  <a:srgbClr val="3333FF"/>
                </a:solidFill>
                <a:latin typeface="Arial" pitchFamily="34" charset="0"/>
                <a:cs typeface="Arial" pitchFamily="34" charset="0"/>
              </a:rPr>
              <a:t>December 2011</a:t>
            </a:r>
            <a:r>
              <a:rPr lang="en-US" sz="1700" b="1" dirty="0" smtClean="0">
                <a:latin typeface="Arial" pitchFamily="34" charset="0"/>
                <a:cs typeface="Arial" pitchFamily="34" charset="0"/>
              </a:rPr>
              <a:t>, it was adopted the </a:t>
            </a:r>
            <a:r>
              <a:rPr lang="ro-RO" sz="1700" b="1" dirty="0" smtClean="0">
                <a:latin typeface="Arial" pitchFamily="34" charset="0"/>
                <a:cs typeface="Arial" pitchFamily="34" charset="0"/>
              </a:rPr>
              <a:t>L</a:t>
            </a:r>
            <a:r>
              <a:rPr lang="en-US" sz="1700" b="1" dirty="0" smtClean="0">
                <a:latin typeface="Arial" pitchFamily="34" charset="0"/>
                <a:cs typeface="Arial" pitchFamily="34" charset="0"/>
              </a:rPr>
              <a:t>aw no. 292/2011 regarding national system of social assistance.</a:t>
            </a:r>
          </a:p>
          <a:p>
            <a:pPr algn="just" eaLnBrk="1" hangingPunct="1">
              <a:buClrTx/>
              <a:buFont typeface="Wingdings" pitchFamily="2" charset="2"/>
              <a:buChar char="q"/>
            </a:pPr>
            <a:r>
              <a:rPr lang="en-US" sz="1700" b="1" dirty="0" smtClean="0">
                <a:latin typeface="Arial" pitchFamily="34" charset="0"/>
                <a:cs typeface="Arial" pitchFamily="34" charset="0"/>
              </a:rPr>
              <a:t>Social assistance system includes social assistance benefits and social services</a:t>
            </a:r>
          </a:p>
          <a:p>
            <a:pPr algn="just" eaLnBrk="1" hangingPunct="1">
              <a:buClrTx/>
              <a:buFont typeface="Wingdings" pitchFamily="2" charset="2"/>
              <a:buChar char="q"/>
            </a:pPr>
            <a:r>
              <a:rPr lang="en-GB" sz="1700" b="1" dirty="0" smtClean="0">
                <a:latin typeface="Arial" pitchFamily="34" charset="0"/>
                <a:cs typeface="Arial" pitchFamily="34" charset="0"/>
              </a:rPr>
              <a:t>Social assistance benefits and social services are regulated by special laws.</a:t>
            </a:r>
          </a:p>
          <a:p>
            <a:pPr eaLnBrk="1" hangingPunct="1">
              <a:buClrTx/>
              <a:buFont typeface="Wingdings" pitchFamily="2" charset="2"/>
              <a:buChar char="q"/>
            </a:pPr>
            <a:r>
              <a:rPr lang="en-US" sz="1700" b="1" u="sng" dirty="0" smtClean="0">
                <a:solidFill>
                  <a:srgbClr val="3333FF"/>
                </a:solidFill>
                <a:latin typeface="Arial" pitchFamily="34" charset="0"/>
                <a:cs typeface="Arial" pitchFamily="34" charset="0"/>
              </a:rPr>
              <a:t>The purpose of new law is to:</a:t>
            </a:r>
          </a:p>
          <a:p>
            <a:pPr lvl="1" algn="just" eaLnBrk="1" hangingPunct="1">
              <a:buClrTx/>
              <a:buFont typeface="Wingdings" pitchFamily="2" charset="2"/>
              <a:buChar char="q"/>
            </a:pPr>
            <a:r>
              <a:rPr lang="ro-RO" sz="1700" dirty="0" smtClean="0">
                <a:solidFill>
                  <a:srgbClr val="080808"/>
                </a:solidFill>
                <a:latin typeface="Arial" pitchFamily="34" charset="0"/>
                <a:cs typeface="Arial" pitchFamily="34" charset="0"/>
              </a:rPr>
              <a:t> </a:t>
            </a:r>
            <a:r>
              <a:rPr lang="en-US" sz="1700" dirty="0" smtClean="0">
                <a:solidFill>
                  <a:srgbClr val="080808"/>
                </a:solidFill>
                <a:latin typeface="Arial" pitchFamily="34" charset="0"/>
                <a:cs typeface="Arial" pitchFamily="34" charset="0"/>
              </a:rPr>
              <a:t>c</a:t>
            </a:r>
            <a:r>
              <a:rPr lang="ro-RO" sz="1700" dirty="0" err="1" smtClean="0">
                <a:solidFill>
                  <a:srgbClr val="080808"/>
                </a:solidFill>
                <a:latin typeface="Arial" pitchFamily="34" charset="0"/>
                <a:cs typeface="Arial" pitchFamily="34" charset="0"/>
              </a:rPr>
              <a:t>reat</a:t>
            </a:r>
            <a:r>
              <a:rPr lang="en-US" sz="1700" dirty="0" smtClean="0">
                <a:solidFill>
                  <a:srgbClr val="080808"/>
                </a:solidFill>
                <a:latin typeface="Arial" pitchFamily="34" charset="0"/>
                <a:cs typeface="Arial" pitchFamily="34" charset="0"/>
              </a:rPr>
              <a:t>e </a:t>
            </a:r>
            <a:r>
              <a:rPr lang="ro-RO" sz="1700" dirty="0" smtClean="0">
                <a:solidFill>
                  <a:srgbClr val="080808"/>
                </a:solidFill>
                <a:latin typeface="Arial" pitchFamily="34" charset="0"/>
                <a:cs typeface="Arial" pitchFamily="34" charset="0"/>
              </a:rPr>
              <a:t> an </a:t>
            </a:r>
            <a:r>
              <a:rPr lang="ro-RO" sz="1700" dirty="0" err="1" smtClean="0">
                <a:solidFill>
                  <a:srgbClr val="080808"/>
                </a:solidFill>
                <a:latin typeface="Arial" pitchFamily="34" charset="0"/>
                <a:cs typeface="Arial" pitchFamily="34" charset="0"/>
              </a:rPr>
              <a:t>unified</a:t>
            </a:r>
            <a:r>
              <a:rPr lang="ro-RO" sz="1700" dirty="0" smtClean="0">
                <a:solidFill>
                  <a:srgbClr val="080808"/>
                </a:solidFill>
                <a:latin typeface="Arial" pitchFamily="34" charset="0"/>
                <a:cs typeface="Arial" pitchFamily="34" charset="0"/>
              </a:rPr>
              <a:t> </a:t>
            </a:r>
            <a:r>
              <a:rPr lang="ro-RO" sz="1700" dirty="0" err="1" smtClean="0">
                <a:solidFill>
                  <a:srgbClr val="080808"/>
                </a:solidFill>
                <a:latin typeface="Arial" pitchFamily="34" charset="0"/>
                <a:cs typeface="Arial" pitchFamily="34" charset="0"/>
              </a:rPr>
              <a:t>and</a:t>
            </a:r>
            <a:r>
              <a:rPr lang="ro-RO" sz="1700" dirty="0" smtClean="0">
                <a:solidFill>
                  <a:srgbClr val="080808"/>
                </a:solidFill>
                <a:latin typeface="Arial" pitchFamily="34" charset="0"/>
                <a:cs typeface="Arial" pitchFamily="34" charset="0"/>
              </a:rPr>
              <a:t> </a:t>
            </a:r>
            <a:r>
              <a:rPr lang="ro-RO" sz="1700" dirty="0" err="1" smtClean="0">
                <a:solidFill>
                  <a:srgbClr val="080808"/>
                </a:solidFill>
                <a:latin typeface="Arial" pitchFamily="34" charset="0"/>
                <a:cs typeface="Arial" pitchFamily="34" charset="0"/>
              </a:rPr>
              <a:t>coordinated</a:t>
            </a:r>
            <a:r>
              <a:rPr lang="ro-RO" sz="1700" dirty="0" smtClean="0">
                <a:solidFill>
                  <a:srgbClr val="080808"/>
                </a:solidFill>
                <a:latin typeface="Arial" pitchFamily="34" charset="0"/>
                <a:cs typeface="Arial" pitchFamily="34" charset="0"/>
              </a:rPr>
              <a:t> legal </a:t>
            </a:r>
            <a:r>
              <a:rPr lang="ro-RO" sz="1700" dirty="0" err="1" smtClean="0">
                <a:solidFill>
                  <a:srgbClr val="080808"/>
                </a:solidFill>
                <a:latin typeface="Arial" pitchFamily="34" charset="0"/>
                <a:cs typeface="Arial" pitchFamily="34" charset="0"/>
              </a:rPr>
              <a:t>and</a:t>
            </a:r>
            <a:r>
              <a:rPr lang="ro-RO" sz="1700" dirty="0" smtClean="0">
                <a:solidFill>
                  <a:srgbClr val="080808"/>
                </a:solidFill>
                <a:latin typeface="Arial" pitchFamily="34" charset="0"/>
                <a:cs typeface="Arial" pitchFamily="34" charset="0"/>
              </a:rPr>
              <a:t> </a:t>
            </a:r>
            <a:r>
              <a:rPr lang="ro-RO" sz="1700" dirty="0" err="1" smtClean="0">
                <a:solidFill>
                  <a:srgbClr val="080808"/>
                </a:solidFill>
                <a:latin typeface="Arial" pitchFamily="34" charset="0"/>
                <a:cs typeface="Arial" pitchFamily="34" charset="0"/>
              </a:rPr>
              <a:t>institutional</a:t>
            </a:r>
            <a:r>
              <a:rPr lang="ro-RO" sz="1700" dirty="0" smtClean="0">
                <a:solidFill>
                  <a:srgbClr val="080808"/>
                </a:solidFill>
                <a:latin typeface="Arial" pitchFamily="34" charset="0"/>
                <a:cs typeface="Arial" pitchFamily="34" charset="0"/>
              </a:rPr>
              <a:t> </a:t>
            </a:r>
            <a:r>
              <a:rPr lang="ro-RO" sz="1700" dirty="0" err="1" smtClean="0">
                <a:solidFill>
                  <a:srgbClr val="080808"/>
                </a:solidFill>
                <a:latin typeface="Arial" pitchFamily="34" charset="0"/>
                <a:cs typeface="Arial" pitchFamily="34" charset="0"/>
              </a:rPr>
              <a:t>framework</a:t>
            </a:r>
            <a:r>
              <a:rPr lang="en-US" sz="1700" dirty="0" smtClean="0">
                <a:solidFill>
                  <a:srgbClr val="080808"/>
                </a:solidFill>
                <a:latin typeface="Arial" pitchFamily="34" charset="0"/>
                <a:cs typeface="Arial" pitchFamily="34" charset="0"/>
              </a:rPr>
              <a:t> </a:t>
            </a:r>
            <a:r>
              <a:rPr lang="ro-RO" sz="1700" dirty="0" smtClean="0">
                <a:solidFill>
                  <a:srgbClr val="080808"/>
                </a:solidFill>
                <a:latin typeface="Arial" pitchFamily="34" charset="0"/>
                <a:cs typeface="Arial" pitchFamily="34" charset="0"/>
              </a:rPr>
              <a:t>for </a:t>
            </a:r>
            <a:r>
              <a:rPr lang="ro-RO" sz="1700" dirty="0" err="1" smtClean="0">
                <a:solidFill>
                  <a:srgbClr val="080808"/>
                </a:solidFill>
                <a:latin typeface="Arial" pitchFamily="34" charset="0"/>
                <a:cs typeface="Arial" pitchFamily="34" charset="0"/>
              </a:rPr>
              <a:t>granting</a:t>
            </a:r>
            <a:r>
              <a:rPr lang="ro-RO" sz="1700" dirty="0" smtClean="0">
                <a:solidFill>
                  <a:srgbClr val="080808"/>
                </a:solidFill>
                <a:latin typeface="Arial" pitchFamily="34" charset="0"/>
                <a:cs typeface="Arial" pitchFamily="34" charset="0"/>
              </a:rPr>
              <a:t> </a:t>
            </a:r>
            <a:r>
              <a:rPr lang="ro-RO" sz="1700" dirty="0" err="1" smtClean="0">
                <a:solidFill>
                  <a:srgbClr val="080808"/>
                </a:solidFill>
                <a:latin typeface="Arial" pitchFamily="34" charset="0"/>
                <a:cs typeface="Arial" pitchFamily="34" charset="0"/>
              </a:rPr>
              <a:t>the</a:t>
            </a:r>
            <a:r>
              <a:rPr lang="ro-RO" sz="1700" dirty="0" smtClean="0">
                <a:solidFill>
                  <a:srgbClr val="080808"/>
                </a:solidFill>
                <a:latin typeface="Arial" pitchFamily="34" charset="0"/>
                <a:cs typeface="Arial" pitchFamily="34" charset="0"/>
              </a:rPr>
              <a:t> social </a:t>
            </a:r>
            <a:r>
              <a:rPr lang="ro-RO" sz="1700" dirty="0" err="1" smtClean="0">
                <a:solidFill>
                  <a:srgbClr val="080808"/>
                </a:solidFill>
                <a:latin typeface="Arial" pitchFamily="34" charset="0"/>
                <a:cs typeface="Arial" pitchFamily="34" charset="0"/>
              </a:rPr>
              <a:t>assistance</a:t>
            </a:r>
            <a:r>
              <a:rPr lang="ro-RO" sz="1700" dirty="0" smtClean="0">
                <a:solidFill>
                  <a:srgbClr val="080808"/>
                </a:solidFill>
                <a:latin typeface="Arial" pitchFamily="34" charset="0"/>
                <a:cs typeface="Arial" pitchFamily="34" charset="0"/>
              </a:rPr>
              <a:t> </a:t>
            </a:r>
            <a:r>
              <a:rPr lang="ro-RO" sz="1700" dirty="0" err="1" smtClean="0">
                <a:solidFill>
                  <a:srgbClr val="080808"/>
                </a:solidFill>
                <a:latin typeface="Arial" pitchFamily="34" charset="0"/>
                <a:cs typeface="Arial" pitchFamily="34" charset="0"/>
              </a:rPr>
              <a:t>measures</a:t>
            </a:r>
            <a:r>
              <a:rPr lang="en-US" sz="1700" dirty="0" smtClean="0">
                <a:solidFill>
                  <a:srgbClr val="080808"/>
                </a:solidFill>
                <a:latin typeface="Arial" pitchFamily="34" charset="0"/>
                <a:cs typeface="Arial" pitchFamily="34" charset="0"/>
              </a:rPr>
              <a:t>.</a:t>
            </a:r>
          </a:p>
          <a:p>
            <a:pPr lvl="1" algn="just" eaLnBrk="1" hangingPunct="1">
              <a:buClrTx/>
              <a:buFont typeface="Wingdings" pitchFamily="2" charset="2"/>
              <a:buChar char="q"/>
            </a:pPr>
            <a:r>
              <a:rPr lang="ro-RO" sz="1700" dirty="0" smtClean="0">
                <a:latin typeface="Arial" pitchFamily="34" charset="0"/>
                <a:cs typeface="Arial" pitchFamily="34" charset="0"/>
              </a:rPr>
              <a:t> </a:t>
            </a:r>
            <a:r>
              <a:rPr lang="en-US" sz="1700" dirty="0" smtClean="0">
                <a:latin typeface="Arial" pitchFamily="34" charset="0"/>
                <a:cs typeface="Arial" pitchFamily="34" charset="0"/>
              </a:rPr>
              <a:t>represent a necessity under the current demographic trends, changes in family structure, negative dynamics of the labor market and reduction of public spending, as well as the lack of specialized personnel in the welfare system.</a:t>
            </a:r>
          </a:p>
          <a:p>
            <a:pPr lvl="1" algn="just" eaLnBrk="1" hangingPunct="1">
              <a:buClrTx/>
              <a:buFont typeface="Wingdings" pitchFamily="2" charset="2"/>
              <a:buChar char="q"/>
            </a:pPr>
            <a:r>
              <a:rPr lang="ro-RO" sz="1700" dirty="0" smtClean="0">
                <a:latin typeface="Arial" pitchFamily="34" charset="0"/>
                <a:cs typeface="Arial" pitchFamily="34" charset="0"/>
              </a:rPr>
              <a:t> </a:t>
            </a:r>
            <a:r>
              <a:rPr lang="en-US" sz="1700" dirty="0" smtClean="0">
                <a:latin typeface="Arial" pitchFamily="34" charset="0"/>
                <a:cs typeface="Arial" pitchFamily="34" charset="0"/>
              </a:rPr>
              <a:t>guarantee to all Romanian citizens and the foreign persons who have the residence in Romania, the right to social assistance.</a:t>
            </a:r>
          </a:p>
          <a:p>
            <a:pPr lvl="1" algn="just" eaLnBrk="1" hangingPunct="1">
              <a:buClrTx/>
              <a:buFont typeface="Wingdings" pitchFamily="2" charset="2"/>
              <a:buChar char="q"/>
            </a:pPr>
            <a:endParaRPr lang="en-US" sz="1800" dirty="0" smtClean="0">
              <a:latin typeface="Arial" pitchFamily="34" charset="0"/>
              <a:cs typeface="Arial" pitchFamily="34" charset="0"/>
            </a:endParaRPr>
          </a:p>
        </p:txBody>
      </p:sp>
      <p:sp>
        <p:nvSpPr>
          <p:cNvPr id="5" name="Title 1"/>
          <p:cNvSpPr>
            <a:spLocks noGrp="1"/>
          </p:cNvSpPr>
          <p:nvPr>
            <p:ph type="title"/>
          </p:nvPr>
        </p:nvSpPr>
        <p:spPr/>
        <p:txBody>
          <a:bodyPr/>
          <a:lstStyle/>
          <a:p>
            <a:r>
              <a:rPr lang="en-US" i="1" dirty="0" smtClean="0">
                <a:latin typeface="Arial" pitchFamily="34" charset="0"/>
                <a:cs typeface="Arial" pitchFamily="34" charset="0"/>
              </a:rPr>
              <a:t>Reform of the social assistance system</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a:xfrm>
            <a:off x="344360" y="980660"/>
            <a:ext cx="9138350" cy="5400750"/>
          </a:xfrm>
        </p:spPr>
        <p:txBody>
          <a:bodyPr>
            <a:noAutofit/>
          </a:bodyPr>
          <a:lstStyle/>
          <a:p>
            <a:pPr algn="just" eaLnBrk="1" hangingPunct="1">
              <a:lnSpc>
                <a:spcPct val="80000"/>
              </a:lnSpc>
              <a:buClrTx/>
              <a:buFont typeface="Wingdings" pitchFamily="2" charset="2"/>
              <a:buChar char="q"/>
              <a:defRPr/>
            </a:pPr>
            <a:r>
              <a:rPr lang="en-GB" sz="1600" b="1" dirty="0" smtClean="0">
                <a:latin typeface="Arial" pitchFamily="34" charset="0"/>
                <a:cs typeface="Arial" pitchFamily="34" charset="0"/>
              </a:rPr>
              <a:t>Social assistance measures and actions are performed so that:</a:t>
            </a:r>
            <a:endParaRPr lang="en-US" sz="1600" b="1" dirty="0" smtClean="0">
              <a:latin typeface="Arial" pitchFamily="34" charset="0"/>
              <a:cs typeface="Arial" pitchFamily="34" charset="0"/>
            </a:endParaRPr>
          </a:p>
          <a:p>
            <a:pPr lvl="1" algn="just" eaLnBrk="1" hangingPunct="1">
              <a:buClrTx/>
              <a:buFont typeface="Wingdings" pitchFamily="2" charset="2"/>
              <a:buChar char="q"/>
              <a:defRPr/>
            </a:pPr>
            <a:r>
              <a:rPr lang="ro-RO" sz="1600" dirty="0" smtClean="0">
                <a:latin typeface="Arial" pitchFamily="34" charset="0"/>
                <a:cs typeface="Arial" pitchFamily="34" charset="0"/>
              </a:rPr>
              <a:t>  </a:t>
            </a:r>
            <a:r>
              <a:rPr lang="en-GB" sz="1600" b="1" dirty="0" smtClean="0">
                <a:solidFill>
                  <a:srgbClr val="3333FF"/>
                </a:solidFill>
                <a:latin typeface="Arial" pitchFamily="34" charset="0"/>
                <a:cs typeface="Arial" pitchFamily="34" charset="0"/>
              </a:rPr>
              <a:t>social assistance benefits </a:t>
            </a:r>
            <a:r>
              <a:rPr lang="en-GB" sz="1600" dirty="0" smtClean="0">
                <a:latin typeface="Arial" pitchFamily="34" charset="0"/>
                <a:cs typeface="Arial" pitchFamily="34" charset="0"/>
              </a:rPr>
              <a:t>and</a:t>
            </a:r>
            <a:r>
              <a:rPr lang="en-GB" sz="1600" b="1" dirty="0" smtClean="0">
                <a:solidFill>
                  <a:srgbClr val="3333FF"/>
                </a:solidFill>
                <a:latin typeface="Arial" pitchFamily="34" charset="0"/>
                <a:cs typeface="Arial" pitchFamily="34" charset="0"/>
              </a:rPr>
              <a:t> social services</a:t>
            </a:r>
            <a:r>
              <a:rPr lang="en-GB" sz="1600" dirty="0" smtClean="0">
                <a:latin typeface="Arial" pitchFamily="34" charset="0"/>
                <a:cs typeface="Arial" pitchFamily="34" charset="0"/>
              </a:rPr>
              <a:t> to be one package of interrelated and complementary measures;</a:t>
            </a:r>
            <a:endParaRPr lang="ro-RO" sz="1600" dirty="0" smtClean="0">
              <a:latin typeface="Arial" pitchFamily="34" charset="0"/>
              <a:cs typeface="Arial" pitchFamily="34" charset="0"/>
            </a:endParaRPr>
          </a:p>
          <a:p>
            <a:pPr lvl="1" algn="just" eaLnBrk="1" hangingPunct="1">
              <a:buClrTx/>
              <a:buFont typeface="Wingdings" pitchFamily="2" charset="2"/>
              <a:buChar char="q"/>
              <a:defRPr/>
            </a:pPr>
            <a:r>
              <a:rPr lang="ro-RO" sz="1600" dirty="0" smtClean="0">
                <a:latin typeface="Arial" pitchFamily="34" charset="0"/>
                <a:cs typeface="Arial" pitchFamily="34" charset="0"/>
              </a:rPr>
              <a:t>  </a:t>
            </a:r>
            <a:r>
              <a:rPr lang="en-GB" sz="1600" b="1" dirty="0" smtClean="0">
                <a:solidFill>
                  <a:srgbClr val="3333FF"/>
                </a:solidFill>
                <a:latin typeface="Arial" pitchFamily="34" charset="0"/>
                <a:cs typeface="Arial" pitchFamily="34" charset="0"/>
              </a:rPr>
              <a:t>social services</a:t>
            </a:r>
            <a:r>
              <a:rPr lang="en-GB" sz="1600" dirty="0" smtClean="0">
                <a:latin typeface="Arial" pitchFamily="34" charset="0"/>
                <a:cs typeface="Arial" pitchFamily="34" charset="0"/>
              </a:rPr>
              <a:t> take priority over social assistance benefits, if their cost and impact on beneficiaries is similar;</a:t>
            </a:r>
          </a:p>
          <a:p>
            <a:pPr lvl="1" algn="just" eaLnBrk="1" hangingPunct="1">
              <a:buClrTx/>
              <a:buFont typeface="Wingdings" pitchFamily="2" charset="2"/>
              <a:buChar char="q"/>
              <a:defRPr/>
            </a:pPr>
            <a:endParaRPr lang="en-GB" sz="1600" dirty="0" smtClean="0">
              <a:latin typeface="Arial" pitchFamily="34" charset="0"/>
              <a:cs typeface="Arial" pitchFamily="34" charset="0"/>
            </a:endParaRPr>
          </a:p>
          <a:p>
            <a:pPr algn="just">
              <a:buClrTx/>
              <a:buFont typeface="Wingdings" pitchFamily="2" charset="2"/>
              <a:buChar char="q"/>
              <a:defRPr/>
            </a:pPr>
            <a:r>
              <a:rPr lang="en-GB" sz="1600" dirty="0" smtClean="0">
                <a:latin typeface="Arial" pitchFamily="34" charset="0"/>
                <a:cs typeface="Arial" pitchFamily="34" charset="0"/>
              </a:rPr>
              <a:t>Social assistance benefits are </a:t>
            </a:r>
            <a:r>
              <a:rPr lang="en-GB" sz="1600" dirty="0" smtClean="0">
                <a:latin typeface="Arial" pitchFamily="34" charset="0"/>
                <a:cs typeface="Arial" pitchFamily="34" charset="0"/>
              </a:rPr>
              <a:t>granted in </a:t>
            </a:r>
            <a:r>
              <a:rPr lang="en-GB" sz="1600" dirty="0" smtClean="0">
                <a:latin typeface="Arial" pitchFamily="34" charset="0"/>
                <a:cs typeface="Arial" pitchFamily="34" charset="0"/>
              </a:rPr>
              <a:t>order to ensure </a:t>
            </a:r>
            <a:r>
              <a:rPr lang="en-GB" sz="1600" b="1" dirty="0" smtClean="0">
                <a:latin typeface="Arial" pitchFamily="34" charset="0"/>
                <a:cs typeface="Arial" pitchFamily="34" charset="0"/>
              </a:rPr>
              <a:t>a minimal standard of living and a form of support to promote social inclusion and increase quality of life </a:t>
            </a:r>
            <a:r>
              <a:rPr lang="en-GB" sz="1600" dirty="0" smtClean="0">
                <a:latin typeface="Arial" pitchFamily="34" charset="0"/>
                <a:cs typeface="Arial" pitchFamily="34" charset="0"/>
              </a:rPr>
              <a:t>of certain categories of persons. </a:t>
            </a:r>
            <a:endParaRPr lang="en-GB" sz="1600" dirty="0" smtClean="0">
              <a:latin typeface="Arial" pitchFamily="34" charset="0"/>
              <a:cs typeface="Arial" pitchFamily="34" charset="0"/>
            </a:endParaRPr>
          </a:p>
          <a:p>
            <a:pPr algn="just">
              <a:buClrTx/>
              <a:buNone/>
              <a:defRPr/>
            </a:pPr>
            <a:endParaRPr lang="en-GB" sz="1600" dirty="0" smtClean="0">
              <a:latin typeface="Arial" pitchFamily="34" charset="0"/>
              <a:cs typeface="Arial" pitchFamily="34" charset="0"/>
            </a:endParaRPr>
          </a:p>
          <a:p>
            <a:pPr algn="just">
              <a:buClrTx/>
              <a:buFont typeface="Wingdings" pitchFamily="2" charset="2"/>
              <a:buChar char="q"/>
              <a:defRPr/>
            </a:pPr>
            <a:r>
              <a:rPr lang="en-GB" sz="1600" b="1" dirty="0" smtClean="0">
                <a:latin typeface="Arial" pitchFamily="34" charset="0"/>
                <a:cs typeface="Arial" pitchFamily="34" charset="0"/>
              </a:rPr>
              <a:t>Social </a:t>
            </a:r>
            <a:r>
              <a:rPr lang="en-GB" sz="1600" b="1" dirty="0" smtClean="0">
                <a:latin typeface="Arial" pitchFamily="34" charset="0"/>
                <a:cs typeface="Arial" pitchFamily="34" charset="0"/>
              </a:rPr>
              <a:t>benefits</a:t>
            </a:r>
            <a:r>
              <a:rPr lang="en-GB" sz="1600" dirty="0" smtClean="0">
                <a:latin typeface="Arial" pitchFamily="34" charset="0"/>
                <a:cs typeface="Arial" pitchFamily="34" charset="0"/>
              </a:rPr>
              <a:t> are addressed to low income families and for family policies, as well as for categorical programs, such as for persons with disabilities.</a:t>
            </a:r>
          </a:p>
          <a:p>
            <a:pPr lvl="0" algn="just">
              <a:buClrTx/>
              <a:buFont typeface="Wingdings" pitchFamily="2" charset="2"/>
              <a:buChar char="q"/>
              <a:defRPr/>
            </a:pPr>
            <a:endParaRPr lang="en-GB" sz="1600" dirty="0" smtClean="0">
              <a:latin typeface="Arial" pitchFamily="34" charset="0"/>
              <a:cs typeface="Arial" pitchFamily="34" charset="0"/>
            </a:endParaRPr>
          </a:p>
          <a:p>
            <a:pPr lvl="0" algn="just">
              <a:buClrTx/>
              <a:buFont typeface="Wingdings" pitchFamily="2" charset="2"/>
              <a:buChar char="q"/>
              <a:defRPr/>
            </a:pPr>
            <a:r>
              <a:rPr lang="en-GB" sz="1600" b="1" dirty="0" smtClean="0">
                <a:latin typeface="Arial" pitchFamily="34" charset="0"/>
                <a:cs typeface="Arial" pitchFamily="34" charset="0"/>
              </a:rPr>
              <a:t>Social assistance benefits,</a:t>
            </a:r>
            <a:r>
              <a:rPr lang="en-GB" sz="1600" b="1" dirty="0" smtClean="0">
                <a:solidFill>
                  <a:srgbClr val="3366FF"/>
                </a:solidFill>
                <a:latin typeface="Arial" pitchFamily="34" charset="0"/>
                <a:cs typeface="Arial" pitchFamily="34" charset="0"/>
              </a:rPr>
              <a:t> are classified </a:t>
            </a:r>
            <a:r>
              <a:rPr lang="en-GB" sz="1600" b="1" dirty="0" smtClean="0">
                <a:latin typeface="Arial" pitchFamily="34" charset="0"/>
                <a:cs typeface="Arial" pitchFamily="34" charset="0"/>
              </a:rPr>
              <a:t>as follows:</a:t>
            </a:r>
            <a:endParaRPr lang="en-US" sz="1600" b="1" dirty="0" smtClean="0">
              <a:latin typeface="Arial" pitchFamily="34" charset="0"/>
              <a:cs typeface="Arial" pitchFamily="34" charset="0"/>
            </a:endParaRPr>
          </a:p>
          <a:p>
            <a:pPr lvl="0">
              <a:buNone/>
              <a:defRPr/>
            </a:pPr>
            <a:r>
              <a:rPr lang="en-GB" sz="1600" dirty="0" smtClean="0">
                <a:latin typeface="Arial" pitchFamily="34" charset="0"/>
                <a:cs typeface="Arial" pitchFamily="34" charset="0"/>
              </a:rPr>
              <a:t>   </a:t>
            </a:r>
            <a:r>
              <a:rPr lang="ro-RO" sz="1600" i="1" dirty="0" smtClean="0">
                <a:effectLst>
                  <a:outerShdw blurRad="38100" dist="38100" dir="2700000" algn="tl">
                    <a:srgbClr val="C0C0C0"/>
                  </a:outerShdw>
                </a:effectLst>
                <a:latin typeface="Arial" pitchFamily="34" charset="0"/>
                <a:cs typeface="Arial" pitchFamily="34" charset="0"/>
              </a:rPr>
              <a:t>		</a:t>
            </a:r>
            <a:r>
              <a:rPr lang="en-GB" sz="1600" dirty="0" smtClean="0">
                <a:latin typeface="Arial" pitchFamily="34" charset="0"/>
                <a:cs typeface="Arial" pitchFamily="34" charset="0"/>
              </a:rPr>
              <a:t>a) for the prevention and combating poverty and social exclusion;</a:t>
            </a:r>
            <a:endParaRPr lang="en-US" sz="1600" dirty="0" smtClean="0">
              <a:latin typeface="Arial" pitchFamily="34" charset="0"/>
              <a:cs typeface="Arial" pitchFamily="34" charset="0"/>
            </a:endParaRPr>
          </a:p>
          <a:p>
            <a:pPr lvl="0">
              <a:buNone/>
              <a:defRPr/>
            </a:pPr>
            <a:r>
              <a:rPr lang="en-GB" sz="1600" dirty="0" smtClean="0">
                <a:latin typeface="Arial" pitchFamily="34" charset="0"/>
                <a:cs typeface="Arial" pitchFamily="34" charset="0"/>
              </a:rPr>
              <a:t>    </a:t>
            </a:r>
            <a:r>
              <a:rPr lang="ro-RO" sz="1600" dirty="0" smtClean="0">
                <a:latin typeface="Arial" pitchFamily="34" charset="0"/>
                <a:cs typeface="Arial" pitchFamily="34" charset="0"/>
              </a:rPr>
              <a:t>		</a:t>
            </a:r>
            <a:r>
              <a:rPr lang="en-GB" sz="1600" dirty="0" smtClean="0">
                <a:latin typeface="Arial" pitchFamily="34" charset="0"/>
                <a:cs typeface="Arial" pitchFamily="34" charset="0"/>
              </a:rPr>
              <a:t>b) for child and family support;</a:t>
            </a:r>
            <a:endParaRPr lang="en-US" sz="1600" dirty="0" smtClean="0">
              <a:latin typeface="Arial" pitchFamily="34" charset="0"/>
              <a:cs typeface="Arial" pitchFamily="34" charset="0"/>
            </a:endParaRPr>
          </a:p>
          <a:p>
            <a:pPr lvl="0">
              <a:buNone/>
              <a:defRPr/>
            </a:pPr>
            <a:r>
              <a:rPr lang="en-GB" sz="1600" dirty="0" smtClean="0">
                <a:latin typeface="Arial" pitchFamily="34" charset="0"/>
                <a:cs typeface="Arial" pitchFamily="34" charset="0"/>
              </a:rPr>
              <a:t>    </a:t>
            </a:r>
            <a:r>
              <a:rPr lang="ro-RO" sz="1600" dirty="0" smtClean="0">
                <a:latin typeface="Arial" pitchFamily="34" charset="0"/>
                <a:cs typeface="Arial" pitchFamily="34" charset="0"/>
              </a:rPr>
              <a:t>		</a:t>
            </a:r>
            <a:r>
              <a:rPr lang="en-GB" sz="1600" dirty="0" smtClean="0">
                <a:latin typeface="Arial" pitchFamily="34" charset="0"/>
                <a:cs typeface="Arial" pitchFamily="34" charset="0"/>
              </a:rPr>
              <a:t>c) to assist people with special needs;</a:t>
            </a:r>
            <a:br>
              <a:rPr lang="en-GB" sz="1600" dirty="0" smtClean="0">
                <a:latin typeface="Arial" pitchFamily="34" charset="0"/>
                <a:cs typeface="Arial" pitchFamily="34" charset="0"/>
              </a:rPr>
            </a:br>
            <a:r>
              <a:rPr lang="ro-RO" sz="1600" dirty="0" smtClean="0">
                <a:latin typeface="Arial" pitchFamily="34" charset="0"/>
                <a:cs typeface="Arial" pitchFamily="34" charset="0"/>
              </a:rPr>
              <a:t>	</a:t>
            </a:r>
            <a:r>
              <a:rPr lang="en-GB" sz="1600" dirty="0" smtClean="0">
                <a:latin typeface="Arial" pitchFamily="34" charset="0"/>
                <a:cs typeface="Arial" pitchFamily="34" charset="0"/>
              </a:rPr>
              <a:t>d) for special situations.</a:t>
            </a:r>
            <a:endParaRPr lang="en-US" sz="1600" dirty="0" smtClean="0">
              <a:latin typeface="Arial" pitchFamily="34" charset="0"/>
              <a:cs typeface="Arial" pitchFamily="34" charset="0"/>
            </a:endParaRPr>
          </a:p>
          <a:p>
            <a:pPr lvl="1" algn="just" eaLnBrk="1" hangingPunct="1">
              <a:lnSpc>
                <a:spcPct val="80000"/>
              </a:lnSpc>
              <a:buClrTx/>
              <a:buFont typeface="Wingdings" pitchFamily="2" charset="2"/>
              <a:buChar char="q"/>
              <a:defRPr/>
            </a:pPr>
            <a:endParaRPr lang="en-US" sz="1800" dirty="0" smtClean="0">
              <a:latin typeface="Arial" pitchFamily="34" charset="0"/>
              <a:cs typeface="Arial" pitchFamily="34" charset="0"/>
            </a:endParaRPr>
          </a:p>
        </p:txBody>
      </p:sp>
      <p:sp>
        <p:nvSpPr>
          <p:cNvPr id="5" name="Title 1"/>
          <p:cNvSpPr>
            <a:spLocks noGrp="1"/>
          </p:cNvSpPr>
          <p:nvPr>
            <p:ph type="title"/>
          </p:nvPr>
        </p:nvSpPr>
        <p:spPr/>
        <p:txBody>
          <a:bodyPr>
            <a:normAutofit/>
          </a:bodyPr>
          <a:lstStyle/>
          <a:p>
            <a:r>
              <a:rPr lang="en-US" sz="1800" i="1" dirty="0" smtClean="0">
                <a:latin typeface="Arial" pitchFamily="34" charset="0"/>
                <a:cs typeface="Arial" pitchFamily="34" charset="0"/>
              </a:rPr>
              <a:t>Reform of the social assistance system</a:t>
            </a:r>
            <a:endParaRPr 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260560"/>
            <a:ext cx="9066340" cy="288040"/>
          </a:xfrm>
        </p:spPr>
        <p:txBody>
          <a:bodyPr>
            <a:normAutofit fontScale="90000"/>
          </a:bodyPr>
          <a:lstStyle/>
          <a:p>
            <a:r>
              <a:rPr lang="en-US" i="1" dirty="0" smtClean="0">
                <a:latin typeface="Arial" pitchFamily="34" charset="0"/>
                <a:cs typeface="Arial" pitchFamily="34" charset="0"/>
              </a:rPr>
              <a:t>Reform of the social assistance system</a:t>
            </a:r>
            <a:endParaRPr lang="en-US" dirty="0"/>
          </a:p>
        </p:txBody>
      </p:sp>
      <p:sp>
        <p:nvSpPr>
          <p:cNvPr id="4" name="Rectangle 3"/>
          <p:cNvSpPr>
            <a:spLocks noGrp="1"/>
          </p:cNvSpPr>
          <p:nvPr>
            <p:ph idx="1"/>
          </p:nvPr>
        </p:nvSpPr>
        <p:spPr>
          <a:xfrm>
            <a:off x="704410" y="1628750"/>
            <a:ext cx="8706290" cy="4497416"/>
          </a:xfrm>
        </p:spPr>
        <p:txBody>
          <a:bodyPr>
            <a:normAutofit lnSpcReduction="10000"/>
          </a:bodyPr>
          <a:lstStyle/>
          <a:p>
            <a:pPr marL="320040" lvl="2" indent="-320040" algn="just">
              <a:lnSpc>
                <a:spcPct val="90000"/>
              </a:lnSpc>
              <a:spcBef>
                <a:spcPts val="700"/>
              </a:spcBef>
              <a:buSzPct val="60000"/>
              <a:buNone/>
              <a:defRPr/>
            </a:pPr>
            <a:endParaRPr lang="en-US" sz="1900" b="1" dirty="0" smtClean="0">
              <a:latin typeface="Arial" pitchFamily="34" charset="0"/>
              <a:cs typeface="Arial" pitchFamily="34" charset="0"/>
            </a:endParaRPr>
          </a:p>
          <a:p>
            <a:pPr marL="0" indent="0" algn="just">
              <a:lnSpc>
                <a:spcPct val="80000"/>
              </a:lnSpc>
              <a:buClrTx/>
              <a:buFont typeface="Wingdings" pitchFamily="2" charset="2"/>
              <a:buChar char="q"/>
            </a:pPr>
            <a:r>
              <a:rPr lang="en-US" sz="1900" dirty="0" smtClean="0">
                <a:latin typeface="Arial" pitchFamily="34" charset="0"/>
                <a:cs typeface="Arial" pitchFamily="34" charset="0"/>
              </a:rPr>
              <a:t> </a:t>
            </a:r>
            <a:r>
              <a:rPr lang="en-US" sz="1900" b="1" u="sng" dirty="0" smtClean="0">
                <a:latin typeface="Arial" pitchFamily="34" charset="0"/>
                <a:cs typeface="Arial" pitchFamily="34" charset="0"/>
              </a:rPr>
              <a:t>Social aid </a:t>
            </a:r>
            <a:r>
              <a:rPr lang="fr-FR" sz="1900" dirty="0" smtClean="0">
                <a:latin typeface="Arial" pitchFamily="34" charset="0"/>
                <a:cs typeface="Arial" pitchFamily="34" charset="0"/>
              </a:rPr>
              <a:t>(GMI), </a:t>
            </a:r>
            <a:endParaRPr lang="fr-FR" sz="1900" dirty="0" smtClean="0">
              <a:latin typeface="Arial" pitchFamily="34" charset="0"/>
              <a:cs typeface="Arial" pitchFamily="34" charset="0"/>
            </a:endParaRPr>
          </a:p>
          <a:p>
            <a:pPr marL="400050" lvl="1" indent="0" algn="just">
              <a:lnSpc>
                <a:spcPct val="80000"/>
              </a:lnSpc>
              <a:buClrTx/>
              <a:buFont typeface="Wingdings" pitchFamily="2" charset="2"/>
              <a:buChar char="q"/>
            </a:pPr>
            <a:r>
              <a:rPr lang="en-US" sz="1500" dirty="0" smtClean="0">
                <a:latin typeface="Arial" pitchFamily="34" charset="0"/>
                <a:cs typeface="Arial" pitchFamily="34" charset="0"/>
              </a:rPr>
              <a:t> </a:t>
            </a:r>
            <a:r>
              <a:rPr lang="en-US" sz="1800" b="1" dirty="0" smtClean="0">
                <a:latin typeface="Arial" pitchFamily="34" charset="0"/>
                <a:cs typeface="Arial" pitchFamily="34" charset="0"/>
              </a:rPr>
              <a:t>granted </a:t>
            </a:r>
            <a:r>
              <a:rPr lang="en-US" sz="1800" b="1" dirty="0" smtClean="0">
                <a:latin typeface="Arial" pitchFamily="34" charset="0"/>
                <a:cs typeface="Arial" pitchFamily="34" charset="0"/>
              </a:rPr>
              <a:t>for the families and persons without incomes or </a:t>
            </a:r>
            <a:r>
              <a:rPr lang="en-US" sz="1800" b="1" dirty="0" smtClean="0">
                <a:latin typeface="Arial" pitchFamily="34" charset="0"/>
                <a:cs typeface="Arial" pitchFamily="34" charset="0"/>
              </a:rPr>
              <a:t>small incomes</a:t>
            </a:r>
            <a:r>
              <a:rPr lang="en-US" sz="1800" dirty="0" smtClean="0">
                <a:latin typeface="Arial" pitchFamily="34" charset="0"/>
                <a:cs typeface="Arial" pitchFamily="34" charset="0"/>
              </a:rPr>
              <a:t>,</a:t>
            </a:r>
            <a:r>
              <a:rPr lang="fr-FR" sz="1800" dirty="0" smtClean="0">
                <a:latin typeface="Arial" pitchFamily="34" charset="0"/>
                <a:cs typeface="Arial" pitchFamily="34" charset="0"/>
              </a:rPr>
              <a:t> </a:t>
            </a:r>
            <a:r>
              <a:rPr lang="en-US" sz="1800" dirty="0" smtClean="0">
                <a:latin typeface="Arial" pitchFamily="34" charset="0"/>
                <a:cs typeface="Arial" pitchFamily="34" charset="0"/>
              </a:rPr>
              <a:t>set as the difference between the GMI levels and the monthly net income of family; the amount of benefit is increasing with 15% if one person from HH has a job.</a:t>
            </a:r>
            <a:r>
              <a:rPr lang="ro-RO" sz="1800" b="1" dirty="0" smtClean="0">
                <a:latin typeface="Arial" pitchFamily="34" charset="0"/>
                <a:cs typeface="Arial" pitchFamily="34" charset="0"/>
              </a:rPr>
              <a:t> </a:t>
            </a:r>
            <a:endParaRPr lang="en-US" sz="1800" b="1" dirty="0" smtClean="0">
              <a:latin typeface="Arial" pitchFamily="34" charset="0"/>
              <a:cs typeface="Arial" pitchFamily="34" charset="0"/>
            </a:endParaRPr>
          </a:p>
          <a:p>
            <a:pPr marL="400050" lvl="1" indent="0" algn="just">
              <a:lnSpc>
                <a:spcPct val="80000"/>
              </a:lnSpc>
              <a:buClrTx/>
              <a:buFont typeface="Wingdings" pitchFamily="2" charset="2"/>
              <a:buChar char="q"/>
            </a:pPr>
            <a:r>
              <a:rPr lang="en-US" sz="1800" dirty="0" smtClean="0">
                <a:latin typeface="Arial" pitchFamily="34" charset="0"/>
                <a:cs typeface="Arial" pitchFamily="34" charset="0"/>
              </a:rPr>
              <a:t> </a:t>
            </a:r>
            <a:r>
              <a:rPr lang="en-US" sz="1800" dirty="0" err="1" smtClean="0">
                <a:latin typeface="Arial" pitchFamily="34" charset="0"/>
                <a:cs typeface="Arial" pitchFamily="34" charset="0"/>
              </a:rPr>
              <a:t>i</a:t>
            </a:r>
            <a:r>
              <a:rPr lang="ro-RO" sz="1800" dirty="0" smtClean="0">
                <a:latin typeface="Arial" pitchFamily="34" charset="0"/>
                <a:cs typeface="Arial" pitchFamily="34" charset="0"/>
              </a:rPr>
              <a:t>n </a:t>
            </a:r>
            <a:r>
              <a:rPr lang="ro-RO" sz="1800" dirty="0" err="1" smtClean="0">
                <a:latin typeface="Arial" pitchFamily="34" charset="0"/>
                <a:cs typeface="Arial" pitchFamily="34" charset="0"/>
              </a:rPr>
              <a:t>terms</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promoting</a:t>
            </a:r>
            <a:r>
              <a:rPr lang="ro-RO" sz="1800" dirty="0" smtClean="0">
                <a:latin typeface="Arial" pitchFamily="34" charset="0"/>
                <a:cs typeface="Arial" pitchFamily="34" charset="0"/>
              </a:rPr>
              <a:t> social </a:t>
            </a:r>
            <a:r>
              <a:rPr lang="ro-RO" sz="1800" dirty="0" err="1" smtClean="0">
                <a:latin typeface="Arial" pitchFamily="34" charset="0"/>
                <a:cs typeface="Arial" pitchFamily="34" charset="0"/>
              </a:rPr>
              <a:t>inclusion</a:t>
            </a:r>
            <a:r>
              <a:rPr lang="ro-RO" sz="1800" dirty="0" smtClean="0">
                <a:latin typeface="Arial" pitchFamily="34" charset="0"/>
                <a:cs typeface="Arial" pitchFamily="34" charset="0"/>
              </a:rPr>
              <a:t>, </a:t>
            </a:r>
            <a:r>
              <a:rPr lang="ro-RO" sz="1800" b="1" dirty="0" err="1" smtClean="0">
                <a:latin typeface="Arial" pitchFamily="34" charset="0"/>
                <a:cs typeface="Arial" pitchFamily="34" charset="0"/>
              </a:rPr>
              <a:t>this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is</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the</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best</a:t>
            </a:r>
            <a:r>
              <a:rPr lang="ro-RO" sz="1800" b="1" dirty="0" smtClean="0">
                <a:latin typeface="Arial" pitchFamily="34" charset="0"/>
                <a:cs typeface="Arial" pitchFamily="34" charset="0"/>
              </a:rPr>
              <a:t> </a:t>
            </a:r>
            <a:r>
              <a:rPr lang="ro-RO" sz="1800" b="1" dirty="0" err="1" smtClean="0">
                <a:latin typeface="Arial" pitchFamily="34" charset="0"/>
                <a:cs typeface="Arial" pitchFamily="34" charset="0"/>
              </a:rPr>
              <a:t>targeted</a:t>
            </a:r>
            <a:r>
              <a:rPr lang="ro-RO" sz="1800" b="1" dirty="0" smtClean="0">
                <a:latin typeface="Arial" pitchFamily="34" charset="0"/>
                <a:cs typeface="Arial" pitchFamily="34" charset="0"/>
              </a:rPr>
              <a:t> program</a:t>
            </a:r>
            <a:r>
              <a:rPr lang="en-US" sz="1800" b="1" dirty="0" smtClean="0">
                <a:latin typeface="Arial" pitchFamily="34" charset="0"/>
                <a:cs typeface="Arial" pitchFamily="34" charset="0"/>
              </a:rPr>
              <a:t> </a:t>
            </a:r>
            <a:r>
              <a:rPr lang="en-US" sz="1800" dirty="0" smtClean="0">
                <a:latin typeface="Arial" pitchFamily="34" charset="0"/>
                <a:cs typeface="Arial" pitchFamily="34" charset="0"/>
              </a:rPr>
              <a:t>(World Bank source)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including</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incentives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to</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work</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increase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with</a:t>
            </a:r>
            <a:r>
              <a:rPr lang="ro-RO" sz="1800" dirty="0" smtClean="0">
                <a:latin typeface="Arial" pitchFamily="34" charset="0"/>
                <a:cs typeface="Arial" pitchFamily="34" charset="0"/>
              </a:rPr>
              <a:t> 15% of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amount</a:t>
            </a:r>
            <a:r>
              <a:rPr lang="ro-RO" sz="1800" dirty="0" smtClean="0">
                <a:latin typeface="Arial" pitchFamily="34" charset="0"/>
                <a:cs typeface="Arial" pitchFamily="34" charset="0"/>
              </a:rPr>
              <a:t> in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situation</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eligible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persons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who</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have</a:t>
            </a:r>
            <a:r>
              <a:rPr lang="ro-RO" sz="1800" dirty="0" smtClean="0">
                <a:latin typeface="Arial" pitchFamily="34" charset="0"/>
                <a:cs typeface="Arial" pitchFamily="34" charset="0"/>
              </a:rPr>
              <a:t> a job) </a:t>
            </a:r>
            <a:r>
              <a:rPr lang="ro-RO" sz="1800" dirty="0" err="1" smtClean="0">
                <a:latin typeface="Arial" pitchFamily="34" charset="0"/>
                <a:cs typeface="Arial" pitchFamily="34" charset="0"/>
              </a:rPr>
              <a:t>and</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promoting</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principles</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responsibility</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and</a:t>
            </a:r>
            <a:r>
              <a:rPr lang="ro-RO" sz="1800" dirty="0" smtClean="0">
                <a:latin typeface="Arial" pitchFamily="34" charset="0"/>
                <a:cs typeface="Arial" pitchFamily="34" charset="0"/>
              </a:rPr>
              <a:t> active </a:t>
            </a:r>
            <a:r>
              <a:rPr lang="ro-RO" sz="1800" dirty="0" err="1" smtClean="0">
                <a:latin typeface="Arial" pitchFamily="34" charset="0"/>
                <a:cs typeface="Arial" pitchFamily="34" charset="0"/>
              </a:rPr>
              <a:t>participation</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beneficiaries</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by</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their</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involvement</a:t>
            </a:r>
            <a:r>
              <a:rPr lang="ro-RO" sz="1800" dirty="0" smtClean="0">
                <a:latin typeface="Arial" pitchFamily="34" charset="0"/>
                <a:cs typeface="Arial" pitchFamily="34" charset="0"/>
              </a:rPr>
              <a:t> in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work</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and</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actions</a:t>
            </a:r>
            <a:r>
              <a:rPr lang="ro-RO" sz="1800" dirty="0" smtClean="0">
                <a:latin typeface="Arial" pitchFamily="34" charset="0"/>
                <a:cs typeface="Arial" pitchFamily="34" charset="0"/>
              </a:rPr>
              <a:t> of </a:t>
            </a:r>
            <a:r>
              <a:rPr lang="ro-RO" sz="1800" dirty="0" err="1" smtClean="0">
                <a:latin typeface="Arial" pitchFamily="34" charset="0"/>
                <a:cs typeface="Arial" pitchFamily="34" charset="0"/>
              </a:rPr>
              <a:t>community</a:t>
            </a:r>
            <a:r>
              <a:rPr lang="ro-RO" sz="1800" dirty="0" smtClean="0">
                <a:latin typeface="Arial" pitchFamily="34" charset="0"/>
                <a:cs typeface="Arial" pitchFamily="34" charset="0"/>
              </a:rPr>
              <a:t> </a:t>
            </a:r>
            <a:r>
              <a:rPr lang="ro-RO" sz="1800" dirty="0" err="1" smtClean="0">
                <a:latin typeface="Arial" pitchFamily="34" charset="0"/>
                <a:cs typeface="Arial" pitchFamily="34" charset="0"/>
              </a:rPr>
              <a:t>interest</a:t>
            </a:r>
            <a:r>
              <a:rPr lang="ro-RO" sz="1800" dirty="0" smtClean="0">
                <a:latin typeface="Arial" pitchFamily="34" charset="0"/>
                <a:cs typeface="Arial" pitchFamily="34" charset="0"/>
              </a:rPr>
              <a:t>.</a:t>
            </a:r>
            <a:endParaRPr lang="en-US" sz="1800" dirty="0" smtClean="0">
              <a:latin typeface="Arial" pitchFamily="34" charset="0"/>
              <a:cs typeface="Arial" pitchFamily="34" charset="0"/>
            </a:endParaRPr>
          </a:p>
          <a:p>
            <a:pPr marL="320040" lvl="2" indent="-320040" algn="just" eaLnBrk="1" fontAlgn="auto" hangingPunct="1">
              <a:lnSpc>
                <a:spcPct val="90000"/>
              </a:lnSpc>
              <a:spcBef>
                <a:spcPts val="700"/>
              </a:spcBef>
              <a:spcAft>
                <a:spcPts val="0"/>
              </a:spcAft>
              <a:buSzPct val="60000"/>
              <a:buFont typeface="Wingdings"/>
              <a:buNone/>
              <a:defRPr/>
            </a:pPr>
            <a:endParaRPr lang="en-US" sz="1900" dirty="0" smtClean="0">
              <a:latin typeface="Arial" pitchFamily="34" charset="0"/>
              <a:cs typeface="Arial" pitchFamily="34" charset="0"/>
            </a:endParaRPr>
          </a:p>
          <a:p>
            <a:pPr marL="320040" indent="-320040" algn="just" eaLnBrk="1" fontAlgn="auto" hangingPunct="1">
              <a:lnSpc>
                <a:spcPct val="90000"/>
              </a:lnSpc>
              <a:spcAft>
                <a:spcPts val="0"/>
              </a:spcAft>
              <a:buClrTx/>
              <a:buFont typeface="Wingdings" pitchFamily="2" charset="2"/>
              <a:buChar char="q"/>
              <a:defRPr/>
            </a:pPr>
            <a:r>
              <a:rPr lang="en-US" sz="1900" b="1" u="sng" dirty="0" smtClean="0">
                <a:latin typeface="Arial" pitchFamily="34" charset="0"/>
                <a:cs typeface="Arial" pitchFamily="34" charset="0"/>
              </a:rPr>
              <a:t>Family allowance</a:t>
            </a:r>
            <a:r>
              <a:rPr lang="en-US" sz="1900" dirty="0" smtClean="0">
                <a:latin typeface="Arial" pitchFamily="34" charset="0"/>
                <a:cs typeface="Arial" pitchFamily="34" charset="0"/>
              </a:rPr>
              <a:t> is means tested and is granted for poor families with children. Benefit is reduced or discontinued if child does not attend school regularly.</a:t>
            </a:r>
          </a:p>
          <a:p>
            <a:pPr marL="320040" indent="-320040" algn="just" eaLnBrk="1" fontAlgn="auto" hangingPunct="1">
              <a:lnSpc>
                <a:spcPct val="90000"/>
              </a:lnSpc>
              <a:spcAft>
                <a:spcPts val="0"/>
              </a:spcAft>
              <a:buClrTx/>
              <a:buFont typeface="Wingdings" pitchFamily="2" charset="2"/>
              <a:buChar char="q"/>
              <a:defRPr/>
            </a:pPr>
            <a:endParaRPr lang="en-US" sz="1900" dirty="0" smtClean="0">
              <a:latin typeface="Arial" pitchFamily="34" charset="0"/>
              <a:cs typeface="Arial" pitchFamily="34" charset="0"/>
            </a:endParaRPr>
          </a:p>
          <a:p>
            <a:pPr marL="320040" indent="-320040" algn="just" eaLnBrk="1" fontAlgn="auto" hangingPunct="1">
              <a:lnSpc>
                <a:spcPct val="90000"/>
              </a:lnSpc>
              <a:spcAft>
                <a:spcPts val="0"/>
              </a:spcAft>
              <a:buClrTx/>
              <a:buFont typeface="Wingdings" pitchFamily="2" charset="2"/>
              <a:buChar char="q"/>
              <a:defRPr/>
            </a:pPr>
            <a:r>
              <a:rPr lang="en-US" sz="1900" b="1" u="sng" dirty="0" smtClean="0">
                <a:latin typeface="Arial" pitchFamily="34" charset="0"/>
                <a:cs typeface="Arial" pitchFamily="34" charset="0"/>
              </a:rPr>
              <a:t>Heating benefit</a:t>
            </a:r>
            <a:r>
              <a:rPr lang="en-US" sz="1900" dirty="0" smtClean="0">
                <a:latin typeface="Arial" pitchFamily="34" charset="0"/>
                <a:cs typeface="Arial" pitchFamily="34" charset="0"/>
              </a:rPr>
              <a:t> program for families with low or medium incomes.</a:t>
            </a:r>
          </a:p>
          <a:p>
            <a:pPr marL="320040" indent="-320040" algn="just" eaLnBrk="1" fontAlgn="auto" hangingPunct="1">
              <a:lnSpc>
                <a:spcPct val="90000"/>
              </a:lnSpc>
              <a:spcAft>
                <a:spcPts val="0"/>
              </a:spcAft>
              <a:buFont typeface="Wingdings"/>
              <a:buChar char=""/>
              <a:defRPr/>
            </a:pPr>
            <a:endParaRPr lang="en-US" sz="2400" dirty="0" smtClean="0">
              <a:latin typeface="Arial" pitchFamily="34" charset="0"/>
              <a:cs typeface="Arial" pitchFamily="34" charset="0"/>
            </a:endParaRPr>
          </a:p>
          <a:p>
            <a:pPr marL="320040" indent="-320040" algn="just" eaLnBrk="1" fontAlgn="auto" hangingPunct="1">
              <a:lnSpc>
                <a:spcPct val="90000"/>
              </a:lnSpc>
              <a:spcAft>
                <a:spcPts val="0"/>
              </a:spcAft>
              <a:buFont typeface="Wingdings"/>
              <a:buChar char=""/>
              <a:defRPr/>
            </a:pPr>
            <a:endParaRPr lang="en-US" sz="2800" dirty="0" smtClean="0"/>
          </a:p>
          <a:p>
            <a:pPr lvl="2" eaLnBrk="1" fontAlgn="auto" hangingPunct="1">
              <a:lnSpc>
                <a:spcPct val="90000"/>
              </a:lnSpc>
              <a:spcAft>
                <a:spcPts val="0"/>
              </a:spcAft>
              <a:buFont typeface="Wingdings"/>
              <a:buChar char=""/>
              <a:defRPr/>
            </a:pPr>
            <a:endParaRPr lang="en-US" sz="2800" dirty="0" smtClean="0"/>
          </a:p>
        </p:txBody>
      </p:sp>
      <p:sp>
        <p:nvSpPr>
          <p:cNvPr id="5" name="Rectangle 4"/>
          <p:cNvSpPr/>
          <p:nvPr/>
        </p:nvSpPr>
        <p:spPr>
          <a:xfrm>
            <a:off x="2864710" y="980660"/>
            <a:ext cx="4224233" cy="355482"/>
          </a:xfrm>
          <a:prstGeom prst="rect">
            <a:avLst/>
          </a:prstGeom>
        </p:spPr>
        <p:txBody>
          <a:bodyPr wrap="square">
            <a:spAutoFit/>
          </a:bodyPr>
          <a:lstStyle/>
          <a:p>
            <a:pPr marL="320040" lvl="2" indent="-320040" algn="just">
              <a:lnSpc>
                <a:spcPct val="90000"/>
              </a:lnSpc>
              <a:spcBef>
                <a:spcPts val="700"/>
              </a:spcBef>
              <a:buSzPct val="60000"/>
              <a:buNone/>
              <a:defRPr/>
            </a:pPr>
            <a:r>
              <a:rPr lang="en-US" sz="1900" b="1" dirty="0" smtClean="0">
                <a:latin typeface="Arial" pitchFamily="34" charset="0"/>
                <a:cs typeface="Arial" pitchFamily="34" charset="0"/>
              </a:rPr>
              <a:t>Low income households programs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64" y="80970"/>
            <a:ext cx="6984966" cy="648090"/>
          </a:xfrm>
        </p:spPr>
        <p:txBody>
          <a:bodyPr>
            <a:normAutofit/>
          </a:bodyPr>
          <a:lstStyle/>
          <a:p>
            <a:r>
              <a:rPr lang="en-US" sz="1800" i="1" dirty="0" smtClean="0">
                <a:latin typeface="Arial" pitchFamily="34" charset="0"/>
                <a:cs typeface="Arial" pitchFamily="34" charset="0"/>
              </a:rPr>
              <a:t>Reform of the social assistance system</a:t>
            </a:r>
            <a:endParaRPr lang="en-US" sz="1800" dirty="0"/>
          </a:p>
        </p:txBody>
      </p:sp>
      <p:sp>
        <p:nvSpPr>
          <p:cNvPr id="4" name="Rectangle 2"/>
          <p:cNvSpPr>
            <a:spLocks noGrp="1" noChangeArrowheads="1"/>
          </p:cNvSpPr>
          <p:nvPr>
            <p:ph idx="1"/>
          </p:nvPr>
        </p:nvSpPr>
        <p:spPr bwMode="auto">
          <a:xfrm>
            <a:off x="416370" y="1556740"/>
            <a:ext cx="8994330" cy="5481501"/>
          </a:xfrm>
          <a:prstGeom prst="rect">
            <a:avLst/>
          </a:prstGeom>
          <a:noFill/>
          <a:ln w="9525">
            <a:noFill/>
            <a:miter lim="800000"/>
            <a:headEnd/>
            <a:tailEnd/>
          </a:ln>
        </p:spPr>
        <p:txBody>
          <a:bodyPr wrap="square">
            <a:spAutoFit/>
          </a:bodyPr>
          <a:lstStyle/>
          <a:p>
            <a:pPr algn="just">
              <a:lnSpc>
                <a:spcPct val="80000"/>
              </a:lnSpc>
              <a:spcBef>
                <a:spcPct val="50000"/>
              </a:spcBef>
              <a:buClrTx/>
              <a:buSzPct val="65000"/>
              <a:buFont typeface="Wingdings" pitchFamily="2" charset="2"/>
              <a:buChar char="q"/>
            </a:pPr>
            <a:r>
              <a:rPr lang="en-US" sz="1800" b="1" dirty="0">
                <a:latin typeface="Arial" pitchFamily="34" charset="0"/>
                <a:cs typeface="Arial" pitchFamily="34" charset="0"/>
              </a:rPr>
              <a:t>Child state allowance </a:t>
            </a:r>
            <a:r>
              <a:rPr lang="en-US" sz="1800" dirty="0">
                <a:latin typeface="Arial" pitchFamily="34" charset="0"/>
                <a:cs typeface="Arial" pitchFamily="34" charset="0"/>
              </a:rPr>
              <a:t>- is granted on a monthly basis, in a fixed amount, no matter the revenues of the family. It is granted based on the principle of universality for all the children until de age of 18, without discrimination. </a:t>
            </a:r>
            <a:endParaRPr lang="en-US" sz="1800" dirty="0" smtClean="0">
              <a:latin typeface="Arial" pitchFamily="34" charset="0"/>
              <a:cs typeface="Arial" pitchFamily="34" charset="0"/>
            </a:endParaRPr>
          </a:p>
          <a:p>
            <a:pPr algn="just">
              <a:lnSpc>
                <a:spcPct val="80000"/>
              </a:lnSpc>
              <a:spcBef>
                <a:spcPct val="50000"/>
              </a:spcBef>
              <a:buClrTx/>
              <a:buSzPct val="65000"/>
              <a:buNone/>
            </a:pPr>
            <a:endParaRPr lang="en-US" sz="1800" dirty="0" smtClean="0">
              <a:latin typeface="Arial" pitchFamily="34" charset="0"/>
              <a:cs typeface="Arial" pitchFamily="34" charset="0"/>
            </a:endParaRPr>
          </a:p>
          <a:p>
            <a:pPr lvl="0" algn="just">
              <a:buClrTx/>
              <a:buFont typeface="Wingdings" pitchFamily="2" charset="2"/>
              <a:buChar char="q"/>
              <a:defRPr/>
            </a:pPr>
            <a:r>
              <a:rPr lang="en-US" sz="1800" b="1" dirty="0" smtClean="0">
                <a:latin typeface="Arial" pitchFamily="34" charset="0"/>
                <a:cs typeface="Arial" pitchFamily="34" charset="0"/>
              </a:rPr>
              <a:t>Child raise benefit and incentive: </a:t>
            </a:r>
            <a:r>
              <a:rPr lang="en-US" sz="1800" dirty="0" smtClean="0">
                <a:latin typeface="Arial" pitchFamily="34" charset="0"/>
                <a:cs typeface="Arial" pitchFamily="34" charset="0"/>
              </a:rPr>
              <a:t>the parents can make their option for two modalities of receiving the parental leave and child raise indemnity:</a:t>
            </a:r>
          </a:p>
          <a:p>
            <a:pPr lvl="1" algn="just">
              <a:buClrTx/>
              <a:buFont typeface="Wingdings" pitchFamily="2" charset="2"/>
              <a:buChar char="q"/>
              <a:defRPr/>
            </a:pPr>
            <a:r>
              <a:rPr lang="en-US" sz="1800" b="1" dirty="0" smtClean="0">
                <a:latin typeface="Arial" pitchFamily="34" charset="0"/>
                <a:cs typeface="Arial" pitchFamily="34" charset="0"/>
              </a:rPr>
              <a:t>Option I: </a:t>
            </a:r>
            <a:r>
              <a:rPr lang="en-US" sz="1800" dirty="0" smtClean="0">
                <a:latin typeface="Arial" pitchFamily="34" charset="0"/>
                <a:cs typeface="Arial" pitchFamily="34" charset="0"/>
              </a:rPr>
              <a:t>Parental leave and child raise indemnity until the child fulfils one year old, and the parent receives monthly child raise indemnity and monthly insertion incentive granted until the age of 2 years old in a monthly amount. </a:t>
            </a:r>
          </a:p>
          <a:p>
            <a:pPr lvl="1" algn="just">
              <a:buClrTx/>
              <a:buFont typeface="Wingdings" pitchFamily="2" charset="2"/>
              <a:buChar char="q"/>
              <a:defRPr/>
            </a:pPr>
            <a:r>
              <a:rPr lang="en-US" sz="1800" b="1" dirty="0" smtClean="0">
                <a:latin typeface="Arial" pitchFamily="34" charset="0"/>
                <a:cs typeface="Arial" pitchFamily="34" charset="0"/>
              </a:rPr>
              <a:t>Option II: </a:t>
            </a:r>
            <a:r>
              <a:rPr lang="en-US" sz="1800" dirty="0" smtClean="0">
                <a:latin typeface="Arial" pitchFamily="34" charset="0"/>
                <a:cs typeface="Arial" pitchFamily="34" charset="0"/>
              </a:rPr>
              <a:t>Parental leave and child raise indemnity until the child fulfils two years old:</a:t>
            </a:r>
            <a:endParaRPr lang="ro-RO" sz="1800" dirty="0" smtClean="0">
              <a:latin typeface="Arial" pitchFamily="34" charset="0"/>
              <a:cs typeface="Arial" pitchFamily="34" charset="0"/>
            </a:endParaRPr>
          </a:p>
          <a:p>
            <a:pPr lvl="0" algn="just">
              <a:buClrTx/>
              <a:buNone/>
              <a:defRPr/>
            </a:pPr>
            <a:r>
              <a:rPr lang="en-US" sz="1800" dirty="0" smtClean="0">
                <a:latin typeface="Arial" pitchFamily="34" charset="0"/>
                <a:cs typeface="Arial" pitchFamily="34" charset="0"/>
              </a:rPr>
              <a:t>		</a:t>
            </a:r>
            <a:r>
              <a:rPr lang="ro-RO" sz="1800" dirty="0" smtClean="0">
                <a:latin typeface="Arial" pitchFamily="34" charset="0"/>
                <a:cs typeface="Arial" pitchFamily="34" charset="0"/>
              </a:rPr>
              <a:t>- </a:t>
            </a:r>
            <a:r>
              <a:rPr lang="en-US" sz="1800" dirty="0" smtClean="0">
                <a:latin typeface="Arial" pitchFamily="34" charset="0"/>
                <a:cs typeface="Arial" pitchFamily="34" charset="0"/>
              </a:rPr>
              <a:t>monthly child raise indemnity, in amount of 75% from the average of the professional net incomes realized in the last 12 months before the child’s birth date, but minimum 1,2 SRI (</a:t>
            </a:r>
            <a:r>
              <a:rPr lang="en-US" sz="1800" u="sng" dirty="0" smtClean="0">
                <a:latin typeface="Arial" pitchFamily="34" charset="0"/>
                <a:cs typeface="Arial" pitchFamily="34" charset="0"/>
              </a:rPr>
              <a:t>600 lei</a:t>
            </a:r>
            <a:r>
              <a:rPr lang="en-US" sz="1800" dirty="0" smtClean="0">
                <a:latin typeface="Arial" pitchFamily="34" charset="0"/>
                <a:cs typeface="Arial" pitchFamily="34" charset="0"/>
              </a:rPr>
              <a:t>) and maximum 2,4 SRI </a:t>
            </a:r>
            <a:r>
              <a:rPr lang="en-US" sz="1800" u="sng" dirty="0" smtClean="0">
                <a:latin typeface="Arial" pitchFamily="34" charset="0"/>
                <a:cs typeface="Arial" pitchFamily="34" charset="0"/>
              </a:rPr>
              <a:t>(1.200 lei). </a:t>
            </a:r>
            <a:endParaRPr lang="ro-RO" sz="1800" dirty="0" smtClean="0">
              <a:latin typeface="Arial" pitchFamily="34" charset="0"/>
              <a:cs typeface="Arial" pitchFamily="34" charset="0"/>
            </a:endParaRPr>
          </a:p>
          <a:p>
            <a:pPr lvl="0" algn="just">
              <a:buClrTx/>
              <a:buNone/>
              <a:defRPr/>
            </a:pPr>
            <a:r>
              <a:rPr lang="ro-RO" sz="1800" dirty="0" smtClean="0">
                <a:latin typeface="Arial" pitchFamily="34" charset="0"/>
                <a:cs typeface="Arial" pitchFamily="34" charset="0"/>
              </a:rPr>
              <a:t>	</a:t>
            </a:r>
            <a:r>
              <a:rPr lang="en-US" sz="1800" dirty="0" smtClean="0">
                <a:latin typeface="Arial" pitchFamily="34" charset="0"/>
                <a:cs typeface="Arial" pitchFamily="34" charset="0"/>
              </a:rPr>
              <a:t>	</a:t>
            </a:r>
            <a:r>
              <a:rPr lang="ro-RO" sz="1800" dirty="0" smtClean="0">
                <a:latin typeface="Arial" pitchFamily="34" charset="0"/>
                <a:cs typeface="Arial" pitchFamily="34" charset="0"/>
              </a:rPr>
              <a:t>- </a:t>
            </a:r>
            <a:r>
              <a:rPr lang="en-US" sz="1800" dirty="0" smtClean="0">
                <a:latin typeface="Arial" pitchFamily="34" charset="0"/>
                <a:cs typeface="Arial" pitchFamily="34" charset="0"/>
              </a:rPr>
              <a:t>monthly insertion incentive is not granted for this option</a:t>
            </a:r>
            <a:endParaRPr lang="ro-RO" sz="1800" dirty="0" smtClean="0">
              <a:latin typeface="Arial" pitchFamily="34" charset="0"/>
              <a:cs typeface="Arial" pitchFamily="34" charset="0"/>
            </a:endParaRPr>
          </a:p>
          <a:p>
            <a:pPr algn="just">
              <a:lnSpc>
                <a:spcPct val="80000"/>
              </a:lnSpc>
              <a:spcBef>
                <a:spcPct val="50000"/>
              </a:spcBef>
              <a:buClr>
                <a:srgbClr val="00B050"/>
              </a:buClr>
              <a:buSzPct val="65000"/>
              <a:buNone/>
            </a:pPr>
            <a:endParaRPr lang="en-US" sz="1600" dirty="0" smtClean="0">
              <a:latin typeface="Arial" pitchFamily="34" charset="0"/>
              <a:cs typeface="Arial" pitchFamily="34" charset="0"/>
            </a:endParaRPr>
          </a:p>
          <a:p>
            <a:pPr algn="just">
              <a:lnSpc>
                <a:spcPct val="80000"/>
              </a:lnSpc>
              <a:spcBef>
                <a:spcPct val="50000"/>
              </a:spcBef>
              <a:buClr>
                <a:srgbClr val="00B050"/>
              </a:buClr>
              <a:buSzPct val="65000"/>
              <a:buNone/>
            </a:pPr>
            <a:endParaRPr lang="en-US" sz="1600" dirty="0" smtClean="0">
              <a:latin typeface="Arial" pitchFamily="34" charset="0"/>
              <a:cs typeface="Arial" pitchFamily="34" charset="0"/>
            </a:endParaRPr>
          </a:p>
          <a:p>
            <a:pPr algn="just">
              <a:lnSpc>
                <a:spcPct val="80000"/>
              </a:lnSpc>
              <a:spcBef>
                <a:spcPct val="50000"/>
              </a:spcBef>
              <a:buClr>
                <a:srgbClr val="00B050"/>
              </a:buClr>
              <a:buSzPct val="65000"/>
              <a:buFont typeface="Wingdings" pitchFamily="2" charset="2"/>
              <a:buNone/>
            </a:pPr>
            <a:endParaRPr lang="en-US" sz="2000" dirty="0">
              <a:latin typeface="Times New Roman" pitchFamily="18" charset="0"/>
            </a:endParaRPr>
          </a:p>
        </p:txBody>
      </p:sp>
      <p:sp>
        <p:nvSpPr>
          <p:cNvPr id="5" name="Rectangle 4"/>
          <p:cNvSpPr/>
          <p:nvPr/>
        </p:nvSpPr>
        <p:spPr>
          <a:xfrm>
            <a:off x="2840883" y="980660"/>
            <a:ext cx="4224233" cy="355482"/>
          </a:xfrm>
          <a:prstGeom prst="rect">
            <a:avLst/>
          </a:prstGeom>
        </p:spPr>
        <p:txBody>
          <a:bodyPr wrap="square">
            <a:spAutoFit/>
          </a:bodyPr>
          <a:lstStyle/>
          <a:p>
            <a:pPr marL="320040" lvl="2" indent="-320040" algn="just">
              <a:lnSpc>
                <a:spcPct val="90000"/>
              </a:lnSpc>
              <a:spcBef>
                <a:spcPts val="700"/>
              </a:spcBef>
              <a:buSzPct val="60000"/>
              <a:buNone/>
              <a:defRPr/>
            </a:pPr>
            <a:r>
              <a:rPr lang="en-US" sz="1900" b="1" dirty="0" smtClean="0">
                <a:latin typeface="Arial" pitchFamily="34" charset="0"/>
                <a:cs typeface="Arial" pitchFamily="34" charset="0"/>
              </a:rPr>
              <a:t>Other programs</a:t>
            </a:r>
            <a:endParaRPr lang="en-US" sz="1900" b="1" dirty="0" smtClean="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smtClean="0">
                <a:latin typeface="Arial" pitchFamily="34" charset="0"/>
                <a:cs typeface="Arial" pitchFamily="34" charset="0"/>
              </a:rPr>
              <a:t>Reform of the social assistance system</a:t>
            </a:r>
            <a:endParaRPr lang="en-US" sz="1800" dirty="0"/>
          </a:p>
        </p:txBody>
      </p:sp>
      <p:sp>
        <p:nvSpPr>
          <p:cNvPr id="4" name="Rectangle 3"/>
          <p:cNvSpPr>
            <a:spLocks noGrp="1" noRot="1" noChangeArrowheads="1"/>
          </p:cNvSpPr>
          <p:nvPr>
            <p:ph idx="1"/>
          </p:nvPr>
        </p:nvSpPr>
        <p:spPr/>
        <p:txBody>
          <a:bodyPr>
            <a:noAutofit/>
          </a:bodyPr>
          <a:lstStyle/>
          <a:p>
            <a:pPr algn="just" eaLnBrk="1" hangingPunct="1">
              <a:buClrTx/>
              <a:buFont typeface="Wingdings" pitchFamily="2" charset="2"/>
              <a:buChar char="q"/>
              <a:defRPr/>
            </a:pPr>
            <a:r>
              <a:rPr lang="en-GB" sz="1600" dirty="0" smtClean="0">
                <a:latin typeface="Arial" pitchFamily="34" charset="0"/>
                <a:cs typeface="Arial" pitchFamily="34" charset="0"/>
              </a:rPr>
              <a:t>Social services represent the activity or set of activities designed to meet social and special, individual, family or group needs to overcome difficult situations, preventing and combating social exclusion risk, promoting social inclusion and increasing the quality of life.</a:t>
            </a:r>
          </a:p>
          <a:p>
            <a:pPr eaLnBrk="1" hangingPunct="1">
              <a:buClrTx/>
              <a:buFont typeface="Wingdings" pitchFamily="2" charset="2"/>
              <a:buChar char="q"/>
              <a:defRPr/>
            </a:pPr>
            <a:r>
              <a:rPr lang="en-US" sz="1600" b="1" dirty="0" smtClean="0">
                <a:latin typeface="Arial" pitchFamily="34" charset="0"/>
                <a:cs typeface="Arial" pitchFamily="34" charset="0"/>
              </a:rPr>
              <a:t>Social services are organized by the public or private social services providers for vulnerable groups.</a:t>
            </a:r>
            <a:endParaRPr lang="en-US" sz="1600" dirty="0" smtClean="0">
              <a:latin typeface="Arial" pitchFamily="34" charset="0"/>
              <a:cs typeface="Arial" pitchFamily="34" charset="0"/>
            </a:endParaRPr>
          </a:p>
          <a:p>
            <a:pPr algn="just" eaLnBrk="1" hangingPunct="1">
              <a:buClrTx/>
              <a:buFont typeface="Wingdings" pitchFamily="2" charset="2"/>
              <a:buChar char="q"/>
              <a:defRPr/>
            </a:pPr>
            <a:r>
              <a:rPr lang="en-US" sz="1600" b="1" dirty="0" smtClean="0">
                <a:latin typeface="Arial" pitchFamily="34" charset="0"/>
                <a:cs typeface="Arial" pitchFamily="34" charset="0"/>
              </a:rPr>
              <a:t>The social services providers has to be accredited </a:t>
            </a:r>
            <a:r>
              <a:rPr lang="en-US" sz="1600" dirty="0" smtClean="0">
                <a:latin typeface="Arial" pitchFamily="34" charset="0"/>
                <a:cs typeface="Arial" pitchFamily="34" charset="0"/>
              </a:rPr>
              <a:t>in order to provide a social service. Accredited social service providers and the related social services  have to be registered in the single electronic registry set up at the national level.</a:t>
            </a:r>
          </a:p>
          <a:p>
            <a:pPr algn="just" eaLnBrk="1" hangingPunct="1">
              <a:buClrTx/>
              <a:buFont typeface="Wingdings" pitchFamily="2" charset="2"/>
              <a:buChar char="q"/>
              <a:defRPr/>
            </a:pPr>
            <a:endParaRPr lang="fr-FR" sz="1600" b="1" dirty="0" smtClean="0">
              <a:latin typeface="Arial" pitchFamily="34" charset="0"/>
              <a:cs typeface="Arial" pitchFamily="34" charset="0"/>
            </a:endParaRPr>
          </a:p>
          <a:p>
            <a:pPr marL="0" indent="0" algn="just">
              <a:lnSpc>
                <a:spcPct val="80000"/>
              </a:lnSpc>
              <a:buClrTx/>
              <a:buFont typeface="Wingdings" pitchFamily="2" charset="2"/>
              <a:buChar char="q"/>
              <a:defRPr/>
            </a:pPr>
            <a:r>
              <a:rPr lang="en-US" sz="1600" dirty="0" smtClean="0">
                <a:effectLst>
                  <a:outerShdw blurRad="38100" dist="38100" dir="2700000" algn="tl">
                    <a:srgbClr val="C0C0C0"/>
                  </a:outerShdw>
                </a:effectLst>
                <a:latin typeface="Arial" pitchFamily="34" charset="0"/>
                <a:cs typeface="Arial" pitchFamily="34" charset="0"/>
              </a:rPr>
              <a:t> </a:t>
            </a:r>
            <a:r>
              <a:rPr lang="en-US" sz="1600" dirty="0" smtClean="0">
                <a:latin typeface="Arial" pitchFamily="34" charset="0"/>
                <a:cs typeface="Arial" pitchFamily="34" charset="0"/>
              </a:rPr>
              <a:t>The </a:t>
            </a:r>
            <a:r>
              <a:rPr lang="en-US" sz="1600" b="1" dirty="0" smtClean="0">
                <a:solidFill>
                  <a:srgbClr val="FF0000"/>
                </a:solidFill>
                <a:effectLst>
                  <a:outerShdw blurRad="38100" dist="38100" dir="2700000" algn="tl">
                    <a:srgbClr val="C0C0C0"/>
                  </a:outerShdw>
                </a:effectLst>
                <a:latin typeface="Arial" pitchFamily="34" charset="0"/>
                <a:cs typeface="Arial" pitchFamily="34" charset="0"/>
              </a:rPr>
              <a:t>social service</a:t>
            </a:r>
            <a:r>
              <a:rPr lang="en-US" sz="1600" dirty="0" smtClean="0">
                <a:latin typeface="Arial" pitchFamily="34" charset="0"/>
                <a:cs typeface="Arial" pitchFamily="34" charset="0"/>
              </a:rPr>
              <a:t> has to be organized by respecting the </a:t>
            </a:r>
            <a:r>
              <a:rPr lang="en-US" sz="1600" b="1" dirty="0" smtClean="0">
                <a:latin typeface="Arial" pitchFamily="34" charset="0"/>
                <a:cs typeface="Arial" pitchFamily="34" charset="0"/>
              </a:rPr>
              <a:t>general and specific quality standards</a:t>
            </a:r>
            <a:r>
              <a:rPr lang="en-US" sz="1600" dirty="0" smtClean="0">
                <a:latin typeface="Arial" pitchFamily="34" charset="0"/>
                <a:cs typeface="Arial" pitchFamily="34" charset="0"/>
              </a:rPr>
              <a:t> established by law.</a:t>
            </a:r>
            <a:r>
              <a:rPr lang="en-US" sz="1600" dirty="0" smtClean="0">
                <a:effectLst>
                  <a:outerShdw blurRad="38100" dist="38100" dir="2700000" algn="tl">
                    <a:srgbClr val="C0C0C0"/>
                  </a:outerShdw>
                </a:effectLst>
                <a:latin typeface="Arial" pitchFamily="34" charset="0"/>
                <a:cs typeface="Arial" pitchFamily="34" charset="0"/>
              </a:rPr>
              <a:t> </a:t>
            </a:r>
          </a:p>
          <a:p>
            <a:pPr marL="0" indent="0">
              <a:lnSpc>
                <a:spcPct val="80000"/>
              </a:lnSpc>
              <a:buClrTx/>
              <a:buFont typeface="Wingdings" pitchFamily="2" charset="2"/>
              <a:buChar char="q"/>
              <a:defRPr/>
            </a:pPr>
            <a:endParaRPr lang="en-US" sz="1600" dirty="0" smtClean="0">
              <a:effectLst>
                <a:outerShdw blurRad="38100" dist="38100" dir="2700000" algn="tl">
                  <a:srgbClr val="C0C0C0"/>
                </a:outerShdw>
              </a:effectLst>
              <a:latin typeface="Arial" pitchFamily="34" charset="0"/>
              <a:cs typeface="Arial" pitchFamily="34" charset="0"/>
            </a:endParaRPr>
          </a:p>
          <a:p>
            <a:pPr marL="0" indent="0" algn="just">
              <a:lnSpc>
                <a:spcPct val="80000"/>
              </a:lnSpc>
              <a:buClrTx/>
              <a:buFont typeface="Wingdings" pitchFamily="2" charset="2"/>
              <a:buChar char="q"/>
              <a:defRPr/>
            </a:pPr>
            <a:r>
              <a:rPr lang="ro-RO" sz="1600" dirty="0" smtClean="0">
                <a:latin typeface="Arial" pitchFamily="34" charset="0"/>
                <a:cs typeface="Arial" pitchFamily="34" charset="0"/>
              </a:rPr>
              <a:t>  </a:t>
            </a:r>
            <a:r>
              <a:rPr lang="en-US" sz="1600" dirty="0" smtClean="0">
                <a:latin typeface="Arial" pitchFamily="34" charset="0"/>
                <a:cs typeface="Arial" pitchFamily="34" charset="0"/>
              </a:rPr>
              <a:t>The </a:t>
            </a:r>
            <a:r>
              <a:rPr lang="en-US" sz="1600" b="1" dirty="0" smtClean="0">
                <a:solidFill>
                  <a:srgbClr val="FF0000"/>
                </a:solidFill>
                <a:effectLst>
                  <a:outerShdw blurRad="38100" dist="38100" dir="2700000" algn="tl">
                    <a:srgbClr val="C0C0C0"/>
                  </a:outerShdw>
                </a:effectLst>
                <a:latin typeface="Arial" pitchFamily="34" charset="0"/>
                <a:cs typeface="Arial" pitchFamily="34" charset="0"/>
              </a:rPr>
              <a:t>social services</a:t>
            </a:r>
            <a:r>
              <a:rPr lang="en-US" sz="1600" dirty="0" smtClean="0">
                <a:latin typeface="Arial" pitchFamily="34" charset="0"/>
                <a:cs typeface="Arial" pitchFamily="34" charset="0"/>
              </a:rPr>
              <a:t> can be organized in different forms:</a:t>
            </a:r>
            <a:endParaRPr lang="en-US" sz="1600" b="1" dirty="0" smtClean="0">
              <a:latin typeface="Arial" pitchFamily="34" charset="0"/>
              <a:cs typeface="Arial" pitchFamily="34" charset="0"/>
            </a:endParaRPr>
          </a:p>
          <a:p>
            <a:pPr marL="1079500" lvl="3" indent="-176213">
              <a:lnSpc>
                <a:spcPct val="90000"/>
              </a:lnSpc>
              <a:buClrTx/>
              <a:buFont typeface="Wingdings" pitchFamily="2" charset="2"/>
              <a:buChar char="q"/>
              <a:defRPr/>
            </a:pPr>
            <a:r>
              <a:rPr lang="en-US" sz="1600" dirty="0" smtClean="0">
                <a:latin typeface="Arial" pitchFamily="34" charset="0"/>
                <a:cs typeface="Arial" pitchFamily="34" charset="0"/>
              </a:rPr>
              <a:t> </a:t>
            </a:r>
            <a:r>
              <a:rPr lang="en-US" sz="1600" b="1" dirty="0" smtClean="0">
                <a:latin typeface="Arial" pitchFamily="34" charset="0"/>
                <a:cs typeface="Arial" pitchFamily="34" charset="0"/>
              </a:rPr>
              <a:t>in community </a:t>
            </a:r>
          </a:p>
          <a:p>
            <a:pPr marL="1079500" lvl="3" indent="-176213">
              <a:lnSpc>
                <a:spcPct val="90000"/>
              </a:lnSpc>
              <a:buClrTx/>
              <a:buFont typeface="Wingdings" pitchFamily="2" charset="2"/>
              <a:buChar char="q"/>
              <a:defRPr/>
            </a:pPr>
            <a:r>
              <a:rPr lang="en-US" sz="1600" b="1" dirty="0" smtClean="0">
                <a:latin typeface="Arial" pitchFamily="34" charset="0"/>
                <a:cs typeface="Arial" pitchFamily="34" charset="0"/>
              </a:rPr>
              <a:t> at home (home care services) </a:t>
            </a:r>
          </a:p>
          <a:p>
            <a:pPr marL="1079500" lvl="3" indent="-176213">
              <a:lnSpc>
                <a:spcPct val="90000"/>
              </a:lnSpc>
              <a:buClrTx/>
              <a:buFont typeface="Wingdings" pitchFamily="2" charset="2"/>
              <a:buChar char="q"/>
              <a:defRPr/>
            </a:pPr>
            <a:r>
              <a:rPr lang="fr-FR" sz="1600" b="1" dirty="0" smtClean="0">
                <a:latin typeface="Arial" pitchFamily="34" charset="0"/>
                <a:cs typeface="Arial" pitchFamily="34" charset="0"/>
              </a:rPr>
              <a:t> in </a:t>
            </a:r>
            <a:r>
              <a:rPr lang="en-US" sz="1600" b="1" dirty="0" smtClean="0">
                <a:latin typeface="Arial" pitchFamily="34" charset="0"/>
                <a:cs typeface="Arial" pitchFamily="34" charset="0"/>
              </a:rPr>
              <a:t>day</a:t>
            </a:r>
            <a:r>
              <a:rPr lang="fr-FR" sz="1600" b="1" dirty="0" smtClean="0">
                <a:latin typeface="Arial" pitchFamily="34" charset="0"/>
                <a:cs typeface="Arial" pitchFamily="34" charset="0"/>
              </a:rPr>
              <a:t> care centres, public or </a:t>
            </a:r>
            <a:r>
              <a:rPr lang="en-US" sz="1600" b="1" dirty="0" smtClean="0">
                <a:latin typeface="Arial" pitchFamily="34" charset="0"/>
                <a:cs typeface="Arial" pitchFamily="34" charset="0"/>
              </a:rPr>
              <a:t>private</a:t>
            </a:r>
            <a:r>
              <a:rPr lang="fr-FR" sz="1600" b="1" dirty="0" smtClean="0">
                <a:latin typeface="Arial" pitchFamily="34" charset="0"/>
                <a:cs typeface="Arial" pitchFamily="34" charset="0"/>
              </a:rPr>
              <a:t> </a:t>
            </a:r>
            <a:r>
              <a:rPr lang="en-US" sz="1600" b="1" dirty="0" smtClean="0">
                <a:latin typeface="Arial" pitchFamily="34" charset="0"/>
                <a:cs typeface="Arial" pitchFamily="34" charset="0"/>
              </a:rPr>
              <a:t>residential</a:t>
            </a:r>
            <a:r>
              <a:rPr lang="fr-FR" sz="1600" b="1" dirty="0" smtClean="0">
                <a:latin typeface="Arial" pitchFamily="34" charset="0"/>
                <a:cs typeface="Arial" pitchFamily="34" charset="0"/>
              </a:rPr>
              <a:t> institutions</a:t>
            </a:r>
          </a:p>
          <a:p>
            <a:pPr marL="1079500" lvl="3" indent="-176213">
              <a:lnSpc>
                <a:spcPct val="90000"/>
              </a:lnSpc>
              <a:buClrTx/>
              <a:buFont typeface="Wingdings" pitchFamily="2" charset="2"/>
              <a:buChar char="q"/>
              <a:defRPr/>
            </a:pPr>
            <a:r>
              <a:rPr lang="fr-FR" sz="1600" b="1" dirty="0" smtClean="0">
                <a:latin typeface="Arial" pitchFamily="34" charset="0"/>
                <a:cs typeface="Arial" pitchFamily="34" charset="0"/>
              </a:rPr>
              <a:t> in social </a:t>
            </a:r>
            <a:r>
              <a:rPr lang="en-US" sz="1600" b="1" dirty="0" smtClean="0">
                <a:latin typeface="Arial" pitchFamily="34" charset="0"/>
                <a:cs typeface="Arial" pitchFamily="34" charset="0"/>
              </a:rPr>
              <a:t>canteens</a:t>
            </a:r>
            <a:r>
              <a:rPr lang="fr-FR" sz="1600" b="1" dirty="0" smtClean="0">
                <a:solidFill>
                  <a:srgbClr val="CC00CC"/>
                </a:solidFill>
                <a:latin typeface="Arial" pitchFamily="34" charset="0"/>
                <a:cs typeface="Arial" pitchFamily="34" charset="0"/>
              </a:rPr>
              <a:t> </a:t>
            </a:r>
          </a:p>
          <a:p>
            <a:pPr eaLnBrk="1" hangingPunct="1">
              <a:lnSpc>
                <a:spcPct val="80000"/>
              </a:lnSpc>
              <a:buClrTx/>
              <a:buFont typeface="Wingdings" pitchFamily="2" charset="2"/>
              <a:buChar char="q"/>
              <a:defRPr/>
            </a:pPr>
            <a:endParaRPr lang="en-US" sz="1600" b="1" u="sng" dirty="0" smtClean="0">
              <a:solidFill>
                <a:srgbClr val="800000"/>
              </a:solidFill>
              <a:latin typeface="Arial" pitchFamily="34" charset="0"/>
              <a:cs typeface="Arial"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30" y="908651"/>
            <a:ext cx="8137130" cy="5400750"/>
          </a:xfrm>
        </p:spPr>
        <p:txBody>
          <a:bodyPr>
            <a:noAutofit/>
          </a:bodyPr>
          <a:lstStyle/>
          <a:p>
            <a:pPr>
              <a:buClrTx/>
              <a:buFont typeface="Wingdings" pitchFamily="2" charset="2"/>
              <a:buChar char="q"/>
            </a:pPr>
            <a:r>
              <a:rPr lang="en-GB" sz="1600" b="1" dirty="0" smtClean="0">
                <a:latin typeface="Arial" pitchFamily="34" charset="0"/>
                <a:cs typeface="Arial" pitchFamily="34" charset="0"/>
              </a:rPr>
              <a:t>Social services: </a:t>
            </a:r>
            <a:endParaRPr lang="en-US" sz="1600" dirty="0" smtClean="0">
              <a:latin typeface="Arial" pitchFamily="34" charset="0"/>
              <a:cs typeface="Arial" pitchFamily="34" charset="0"/>
            </a:endParaRPr>
          </a:p>
          <a:p>
            <a:pPr lvl="0">
              <a:buClrTx/>
              <a:buFont typeface="Wingdings" pitchFamily="2" charset="2"/>
              <a:buChar char="q"/>
            </a:pPr>
            <a:r>
              <a:rPr lang="en-US" sz="1600" dirty="0" smtClean="0">
                <a:latin typeface="Arial" pitchFamily="34" charset="0"/>
                <a:cs typeface="Arial" pitchFamily="34" charset="0"/>
              </a:rPr>
              <a:t>temporary care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a:t>
            </a:r>
          </a:p>
          <a:p>
            <a:pPr lvl="0">
              <a:buClrTx/>
              <a:buFont typeface="Wingdings" pitchFamily="2" charset="2"/>
              <a:buChar char="q"/>
            </a:pPr>
            <a:r>
              <a:rPr lang="en-US" sz="1600" dirty="0" smtClean="0">
                <a:latin typeface="Arial" pitchFamily="34" charset="0"/>
                <a:cs typeface="Arial" pitchFamily="34" charset="0"/>
              </a:rPr>
              <a:t>residential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/hostels</a:t>
            </a:r>
          </a:p>
          <a:p>
            <a:pPr lvl="0">
              <a:buClrTx/>
              <a:buFont typeface="Wingdings" pitchFamily="2" charset="2"/>
              <a:buChar char="q"/>
            </a:pPr>
            <a:r>
              <a:rPr lang="en-US" sz="1600" dirty="0" smtClean="0">
                <a:latin typeface="Arial" pitchFamily="34" charset="0"/>
                <a:cs typeface="Arial" pitchFamily="34" charset="0"/>
              </a:rPr>
              <a:t>residential care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/similar to nursing homes;</a:t>
            </a:r>
          </a:p>
          <a:p>
            <a:pPr lvl="0">
              <a:buClrTx/>
              <a:buFont typeface="Wingdings" pitchFamily="2" charset="2"/>
              <a:buChar char="q"/>
            </a:pPr>
            <a:r>
              <a:rPr lang="en-US" sz="1600" dirty="0" smtClean="0">
                <a:latin typeface="Arial" pitchFamily="34" charset="0"/>
                <a:cs typeface="Arial" pitchFamily="34" charset="0"/>
              </a:rPr>
              <a:t>sheltered housing; multifunctional </a:t>
            </a:r>
            <a:r>
              <a:rPr lang="en-US" sz="1600" dirty="0" err="1" smtClean="0">
                <a:latin typeface="Arial" pitchFamily="34" charset="0"/>
                <a:cs typeface="Arial" pitchFamily="34" charset="0"/>
              </a:rPr>
              <a:t>centres</a:t>
            </a:r>
            <a:r>
              <a:rPr lang="en-US" sz="1600" dirty="0" smtClean="0">
                <a:latin typeface="Arial" pitchFamily="34" charset="0"/>
                <a:cs typeface="Arial" pitchFamily="34" charset="0"/>
              </a:rPr>
              <a:t>.</a:t>
            </a:r>
          </a:p>
          <a:p>
            <a:pPr lvl="0">
              <a:buClrTx/>
              <a:buFont typeface="Wingdings" pitchFamily="2" charset="2"/>
              <a:buChar char="q"/>
            </a:pPr>
            <a:r>
              <a:rPr lang="en-GB" sz="1600" dirty="0" smtClean="0">
                <a:latin typeface="Arial" pitchFamily="34" charset="0"/>
                <a:cs typeface="Arial" pitchFamily="34" charset="0"/>
              </a:rPr>
              <a:t>home care services, in residential centres, in day centres, at the house of the persons providing the services, in the community</a:t>
            </a:r>
            <a:endParaRPr lang="en-US" sz="1600" dirty="0" smtClean="0">
              <a:latin typeface="Arial" pitchFamily="34" charset="0"/>
              <a:cs typeface="Arial" pitchFamily="34" charset="0"/>
            </a:endParaRPr>
          </a:p>
          <a:p>
            <a:pPr lvl="0">
              <a:buClrTx/>
              <a:buFont typeface="Wingdings" pitchFamily="2" charset="2"/>
              <a:buChar char="q"/>
            </a:pPr>
            <a:r>
              <a:rPr lang="en-GB" sz="1600" dirty="0" smtClean="0">
                <a:latin typeface="Arial" pitchFamily="34" charset="0"/>
                <a:cs typeface="Arial" pitchFamily="34" charset="0"/>
              </a:rPr>
              <a:t>day centres (senior clubs, counselling centres)</a:t>
            </a:r>
            <a:endParaRPr lang="en-US" sz="1600" dirty="0" smtClean="0">
              <a:latin typeface="Arial" pitchFamily="34" charset="0"/>
              <a:cs typeface="Arial" pitchFamily="34" charset="0"/>
            </a:endParaRPr>
          </a:p>
          <a:p>
            <a:pPr lvl="0">
              <a:buClrTx/>
              <a:buFont typeface="Wingdings" pitchFamily="2" charset="2"/>
              <a:buChar char="q"/>
            </a:pPr>
            <a:r>
              <a:rPr lang="en-GB" sz="1600" dirty="0" smtClean="0">
                <a:latin typeface="Arial" pitchFamily="34" charset="0"/>
                <a:cs typeface="Arial" pitchFamily="34" charset="0"/>
              </a:rPr>
              <a:t>memory centres for those affected by dementia</a:t>
            </a:r>
            <a:endParaRPr lang="en-US" sz="1600" dirty="0" smtClean="0">
              <a:latin typeface="Arial" pitchFamily="34" charset="0"/>
              <a:cs typeface="Arial" pitchFamily="34" charset="0"/>
            </a:endParaRPr>
          </a:p>
          <a:p>
            <a:pPr lvl="0">
              <a:buClrTx/>
              <a:buFont typeface="Wingdings" pitchFamily="2" charset="2"/>
              <a:buChar char="q"/>
            </a:pPr>
            <a:r>
              <a:rPr lang="en-GB" sz="1600" dirty="0" smtClean="0">
                <a:latin typeface="Arial" pitchFamily="34" charset="0"/>
                <a:cs typeface="Arial" pitchFamily="34" charset="0"/>
              </a:rPr>
              <a:t>respite centres</a:t>
            </a:r>
            <a:endParaRPr lang="en-US" sz="1600" dirty="0" smtClean="0">
              <a:latin typeface="Arial" pitchFamily="34" charset="0"/>
              <a:cs typeface="Arial" pitchFamily="34" charset="0"/>
            </a:endParaRPr>
          </a:p>
          <a:p>
            <a:pPr lvl="0">
              <a:buClrTx/>
              <a:buFont typeface="Wingdings" pitchFamily="2" charset="2"/>
              <a:buChar char="q"/>
            </a:pPr>
            <a:r>
              <a:rPr lang="en-GB" sz="1600" dirty="0" smtClean="0">
                <a:latin typeface="Arial" pitchFamily="34" charset="0"/>
                <a:cs typeface="Arial" pitchFamily="34" charset="0"/>
              </a:rPr>
              <a:t>palliative care centres </a:t>
            </a:r>
            <a:endParaRPr lang="en-US" sz="1600" dirty="0" smtClean="0">
              <a:latin typeface="Arial" pitchFamily="34" charset="0"/>
              <a:cs typeface="Arial" pitchFamily="34" charset="0"/>
            </a:endParaRPr>
          </a:p>
          <a:p>
            <a:pPr>
              <a:buClrTx/>
              <a:buFont typeface="Wingdings" pitchFamily="2" charset="2"/>
              <a:buChar char="q"/>
            </a:pPr>
            <a:r>
              <a:rPr lang="en-GB" sz="1600" dirty="0" smtClean="0">
                <a:latin typeface="Arial" pitchFamily="34" charset="0"/>
                <a:cs typeface="Arial" pitchFamily="34" charset="0"/>
              </a:rPr>
              <a:t>socio-medical units. </a:t>
            </a:r>
          </a:p>
          <a:p>
            <a:pPr>
              <a:buClrTx/>
              <a:buFont typeface="Wingdings" pitchFamily="2" charset="2"/>
              <a:buChar char="q"/>
            </a:pPr>
            <a:endParaRPr lang="en-US" sz="1600" dirty="0" smtClean="0">
              <a:latin typeface="Arial" pitchFamily="34" charset="0"/>
              <a:cs typeface="Arial" pitchFamily="34" charset="0"/>
            </a:endParaRPr>
          </a:p>
          <a:p>
            <a:pPr>
              <a:buClrTx/>
              <a:buFont typeface="Wingdings" pitchFamily="2" charset="2"/>
              <a:buChar char="q"/>
            </a:pPr>
            <a:r>
              <a:rPr lang="en-US" sz="1600" dirty="0" smtClean="0">
                <a:latin typeface="Arial" pitchFamily="34" charset="0"/>
                <a:cs typeface="Arial" pitchFamily="34" charset="0"/>
              </a:rPr>
              <a:t>As mentioned previously, social services are provided in decentralized system, at local level</a:t>
            </a:r>
          </a:p>
          <a:p>
            <a:pPr>
              <a:buClrTx/>
              <a:buFont typeface="Wingdings" pitchFamily="2" charset="2"/>
              <a:buChar char="q"/>
            </a:pPr>
            <a:r>
              <a:rPr lang="en-US" sz="1600" dirty="0" smtClean="0">
                <a:latin typeface="Arial" pitchFamily="34" charset="0"/>
                <a:cs typeface="Arial" pitchFamily="34" charset="0"/>
              </a:rPr>
              <a:t>Social Services providers are:</a:t>
            </a:r>
          </a:p>
          <a:p>
            <a:pPr lvl="0">
              <a:buClrTx/>
              <a:buFont typeface="Wingdings" pitchFamily="2" charset="2"/>
              <a:buChar char="q"/>
            </a:pPr>
            <a:r>
              <a:rPr lang="en-US" sz="1600" dirty="0" smtClean="0">
                <a:latin typeface="Arial" pitchFamily="34" charset="0"/>
                <a:cs typeface="Arial" pitchFamily="34" charset="0"/>
              </a:rPr>
              <a:t>public providers: services for social assistance</a:t>
            </a:r>
          </a:p>
          <a:p>
            <a:pPr lvl="0">
              <a:buClrTx/>
              <a:buFont typeface="Wingdings" pitchFamily="2" charset="2"/>
              <a:buChar char="q"/>
            </a:pPr>
            <a:r>
              <a:rPr lang="en-US" sz="1600" dirty="0" smtClean="0">
                <a:latin typeface="Arial" pitchFamily="34" charset="0"/>
                <a:cs typeface="Arial" pitchFamily="34" charset="0"/>
              </a:rPr>
              <a:t>private providers - non-governmental organizations; religious cults; economic operators, as provisioned by special regulations.</a:t>
            </a:r>
          </a:p>
          <a:p>
            <a:pPr>
              <a:buClrTx/>
              <a:buFont typeface="Wingdings" pitchFamily="2" charset="2"/>
              <a:buChar char="q"/>
            </a:pPr>
            <a:endParaRPr lang="en-US" sz="1600" dirty="0"/>
          </a:p>
        </p:txBody>
      </p:sp>
      <p:sp>
        <p:nvSpPr>
          <p:cNvPr id="5" name="Title 1"/>
          <p:cNvSpPr>
            <a:spLocks noGrp="1"/>
          </p:cNvSpPr>
          <p:nvPr>
            <p:ph type="title"/>
          </p:nvPr>
        </p:nvSpPr>
        <p:spPr/>
        <p:txBody>
          <a:bodyPr>
            <a:normAutofit/>
          </a:bodyPr>
          <a:lstStyle/>
          <a:p>
            <a:r>
              <a:rPr lang="en-US" sz="1800" i="1" dirty="0" smtClean="0">
                <a:latin typeface="Arial" pitchFamily="34" charset="0"/>
                <a:cs typeface="Arial" pitchFamily="34" charset="0"/>
              </a:rPr>
              <a:t>Reform of the social assistance system</a:t>
            </a:r>
            <a:endParaRPr lang="en-US"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a:spLocks noGrp="1"/>
          </p:cNvSpPr>
          <p:nvPr>
            <p:ph idx="1"/>
          </p:nvPr>
        </p:nvSpPr>
        <p:spPr/>
        <p:txBody>
          <a:bodyPr>
            <a:normAutofit lnSpcReduction="10000"/>
          </a:bodyPr>
          <a:lstStyle/>
          <a:p>
            <a:pPr marL="320040" indent="-320040" algn="just" eaLnBrk="1" fontAlgn="auto" hangingPunct="1">
              <a:spcAft>
                <a:spcPts val="0"/>
              </a:spcAft>
              <a:buFont typeface="Wingdings"/>
              <a:buChar char=""/>
              <a:defRPr/>
            </a:pPr>
            <a:r>
              <a:rPr lang="en-US" sz="1800" dirty="0" smtClean="0">
                <a:latin typeface="Arial" pitchFamily="34" charset="0"/>
                <a:cs typeface="Arial" pitchFamily="34" charset="0"/>
              </a:rPr>
              <a:t>For Romania it is </a:t>
            </a:r>
            <a:r>
              <a:rPr lang="en-US" sz="1800" b="1" dirty="0" smtClean="0">
                <a:latin typeface="Arial" pitchFamily="34" charset="0"/>
                <a:cs typeface="Arial" pitchFamily="34" charset="0"/>
              </a:rPr>
              <a:t>a priority to implement measures targeted to the most disadvantaged groups</a:t>
            </a:r>
            <a:r>
              <a:rPr lang="en-US" sz="1800" dirty="0" smtClean="0">
                <a:latin typeface="Arial" pitchFamily="34" charset="0"/>
                <a:cs typeface="Arial" pitchFamily="34" charset="0"/>
              </a:rPr>
              <a:t>.</a:t>
            </a:r>
          </a:p>
          <a:p>
            <a:pPr marL="320040" indent="-320040" algn="just" eaLnBrk="1" fontAlgn="auto" hangingPunct="1">
              <a:spcAft>
                <a:spcPts val="0"/>
              </a:spcAft>
              <a:buFont typeface="Wingdings"/>
              <a:buChar char=""/>
              <a:defRPr/>
            </a:pPr>
            <a:r>
              <a:rPr lang="en-US" sz="1800" dirty="0" smtClean="0">
                <a:latin typeface="Arial" pitchFamily="34" charset="0"/>
                <a:cs typeface="Arial" pitchFamily="34" charset="0"/>
              </a:rPr>
              <a:t>So, there were adopted the following regulations: </a:t>
            </a:r>
          </a:p>
          <a:p>
            <a:pPr marL="640080" lvl="1" indent="-274320" algn="just" eaLnBrk="1" fontAlgn="auto" hangingPunct="1">
              <a:spcAft>
                <a:spcPts val="0"/>
              </a:spcAft>
              <a:buFont typeface="Wingdings 2"/>
              <a:buChar char=""/>
              <a:defRPr/>
            </a:pPr>
            <a:r>
              <a:rPr lang="en-US" sz="1800" dirty="0" smtClean="0">
                <a:latin typeface="Arial" pitchFamily="34" charset="0"/>
                <a:cs typeface="Arial" pitchFamily="34" charset="0"/>
              </a:rPr>
              <a:t>Law 276/2010 for modification of the Law on the guaranteed minimum income; </a:t>
            </a:r>
          </a:p>
          <a:p>
            <a:pPr marL="640080" lvl="1" indent="-274320" algn="just" eaLnBrk="1" fontAlgn="auto" hangingPunct="1">
              <a:spcAft>
                <a:spcPts val="0"/>
              </a:spcAft>
              <a:buFont typeface="Wingdings 2"/>
              <a:buChar char=""/>
              <a:defRPr/>
            </a:pPr>
            <a:r>
              <a:rPr lang="en-US" sz="1800" dirty="0" smtClean="0">
                <a:latin typeface="Arial" pitchFamily="34" charset="0"/>
                <a:cs typeface="Arial" pitchFamily="34" charset="0"/>
              </a:rPr>
              <a:t>Law 277/2010 on the family allowance; </a:t>
            </a:r>
          </a:p>
          <a:p>
            <a:pPr marL="640080" lvl="1" indent="-274320" algn="just" eaLnBrk="1" fontAlgn="auto" hangingPunct="1">
              <a:spcAft>
                <a:spcPts val="0"/>
              </a:spcAft>
              <a:buFont typeface="Wingdings 2"/>
              <a:buChar char=""/>
              <a:defRPr/>
            </a:pPr>
            <a:r>
              <a:rPr lang="en-US" sz="1800" dirty="0" smtClean="0">
                <a:latin typeface="Arial" pitchFamily="34" charset="0"/>
                <a:cs typeface="Arial" pitchFamily="34" charset="0"/>
              </a:rPr>
              <a:t>Strategy on the reform of the social assistance;</a:t>
            </a:r>
          </a:p>
          <a:p>
            <a:pPr marL="640080" lvl="1" indent="-274320" algn="just" eaLnBrk="1" fontAlgn="auto" hangingPunct="1">
              <a:spcAft>
                <a:spcPts val="0"/>
              </a:spcAft>
              <a:buFont typeface="Wingdings 2"/>
              <a:buChar char=""/>
              <a:defRPr/>
            </a:pPr>
            <a:r>
              <a:rPr lang="en-US" sz="1800" dirty="0" smtClean="0">
                <a:latin typeface="Arial" pitchFamily="34" charset="0"/>
                <a:cs typeface="Arial" pitchFamily="34" charset="0"/>
              </a:rPr>
              <a:t>New law on social assistance, Law 292/2011;</a:t>
            </a:r>
          </a:p>
          <a:p>
            <a:pPr marL="640080" lvl="1" indent="-274320" algn="just" eaLnBrk="1" fontAlgn="auto" hangingPunct="1">
              <a:spcAft>
                <a:spcPts val="0"/>
              </a:spcAft>
              <a:buFont typeface="Wingdings 2"/>
              <a:buChar char=""/>
              <a:defRPr/>
            </a:pPr>
            <a:r>
              <a:rPr lang="en-US" sz="1800" dirty="0" smtClean="0">
                <a:latin typeface="Arial" pitchFamily="34" charset="0"/>
                <a:cs typeface="Arial" pitchFamily="34" charset="0"/>
              </a:rPr>
              <a:t> Strategy for child protection 2014-2020;</a:t>
            </a:r>
          </a:p>
          <a:p>
            <a:pPr marL="640080" lvl="1" indent="-274320" algn="just" eaLnBrk="1" fontAlgn="auto" hangingPunct="1">
              <a:spcAft>
                <a:spcPts val="0"/>
              </a:spcAft>
              <a:buFont typeface="Wingdings 2"/>
              <a:buChar char=""/>
              <a:defRPr/>
            </a:pPr>
            <a:r>
              <a:rPr lang="ro-RO" sz="1800" dirty="0" err="1" smtClean="0">
                <a:latin typeface="Arial" pitchFamily="34" charset="0"/>
                <a:cs typeface="Arial" pitchFamily="34" charset="0"/>
              </a:rPr>
              <a:t>Strategy</a:t>
            </a:r>
            <a:r>
              <a:rPr lang="ro-RO" sz="1800" dirty="0" smtClean="0">
                <a:latin typeface="Arial" pitchFamily="34" charset="0"/>
                <a:cs typeface="Arial" pitchFamily="34" charset="0"/>
              </a:rPr>
              <a:t> for </a:t>
            </a:r>
            <a:r>
              <a:rPr lang="ro-RO" sz="1800" dirty="0" err="1" smtClean="0">
                <a:latin typeface="Arial" pitchFamily="34" charset="0"/>
                <a:cs typeface="Arial" pitchFamily="34" charset="0"/>
              </a:rPr>
              <a:t>the</a:t>
            </a:r>
            <a:r>
              <a:rPr lang="ro-RO" sz="1800" dirty="0" smtClean="0">
                <a:latin typeface="Arial" pitchFamily="34" charset="0"/>
                <a:cs typeface="Arial" pitchFamily="34" charset="0"/>
              </a:rPr>
              <a:t> </a:t>
            </a:r>
            <a:r>
              <a:rPr lang="en-US" sz="1800" dirty="0" smtClean="0">
                <a:latin typeface="Arial" pitchFamily="34" charset="0"/>
                <a:cs typeface="Arial" pitchFamily="34" charset="0"/>
              </a:rPr>
              <a:t>social </a:t>
            </a:r>
            <a:r>
              <a:rPr lang="en-US" sz="1800" dirty="0" err="1" smtClean="0">
                <a:latin typeface="Arial" pitchFamily="34" charset="0"/>
                <a:cs typeface="Arial" pitchFamily="34" charset="0"/>
              </a:rPr>
              <a:t>i</a:t>
            </a:r>
            <a:r>
              <a:rPr lang="ro-RO" sz="1800" dirty="0" err="1" smtClean="0">
                <a:latin typeface="Arial" pitchFamily="34" charset="0"/>
                <a:cs typeface="Arial" pitchFamily="34" charset="0"/>
              </a:rPr>
              <a:t>nclusion</a:t>
            </a:r>
            <a:r>
              <a:rPr lang="ro-RO" sz="1800" dirty="0" smtClean="0">
                <a:latin typeface="Arial" pitchFamily="34" charset="0"/>
                <a:cs typeface="Arial" pitchFamily="34" charset="0"/>
              </a:rPr>
              <a:t> </a:t>
            </a:r>
            <a:r>
              <a:rPr lang="en-US" sz="1800" dirty="0" smtClean="0">
                <a:latin typeface="Arial" pitchFamily="34" charset="0"/>
                <a:cs typeface="Arial" pitchFamily="34" charset="0"/>
              </a:rPr>
              <a:t>and poverty reduction 2015</a:t>
            </a:r>
            <a:r>
              <a:rPr lang="ro-RO" sz="1800" dirty="0" smtClean="0">
                <a:latin typeface="Arial" pitchFamily="34" charset="0"/>
                <a:cs typeface="Arial" pitchFamily="34" charset="0"/>
              </a:rPr>
              <a:t> – 2020</a:t>
            </a:r>
            <a:r>
              <a:rPr lang="en-US" sz="1800" dirty="0" smtClean="0">
                <a:latin typeface="Arial" pitchFamily="34" charset="0"/>
                <a:cs typeface="Arial" pitchFamily="34" charset="0"/>
              </a:rPr>
              <a:t>.</a:t>
            </a:r>
          </a:p>
          <a:p>
            <a:pPr marL="640080" lvl="1" indent="-274320" algn="just" eaLnBrk="1" fontAlgn="auto" hangingPunct="1">
              <a:spcAft>
                <a:spcPts val="0"/>
              </a:spcAft>
              <a:buFont typeface="Wingdings 2"/>
              <a:buChar char=""/>
              <a:defRPr/>
            </a:pPr>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During the last period, in order to increase the life quality of persons belonging to vulnerable groups, including older people, Romania is </a:t>
            </a:r>
            <a:r>
              <a:rPr lang="en-US" sz="1800" b="1" dirty="0" smtClean="0">
                <a:latin typeface="Arial" pitchFamily="34" charset="0"/>
                <a:cs typeface="Arial" pitchFamily="34" charset="0"/>
              </a:rPr>
              <a:t>to reorganize and modernize the system of social services</a:t>
            </a:r>
            <a:r>
              <a:rPr lang="en-US" sz="1800" dirty="0" smtClean="0">
                <a:latin typeface="Arial" pitchFamily="34" charset="0"/>
                <a:cs typeface="Arial" pitchFamily="34" charset="0"/>
              </a:rPr>
              <a:t>. </a:t>
            </a:r>
          </a:p>
          <a:p>
            <a:pPr algn="just">
              <a:buNone/>
            </a:pPr>
            <a:endParaRPr lang="en-US" sz="1800" dirty="0" smtClean="0">
              <a:latin typeface="Arial" pitchFamily="34" charset="0"/>
              <a:cs typeface="Arial" pitchFamily="34" charset="0"/>
            </a:endParaRPr>
          </a:p>
          <a:p>
            <a:pPr algn="just"/>
            <a:r>
              <a:rPr lang="en-US" sz="1800" dirty="0" smtClean="0">
                <a:latin typeface="Arial" pitchFamily="34" charset="0"/>
                <a:cs typeface="Arial" pitchFamily="34" charset="0"/>
              </a:rPr>
              <a:t>The new law on social assistance establishes </a:t>
            </a:r>
            <a:r>
              <a:rPr lang="en-US" sz="1800" b="1" dirty="0" smtClean="0">
                <a:latin typeface="Arial" pitchFamily="34" charset="0"/>
                <a:cs typeface="Arial" pitchFamily="34" charset="0"/>
              </a:rPr>
              <a:t>a new classification and definition of the social services in order to facilitate the access to services of all categories of people in need, including elderly persons, and providing the system sustainability at the same time. </a:t>
            </a:r>
          </a:p>
          <a:p>
            <a:pPr marL="640080" lvl="1" indent="-274320" eaLnBrk="1" fontAlgn="auto" hangingPunct="1">
              <a:spcAft>
                <a:spcPts val="0"/>
              </a:spcAft>
              <a:buFont typeface="Wingdings 2"/>
              <a:buChar char=""/>
              <a:defRPr/>
            </a:pPr>
            <a:endParaRPr lang="en-US" dirty="0" smtClean="0"/>
          </a:p>
          <a:p>
            <a:pPr marL="320040" indent="-320040" eaLnBrk="1" fontAlgn="auto" hangingPunct="1">
              <a:spcAft>
                <a:spcPts val="0"/>
              </a:spcAft>
              <a:buFont typeface="Wingdings"/>
              <a:buChar char=""/>
              <a:defRPr/>
            </a:pPr>
            <a:endParaRPr lang="en-US" dirty="0"/>
          </a:p>
        </p:txBody>
      </p:sp>
      <p:sp>
        <p:nvSpPr>
          <p:cNvPr id="6" name="Title 1"/>
          <p:cNvSpPr txBox="1">
            <a:spLocks/>
          </p:cNvSpPr>
          <p:nvPr/>
        </p:nvSpPr>
        <p:spPr>
          <a:xfrm>
            <a:off x="344364" y="80970"/>
            <a:ext cx="9066340" cy="648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social assistance system</a:t>
            </a:r>
            <a:endParaRPr kumimoji="0" lang="en-US" sz="1800" b="1" i="0" u="none" strike="noStrike" kern="1200" cap="none" spc="0" normalizeH="0" baseline="0" noProof="0" dirty="0">
              <a:ln>
                <a:noFill/>
              </a:ln>
              <a:solidFill>
                <a:schemeClr val="tx1"/>
              </a:solidFill>
              <a:effectLst/>
              <a:uLnTx/>
              <a:uFillTx/>
              <a:latin typeface="Optane" pitchFamily="2" charset="0"/>
              <a:ea typeface="+mj-ea"/>
              <a:cs typeface="+mj-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6370" y="1340710"/>
            <a:ext cx="8994330" cy="5040700"/>
          </a:xfrm>
        </p:spPr>
        <p:txBody>
          <a:bodyPr>
            <a:normAutofit fontScale="40000" lnSpcReduction="20000"/>
          </a:bodyPr>
          <a:lstStyle/>
          <a:p>
            <a:pPr>
              <a:buClrTx/>
              <a:buNone/>
            </a:pPr>
            <a:endParaRPr lang="en-US" dirty="0" smtClean="0">
              <a:latin typeface="Arial" pitchFamily="34" charset="0"/>
              <a:cs typeface="Arial" pitchFamily="34" charset="0"/>
            </a:endParaRPr>
          </a:p>
          <a:p>
            <a:pPr>
              <a:buClrTx/>
              <a:buFont typeface="Wingdings" pitchFamily="2" charset="2"/>
              <a:buChar char="q"/>
            </a:pPr>
            <a:r>
              <a:rPr lang="en-US" sz="4500" b="1" dirty="0" smtClean="0">
                <a:latin typeface="Arial" pitchFamily="34" charset="0"/>
                <a:cs typeface="Arial" pitchFamily="34" charset="0"/>
              </a:rPr>
              <a:t>Older persons social services:</a:t>
            </a:r>
            <a:endParaRPr lang="en-US" sz="4500" dirty="0" smtClean="0">
              <a:latin typeface="Arial" pitchFamily="34" charset="0"/>
              <a:cs typeface="Arial" pitchFamily="34" charset="0"/>
            </a:endParaRPr>
          </a:p>
          <a:p>
            <a:pPr lvl="0">
              <a:buClrTx/>
              <a:buFont typeface="Wingdings" pitchFamily="2" charset="2"/>
              <a:buChar char="q"/>
            </a:pPr>
            <a:r>
              <a:rPr lang="en-GB" sz="4500" dirty="0" smtClean="0">
                <a:latin typeface="Arial" pitchFamily="34" charset="0"/>
                <a:cs typeface="Arial" pitchFamily="34" charset="0"/>
              </a:rPr>
              <a:t>local authorities budget</a:t>
            </a:r>
            <a:endParaRPr lang="en-US" sz="4500" dirty="0" smtClean="0">
              <a:latin typeface="Arial" pitchFamily="34" charset="0"/>
              <a:cs typeface="Arial" pitchFamily="34" charset="0"/>
            </a:endParaRPr>
          </a:p>
          <a:p>
            <a:pPr lvl="0">
              <a:buClrTx/>
              <a:buFont typeface="Wingdings" pitchFamily="2" charset="2"/>
              <a:buChar char="q"/>
            </a:pPr>
            <a:r>
              <a:rPr lang="en-GB" sz="4500" dirty="0" smtClean="0">
                <a:latin typeface="Arial" pitchFamily="34" charset="0"/>
                <a:cs typeface="Arial" pitchFamily="34" charset="0"/>
              </a:rPr>
              <a:t>state budget social assistance financing</a:t>
            </a:r>
            <a:endParaRPr lang="en-US" sz="4500" dirty="0" smtClean="0">
              <a:latin typeface="Arial" pitchFamily="34" charset="0"/>
              <a:cs typeface="Arial" pitchFamily="34" charset="0"/>
            </a:endParaRPr>
          </a:p>
          <a:p>
            <a:pPr lvl="0">
              <a:buClrTx/>
              <a:buFont typeface="Wingdings" pitchFamily="2" charset="2"/>
              <a:buChar char="q"/>
            </a:pPr>
            <a:r>
              <a:rPr lang="en-GB" sz="4500" dirty="0" smtClean="0">
                <a:latin typeface="Arial" pitchFamily="34" charset="0"/>
                <a:cs typeface="Arial" pitchFamily="34" charset="0"/>
              </a:rPr>
              <a:t>state budget subsidies for NGOs (in 2013: 88 home care services; 49 residential centres</a:t>
            </a:r>
            <a:endParaRPr lang="en-US" sz="4500" dirty="0" smtClean="0">
              <a:latin typeface="Arial" pitchFamily="34" charset="0"/>
              <a:cs typeface="Arial" pitchFamily="34" charset="0"/>
            </a:endParaRPr>
          </a:p>
          <a:p>
            <a:pPr lvl="0">
              <a:buClrTx/>
              <a:buFont typeface="Wingdings" pitchFamily="2" charset="2"/>
              <a:buChar char="q"/>
            </a:pPr>
            <a:r>
              <a:rPr lang="en-GB" sz="4500" dirty="0" smtClean="0">
                <a:latin typeface="Arial" pitchFamily="34" charset="0"/>
                <a:cs typeface="Arial" pitchFamily="34" charset="0"/>
              </a:rPr>
              <a:t>state budget national interest programs for public social services and NGOs (</a:t>
            </a:r>
            <a:r>
              <a:rPr lang="en-US" sz="4500" dirty="0" smtClean="0">
                <a:latin typeface="Arial" pitchFamily="34" charset="0"/>
                <a:cs typeface="Arial" pitchFamily="34" charset="0"/>
              </a:rPr>
              <a:t>“Developing the national network of residential centers for aged persons” 2011 – 2013) </a:t>
            </a:r>
          </a:p>
          <a:p>
            <a:pPr lvl="0">
              <a:buClrTx/>
              <a:buFont typeface="Wingdings" pitchFamily="2" charset="2"/>
              <a:buChar char="q"/>
            </a:pPr>
            <a:r>
              <a:rPr lang="en-GB" sz="4500" dirty="0" smtClean="0">
                <a:latin typeface="Arial" pitchFamily="34" charset="0"/>
                <a:cs typeface="Arial" pitchFamily="34" charset="0"/>
              </a:rPr>
              <a:t>state budget investment financing to co-finance works of buildings’ construction, repairing and refurbishment of social assistance centres (e.g. 49 older persons residential centres during 2000 – 2011).</a:t>
            </a:r>
          </a:p>
          <a:p>
            <a:pPr lvl="0">
              <a:buClrTx/>
              <a:buFont typeface="Wingdings" pitchFamily="2" charset="2"/>
              <a:buChar char="q"/>
            </a:pPr>
            <a:endParaRPr lang="en-US" sz="4500" dirty="0" smtClean="0">
              <a:latin typeface="Arial" pitchFamily="34" charset="0"/>
              <a:cs typeface="Arial" pitchFamily="34" charset="0"/>
            </a:endParaRPr>
          </a:p>
          <a:p>
            <a:pPr>
              <a:buClrTx/>
              <a:buFont typeface="Wingdings" pitchFamily="2" charset="2"/>
              <a:buChar char="q"/>
            </a:pPr>
            <a:r>
              <a:rPr lang="en-GB" sz="4500" b="1" dirty="0" smtClean="0">
                <a:latin typeface="Arial" pitchFamily="34" charset="0"/>
                <a:cs typeface="Arial" pitchFamily="34" charset="0"/>
              </a:rPr>
              <a:t>Social benefits:</a:t>
            </a:r>
            <a:endParaRPr lang="en-US" sz="4500" b="1" dirty="0" smtClean="0">
              <a:latin typeface="Arial" pitchFamily="34" charset="0"/>
              <a:cs typeface="Arial" pitchFamily="34" charset="0"/>
            </a:endParaRPr>
          </a:p>
          <a:p>
            <a:pPr lvl="0">
              <a:buClrTx/>
              <a:buFont typeface="Wingdings" pitchFamily="2" charset="2"/>
              <a:buChar char="q"/>
            </a:pPr>
            <a:r>
              <a:rPr lang="en-US" sz="4500" dirty="0" smtClean="0">
                <a:latin typeface="Arial" pitchFamily="34" charset="0"/>
                <a:cs typeface="Arial" pitchFamily="34" charset="0"/>
              </a:rPr>
              <a:t>State budget (central) – main benefits for low income households and family policies are being paid by the state budget</a:t>
            </a:r>
          </a:p>
          <a:p>
            <a:pPr lvl="0">
              <a:buClrTx/>
              <a:buFont typeface="Wingdings" pitchFamily="2" charset="2"/>
              <a:buChar char="q"/>
            </a:pPr>
            <a:r>
              <a:rPr lang="en-US" sz="4500" dirty="0" smtClean="0">
                <a:latin typeface="Arial" pitchFamily="34" charset="0"/>
                <a:cs typeface="Arial" pitchFamily="34" charset="0"/>
              </a:rPr>
              <a:t>Local budget – the </a:t>
            </a:r>
            <a:r>
              <a:rPr lang="en-GB" sz="4500" dirty="0" smtClean="0">
                <a:latin typeface="Arial" pitchFamily="34" charset="0"/>
                <a:cs typeface="Arial" pitchFamily="34" charset="0"/>
              </a:rPr>
              <a:t>social benefits which are sustained by the local authorities, depending </a:t>
            </a:r>
            <a:r>
              <a:rPr lang="en-GB" sz="4500" dirty="0" smtClean="0">
                <a:latin typeface="Arial" pitchFamily="34" charset="0"/>
                <a:cs typeface="Arial" pitchFamily="34" charset="0"/>
              </a:rPr>
              <a:t>on </a:t>
            </a:r>
            <a:r>
              <a:rPr lang="en-GB" sz="4500" dirty="0" smtClean="0">
                <a:latin typeface="Arial" pitchFamily="34" charset="0"/>
                <a:cs typeface="Arial" pitchFamily="34" charset="0"/>
              </a:rPr>
              <a:t>their financial capacity. The Ministry of Labour has not a registered situation of those. </a:t>
            </a:r>
            <a:endParaRPr lang="en-US" sz="4500" dirty="0"/>
          </a:p>
        </p:txBody>
      </p:sp>
      <p:sp>
        <p:nvSpPr>
          <p:cNvPr id="4" name="Rectangle 3"/>
          <p:cNvSpPr/>
          <p:nvPr/>
        </p:nvSpPr>
        <p:spPr>
          <a:xfrm>
            <a:off x="2288631" y="980660"/>
            <a:ext cx="5616780" cy="369332"/>
          </a:xfrm>
          <a:prstGeom prst="rect">
            <a:avLst/>
          </a:prstGeom>
        </p:spPr>
        <p:txBody>
          <a:bodyPr wrap="square">
            <a:spAutoFit/>
          </a:bodyPr>
          <a:lstStyle/>
          <a:p>
            <a:pPr algn="ctr">
              <a:buClrTx/>
            </a:pPr>
            <a:r>
              <a:rPr lang="en-US" b="1" dirty="0" smtClean="0">
                <a:latin typeface="Arial" pitchFamily="34" charset="0"/>
                <a:cs typeface="Arial" pitchFamily="34" charset="0"/>
              </a:rPr>
              <a:t>Financing social assistance system</a:t>
            </a:r>
          </a:p>
        </p:txBody>
      </p:sp>
      <p:sp>
        <p:nvSpPr>
          <p:cNvPr id="6" name="Title 1"/>
          <p:cNvSpPr txBox="1">
            <a:spLocks noGrp="1"/>
          </p:cNvSpPr>
          <p:nvPr>
            <p:ph type="title"/>
          </p:nvPr>
        </p:nvSpPr>
        <p:spPr>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social assistance system</a:t>
            </a:r>
            <a:endParaRPr kumimoji="0" lang="en-US" sz="1800" b="1" i="0" u="none" strike="noStrike" kern="1200" cap="none" spc="0" normalizeH="0" baseline="0" noProof="0" dirty="0">
              <a:ln>
                <a:noFill/>
              </a:ln>
              <a:solidFill>
                <a:schemeClr val="tx1"/>
              </a:solidFill>
              <a:effectLst/>
              <a:uLnTx/>
              <a:uFillTx/>
              <a:latin typeface="Optane" pitchFamily="2" charset="0"/>
              <a:ea typeface="+mj-ea"/>
              <a:cs typeface="+mj-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430" y="1916790"/>
            <a:ext cx="8562270" cy="3744520"/>
          </a:xfrm>
        </p:spPr>
        <p:txBody>
          <a:bodyPr>
            <a:normAutofit fontScale="77500" lnSpcReduction="20000"/>
          </a:bodyPr>
          <a:lstStyle/>
          <a:p>
            <a:pPr>
              <a:buClrTx/>
              <a:buFont typeface="Wingdings" pitchFamily="2" charset="2"/>
              <a:buChar char="q"/>
            </a:pPr>
            <a:r>
              <a:rPr lang="en-GB" sz="2100" b="1" dirty="0" smtClean="0">
                <a:latin typeface="Arial" pitchFamily="34" charset="0"/>
                <a:cs typeface="Arial" pitchFamily="34" charset="0"/>
              </a:rPr>
              <a:t>Social benefits: </a:t>
            </a:r>
            <a:endParaRPr lang="en-US" sz="2100" b="1"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minimum guaranteed income, </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care indemnity</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disability allowances, </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facilities for transport, means of communication and information etc</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in kind support: food (including from social canteens), clothing, medicine, medical equipment</a:t>
            </a:r>
            <a:endParaRPr lang="en-US" sz="2100" dirty="0" smtClean="0">
              <a:latin typeface="Arial" pitchFamily="34" charset="0"/>
              <a:cs typeface="Arial" pitchFamily="34" charset="0"/>
            </a:endParaRPr>
          </a:p>
          <a:p>
            <a:pPr lvl="0">
              <a:buClrTx/>
              <a:buFont typeface="Wingdings" pitchFamily="2" charset="2"/>
              <a:buChar char="v"/>
            </a:pPr>
            <a:r>
              <a:rPr lang="en-US" sz="2100" dirty="0" smtClean="0">
                <a:latin typeface="Arial" pitchFamily="34" charset="0"/>
                <a:cs typeface="Arial" pitchFamily="34" charset="0"/>
              </a:rPr>
              <a:t>social indemnity for pensioners</a:t>
            </a:r>
          </a:p>
          <a:p>
            <a:endParaRPr lang="en-GB" sz="2100" b="1" dirty="0" smtClean="0">
              <a:latin typeface="Arial" pitchFamily="34" charset="0"/>
              <a:cs typeface="Arial" pitchFamily="34" charset="0"/>
            </a:endParaRPr>
          </a:p>
          <a:p>
            <a:pPr>
              <a:buClrTx/>
              <a:buFont typeface="Wingdings" pitchFamily="2" charset="2"/>
              <a:buChar char="q"/>
            </a:pPr>
            <a:r>
              <a:rPr lang="en-GB" sz="2100" b="1" dirty="0" smtClean="0">
                <a:latin typeface="Arial" pitchFamily="34" charset="0"/>
                <a:cs typeface="Arial" pitchFamily="34" charset="0"/>
              </a:rPr>
              <a:t>Facilities for retired persons:</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free access to public transport, in urban areas and discount for inter-urban travels tickets; </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discount for </a:t>
            </a:r>
            <a:r>
              <a:rPr lang="en-GB" sz="2100" dirty="0" err="1" smtClean="0">
                <a:latin typeface="Arial" pitchFamily="34" charset="0"/>
                <a:cs typeface="Arial" pitchFamily="34" charset="0"/>
              </a:rPr>
              <a:t>tv</a:t>
            </a:r>
            <a:r>
              <a:rPr lang="en-GB" sz="2100" dirty="0" smtClean="0">
                <a:latin typeface="Arial" pitchFamily="34" charset="0"/>
                <a:cs typeface="Arial" pitchFamily="34" charset="0"/>
              </a:rPr>
              <a:t>, radio, cable subscription; </a:t>
            </a:r>
            <a:endParaRPr lang="en-US" sz="2100" dirty="0" smtClean="0">
              <a:latin typeface="Arial" pitchFamily="34" charset="0"/>
              <a:cs typeface="Arial" pitchFamily="34" charset="0"/>
            </a:endParaRPr>
          </a:p>
          <a:p>
            <a:pPr lvl="0">
              <a:buClrTx/>
              <a:buFont typeface="Wingdings" pitchFamily="2" charset="2"/>
              <a:buChar char="v"/>
            </a:pPr>
            <a:r>
              <a:rPr lang="en-GB" sz="2100" dirty="0" smtClean="0">
                <a:latin typeface="Arial" pitchFamily="34" charset="0"/>
                <a:cs typeface="Arial" pitchFamily="34" charset="0"/>
              </a:rPr>
              <a:t>free access to social canteens.</a:t>
            </a:r>
            <a:endParaRPr lang="en-US" sz="2100" dirty="0" smtClean="0">
              <a:latin typeface="Arial" pitchFamily="34" charset="0"/>
              <a:cs typeface="Arial" pitchFamily="34" charset="0"/>
            </a:endParaRPr>
          </a:p>
          <a:p>
            <a:endParaRPr lang="en-US" dirty="0"/>
          </a:p>
        </p:txBody>
      </p:sp>
      <p:sp>
        <p:nvSpPr>
          <p:cNvPr id="4" name="Rectangle 3"/>
          <p:cNvSpPr/>
          <p:nvPr/>
        </p:nvSpPr>
        <p:spPr>
          <a:xfrm>
            <a:off x="2956299" y="980660"/>
            <a:ext cx="3993401" cy="923330"/>
          </a:xfrm>
          <a:prstGeom prst="rect">
            <a:avLst/>
          </a:prstGeom>
        </p:spPr>
        <p:txBody>
          <a:bodyPr wrap="square">
            <a:spAutoFit/>
          </a:bodyPr>
          <a:lstStyle/>
          <a:p>
            <a:pPr>
              <a:buClrTx/>
            </a:pPr>
            <a:r>
              <a:rPr lang="en-US" b="1" dirty="0" smtClean="0">
                <a:latin typeface="Arial" pitchFamily="34" charset="0"/>
                <a:cs typeface="Arial" pitchFamily="34" charset="0"/>
              </a:rPr>
              <a:t>For example.. Older people affected by poverty or disability can receive</a:t>
            </a:r>
          </a:p>
        </p:txBody>
      </p:sp>
      <p:sp>
        <p:nvSpPr>
          <p:cNvPr id="5" name="Title 1"/>
          <p:cNvSpPr txBox="1">
            <a:spLocks/>
          </p:cNvSpPr>
          <p:nvPr/>
        </p:nvSpPr>
        <p:spPr>
          <a:xfrm>
            <a:off x="496764" y="233370"/>
            <a:ext cx="9066340" cy="648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Reform of the social assistance system</a:t>
            </a:r>
            <a:endParaRPr kumimoji="0" lang="en-US" sz="1800" b="1" i="0" u="none" strike="noStrike" kern="1200" cap="none" spc="0" normalizeH="0" baseline="0" noProof="0" dirty="0">
              <a:ln>
                <a:noFill/>
              </a:ln>
              <a:solidFill>
                <a:schemeClr val="tx1"/>
              </a:solidFill>
              <a:effectLst/>
              <a:uLnTx/>
              <a:uFillTx/>
              <a:latin typeface="Optane" pitchFamily="2" charset="0"/>
              <a:ea typeface="+mj-ea"/>
              <a:cs typeface="+mj-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US" b="1" i="1" kern="1200" dirty="0">
                <a:solidFill>
                  <a:schemeClr val="tx1"/>
                </a:solidFill>
                <a:latin typeface="Arial" pitchFamily="34" charset="0"/>
                <a:cs typeface="Arial" pitchFamily="34" charset="0"/>
              </a:rPr>
              <a:t>Reform of the social assistance </a:t>
            </a:r>
            <a:r>
              <a:rPr lang="en-US" b="1" i="1" kern="1200" dirty="0" smtClean="0">
                <a:solidFill>
                  <a:schemeClr val="tx1"/>
                </a:solidFill>
                <a:latin typeface="Arial" pitchFamily="34" charset="0"/>
                <a:cs typeface="Arial" pitchFamily="34" charset="0"/>
              </a:rPr>
              <a:t>system</a:t>
            </a:r>
            <a:r>
              <a:rPr lang="en-US" dirty="0"/>
              <a:t/>
            </a:r>
            <a:br>
              <a:rPr lang="en-US" dirty="0"/>
            </a:br>
            <a:endParaRPr lang="en-US" dirty="0"/>
          </a:p>
        </p:txBody>
      </p:sp>
      <p:sp>
        <p:nvSpPr>
          <p:cNvPr id="3" name="Content Placeholder 2"/>
          <p:cNvSpPr>
            <a:spLocks noGrp="1"/>
          </p:cNvSpPr>
          <p:nvPr>
            <p:ph idx="1"/>
          </p:nvPr>
        </p:nvSpPr>
        <p:spPr>
          <a:xfrm>
            <a:off x="920440" y="1916790"/>
            <a:ext cx="8490260" cy="4209376"/>
          </a:xfrm>
        </p:spPr>
        <p:txBody>
          <a:bodyPr>
            <a:normAutofit fontScale="47500" lnSpcReduction="20000"/>
          </a:bodyPr>
          <a:lstStyle/>
          <a:p>
            <a:pPr algn="just">
              <a:buClrTx/>
              <a:buFont typeface="Wingdings" pitchFamily="2" charset="2"/>
              <a:buChar char="q"/>
            </a:pPr>
            <a:r>
              <a:rPr lang="en-GB" sz="3300" b="1" dirty="0" smtClean="0">
                <a:latin typeface="Arial" pitchFamily="34" charset="0"/>
                <a:cs typeface="Arial" pitchFamily="34" charset="0"/>
              </a:rPr>
              <a:t>Health care facilities:</a:t>
            </a:r>
            <a:endParaRPr lang="en-US" sz="3300" dirty="0" smtClean="0">
              <a:latin typeface="Arial" pitchFamily="34" charset="0"/>
              <a:cs typeface="Arial" pitchFamily="34" charset="0"/>
            </a:endParaRPr>
          </a:p>
          <a:p>
            <a:pPr lvl="0" algn="just">
              <a:buClrTx/>
              <a:buFont typeface="Wingdings" pitchFamily="2" charset="2"/>
              <a:buChar char="q"/>
            </a:pPr>
            <a:r>
              <a:rPr lang="en-GB" sz="3300" b="1" dirty="0" smtClean="0">
                <a:latin typeface="Arial" pitchFamily="34" charset="0"/>
                <a:cs typeface="Arial" pitchFamily="34" charset="0"/>
              </a:rPr>
              <a:t>free accessibility to health care services for retired persons </a:t>
            </a:r>
            <a:r>
              <a:rPr lang="en-GB" sz="3300" dirty="0" smtClean="0">
                <a:latin typeface="Arial" pitchFamily="34" charset="0"/>
                <a:cs typeface="Arial" pitchFamily="34" charset="0"/>
              </a:rPr>
              <a:t>with an average pension under 740 lei  (164 Euro); </a:t>
            </a:r>
            <a:endParaRPr lang="en-US" sz="3300" dirty="0" smtClean="0">
              <a:latin typeface="Arial" pitchFamily="34" charset="0"/>
              <a:cs typeface="Arial" pitchFamily="34" charset="0"/>
            </a:endParaRPr>
          </a:p>
          <a:p>
            <a:pPr lvl="0" algn="just">
              <a:buClrTx/>
              <a:buFont typeface="Wingdings" pitchFamily="2" charset="2"/>
              <a:buChar char="q"/>
            </a:pPr>
            <a:r>
              <a:rPr lang="en-GB" sz="3300" b="1" dirty="0" smtClean="0">
                <a:latin typeface="Arial" pitchFamily="34" charset="0"/>
                <a:cs typeface="Arial" pitchFamily="34" charset="0"/>
              </a:rPr>
              <a:t>free access to the health system for the elderly with low income, war veterans or war invalids, who suffered due to political or ethnical reasons, disabled elderly persons</a:t>
            </a:r>
            <a:r>
              <a:rPr lang="en-GB" sz="3300" dirty="0" smtClean="0">
                <a:latin typeface="Arial" pitchFamily="34" charset="0"/>
                <a:cs typeface="Arial" pitchFamily="34" charset="0"/>
              </a:rPr>
              <a:t> – the contribution for health insurance is supported from the state budget and social insurance system;</a:t>
            </a:r>
            <a:endParaRPr lang="en-US" sz="3300" dirty="0" smtClean="0">
              <a:latin typeface="Arial" pitchFamily="34" charset="0"/>
              <a:cs typeface="Arial" pitchFamily="34" charset="0"/>
            </a:endParaRPr>
          </a:p>
          <a:p>
            <a:pPr lvl="0" algn="just">
              <a:buClrTx/>
              <a:buFont typeface="Wingdings" pitchFamily="2" charset="2"/>
              <a:buChar char="q"/>
            </a:pPr>
            <a:r>
              <a:rPr lang="en-GB" sz="3300" b="1" dirty="0" smtClean="0">
                <a:latin typeface="Arial" pitchFamily="34" charset="0"/>
                <a:cs typeface="Arial" pitchFamily="34" charset="0"/>
              </a:rPr>
              <a:t>access to subsidised medicine </a:t>
            </a:r>
            <a:r>
              <a:rPr lang="en-GB" sz="3300" dirty="0" smtClean="0">
                <a:latin typeface="Arial" pitchFamily="34" charset="0"/>
                <a:cs typeface="Arial" pitchFamily="34" charset="0"/>
              </a:rPr>
              <a:t>– the costs of medicine drugs are covered from the health insurance fund in different percentages: 90% or 100% and the list of medicine with subsidised costs is annually approved by the minister of health;</a:t>
            </a:r>
            <a:endParaRPr lang="en-US" sz="3300" dirty="0" smtClean="0">
              <a:latin typeface="Arial" pitchFamily="34" charset="0"/>
              <a:cs typeface="Arial" pitchFamily="34" charset="0"/>
            </a:endParaRPr>
          </a:p>
          <a:p>
            <a:pPr lvl="0" algn="just">
              <a:buClrTx/>
              <a:buFont typeface="Wingdings" pitchFamily="2" charset="2"/>
              <a:buChar char="q"/>
            </a:pPr>
            <a:r>
              <a:rPr lang="en-GB" sz="3300" b="1" dirty="0" smtClean="0">
                <a:latin typeface="Arial" pitchFamily="34" charset="0"/>
                <a:cs typeface="Arial" pitchFamily="34" charset="0"/>
              </a:rPr>
              <a:t>the old persons, beneficiaries of the guaranteed minimum income, receive free medical care</a:t>
            </a:r>
            <a:r>
              <a:rPr lang="en-GB" sz="3300" dirty="0" smtClean="0">
                <a:latin typeface="Arial" pitchFamily="34" charset="0"/>
                <a:cs typeface="Arial" pitchFamily="34" charset="0"/>
              </a:rPr>
              <a:t>, as their contribution to insurance are being paid from the state budget</a:t>
            </a:r>
            <a:endParaRPr lang="en-US" sz="3300" dirty="0" smtClean="0">
              <a:latin typeface="Arial" pitchFamily="34" charset="0"/>
              <a:cs typeface="Arial" pitchFamily="34" charset="0"/>
            </a:endParaRPr>
          </a:p>
          <a:p>
            <a:pPr lvl="0" algn="just">
              <a:buClrTx/>
              <a:buFont typeface="Wingdings" pitchFamily="2" charset="2"/>
              <a:buChar char="q"/>
            </a:pPr>
            <a:r>
              <a:rPr lang="en-GB" sz="3300" b="1" dirty="0" smtClean="0">
                <a:latin typeface="Arial" pitchFamily="34" charset="0"/>
                <a:cs typeface="Arial" pitchFamily="34" charset="0"/>
              </a:rPr>
              <a:t>access of chronically ill persons with social problems to health care delivered by hospitals</a:t>
            </a:r>
            <a:r>
              <a:rPr lang="en-GB" sz="3300" dirty="0" smtClean="0">
                <a:latin typeface="Arial" pitchFamily="34" charset="0"/>
                <a:cs typeface="Arial" pitchFamily="34" charset="0"/>
              </a:rPr>
              <a:t> – socio-medical units for poor and chronically ill persons, providing health care services after the hospitalisation in a unit for acute diseases;</a:t>
            </a:r>
            <a:endParaRPr lang="en-US" sz="3300" dirty="0" smtClean="0">
              <a:latin typeface="Arial" pitchFamily="34" charset="0"/>
              <a:cs typeface="Arial" pitchFamily="34" charset="0"/>
            </a:endParaRPr>
          </a:p>
          <a:p>
            <a:pPr lvl="0" algn="just">
              <a:buClrTx/>
              <a:buFont typeface="Wingdings" pitchFamily="2" charset="2"/>
              <a:buChar char="q"/>
            </a:pPr>
            <a:r>
              <a:rPr lang="en-GB" sz="3300" b="1" dirty="0" smtClean="0">
                <a:latin typeface="Arial" pitchFamily="34" charset="0"/>
                <a:cs typeface="Arial" pitchFamily="34" charset="0"/>
              </a:rPr>
              <a:t>access to home medical care </a:t>
            </a:r>
            <a:r>
              <a:rPr lang="en-GB" sz="3300" dirty="0" smtClean="0">
                <a:latin typeface="Arial" pitchFamily="34" charset="0"/>
                <a:cs typeface="Arial" pitchFamily="34" charset="0"/>
              </a:rPr>
              <a:t>at the discharge of the patient from acute diseases hospitals - services are delivered by non profit organisations.</a:t>
            </a:r>
            <a:endParaRPr lang="en-US" sz="3300" dirty="0" smtClean="0">
              <a:latin typeface="Arial" pitchFamily="34" charset="0"/>
              <a:cs typeface="Arial" pitchFamily="34" charset="0"/>
            </a:endParaRPr>
          </a:p>
          <a:p>
            <a:endParaRPr lang="en-US" dirty="0"/>
          </a:p>
        </p:txBody>
      </p:sp>
      <p:sp>
        <p:nvSpPr>
          <p:cNvPr id="4" name="Rectangle 3"/>
          <p:cNvSpPr/>
          <p:nvPr/>
        </p:nvSpPr>
        <p:spPr>
          <a:xfrm>
            <a:off x="2476500" y="980661"/>
            <a:ext cx="4953000" cy="646331"/>
          </a:xfrm>
          <a:prstGeom prst="rect">
            <a:avLst/>
          </a:prstGeom>
        </p:spPr>
        <p:txBody>
          <a:bodyPr wrap="square">
            <a:spAutoFit/>
          </a:bodyPr>
          <a:lstStyle/>
          <a:p>
            <a:pPr>
              <a:buClrTx/>
            </a:pPr>
            <a:r>
              <a:rPr lang="en-US" b="1" dirty="0" smtClean="0">
                <a:latin typeface="Arial" pitchFamily="34" charset="0"/>
                <a:cs typeface="Arial" pitchFamily="34" charset="0"/>
              </a:rPr>
              <a:t>For example.. Older people affected by poverty or disability can receive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8380" y="1844780"/>
            <a:ext cx="9001250" cy="707886"/>
          </a:xfrm>
          <a:prstGeom prst="rect">
            <a:avLst/>
          </a:prstGeom>
        </p:spPr>
        <p:txBody>
          <a:bodyPr wrap="square">
            <a:spAutoFit/>
          </a:bodyPr>
          <a:lstStyle/>
          <a:p>
            <a:pPr algn="just"/>
            <a:r>
              <a:rPr lang="en-US" sz="2000" b="1" dirty="0" smtClean="0"/>
              <a:t>Population ageing is driven by three separate phenomena…all of which can be observed in Romania</a:t>
            </a:r>
            <a:endParaRPr lang="en-US" sz="2000" b="1" dirty="0"/>
          </a:p>
        </p:txBody>
      </p:sp>
      <p:graphicFrame>
        <p:nvGraphicFramePr>
          <p:cNvPr id="10" name="Content Placeholder 8"/>
          <p:cNvGraphicFramePr>
            <a:graphicFrameLocks/>
          </p:cNvGraphicFramePr>
          <p:nvPr>
            <p:extLst>
              <p:ext uri="{D42A27DB-BD31-4B8C-83A1-F6EECF244321}">
                <p14:modId xmlns="" xmlns:p14="http://schemas.microsoft.com/office/powerpoint/2010/main" val="1776362304"/>
              </p:ext>
            </p:extLst>
          </p:nvPr>
        </p:nvGraphicFramePr>
        <p:xfrm>
          <a:off x="1712550" y="2636890"/>
          <a:ext cx="7201000" cy="2448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
          <p:cNvSpPr>
            <a:spLocks noGrp="1"/>
          </p:cNvSpPr>
          <p:nvPr>
            <p:ph type="title" idx="4294967295"/>
          </p:nvPr>
        </p:nvSpPr>
        <p:spPr>
          <a:xfrm>
            <a:off x="344360" y="188550"/>
            <a:ext cx="6840950" cy="432060"/>
          </a:xfrm>
        </p:spPr>
        <p:txBody>
          <a:bodyPr>
            <a:normAutofit/>
          </a:bodyPr>
          <a:lstStyle/>
          <a:p>
            <a:pPr eaLnBrk="1" hangingPunct="1"/>
            <a:r>
              <a:rPr lang="en-US" altLang="en-US" sz="1800" i="1" dirty="0" smtClean="0">
                <a:solidFill>
                  <a:schemeClr val="tx1"/>
                </a:solidFill>
                <a:latin typeface="Arial" pitchFamily="34" charset="0"/>
                <a:cs typeface="Arial" pitchFamily="34" charset="0"/>
              </a:rPr>
              <a:t>Socio-demographic factors</a:t>
            </a:r>
            <a:endParaRPr lang="en-US" altLang="en-US" sz="1800" i="1" dirty="0" smtClean="0">
              <a:solidFill>
                <a:schemeClr val="tx1"/>
              </a:solidFill>
              <a:latin typeface="Arial" pitchFamily="34" charset="0"/>
              <a:cs typeface="Arial" pitchFamily="34" charset="0"/>
              <a:sym typeface="Wingdings" panose="05000000000000000000" pitchFamily="2" charset="2"/>
            </a:endParaRPr>
          </a:p>
        </p:txBody>
      </p:sp>
    </p:spTree>
    <p:extLst>
      <p:ext uri="{BB962C8B-B14F-4D97-AF65-F5344CB8AC3E}">
        <p14:creationId xmlns:p14="http://schemas.microsoft.com/office/powerpoint/2010/main" xmlns="" val="33130094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CARE</a:t>
            </a:r>
            <a:endParaRPr lang="en-US" dirty="0"/>
          </a:p>
        </p:txBody>
      </p:sp>
      <p:sp>
        <p:nvSpPr>
          <p:cNvPr id="3" name="Content Placeholder 2"/>
          <p:cNvSpPr>
            <a:spLocks noGrp="1"/>
          </p:cNvSpPr>
          <p:nvPr>
            <p:ph idx="1"/>
          </p:nvPr>
        </p:nvSpPr>
        <p:spPr>
          <a:xfrm>
            <a:off x="416370" y="1700760"/>
            <a:ext cx="8929240" cy="4752659"/>
          </a:xfrm>
        </p:spPr>
        <p:txBody>
          <a:bodyPr>
            <a:normAutofit fontScale="55000" lnSpcReduction="20000"/>
          </a:bodyPr>
          <a:lstStyle/>
          <a:p>
            <a:pPr algn="just">
              <a:buClrTx/>
              <a:buFont typeface="Wingdings" pitchFamily="2" charset="2"/>
              <a:buChar char="q"/>
            </a:pPr>
            <a:r>
              <a:rPr lang="en-US" sz="2900" dirty="0" smtClean="0">
                <a:latin typeface="Arial" pitchFamily="34" charset="0"/>
                <a:cs typeface="Arial" pitchFamily="34" charset="0"/>
              </a:rPr>
              <a:t>Elderly </a:t>
            </a:r>
            <a:r>
              <a:rPr lang="en-US" sz="2900" dirty="0" smtClean="0">
                <a:latin typeface="Arial" pitchFamily="34" charset="0"/>
                <a:cs typeface="Arial" pitchFamily="34" charset="0"/>
              </a:rPr>
              <a:t>persons with handicap/disability, </a:t>
            </a:r>
            <a:r>
              <a:rPr lang="en-US" sz="2900" b="1" dirty="0" smtClean="0">
                <a:latin typeface="Arial" pitchFamily="34" charset="0"/>
                <a:cs typeface="Arial" pitchFamily="34" charset="0"/>
              </a:rPr>
              <a:t>are entitled to receive social benefits granted according to the degree of handicap</a:t>
            </a:r>
            <a:r>
              <a:rPr lang="en-US" sz="2900" dirty="0" smtClean="0">
                <a:latin typeface="Arial" pitchFamily="34" charset="0"/>
                <a:cs typeface="Arial" pitchFamily="34" charset="0"/>
              </a:rPr>
              <a:t> (medium, advanced and high) and care services. </a:t>
            </a:r>
          </a:p>
          <a:p>
            <a:pPr algn="just">
              <a:buClrTx/>
              <a:buFont typeface="Wingdings" pitchFamily="2" charset="2"/>
              <a:buChar char="q"/>
            </a:pPr>
            <a:r>
              <a:rPr lang="en-US" sz="2900" dirty="0" smtClean="0">
                <a:latin typeface="Arial" pitchFamily="34" charset="0"/>
                <a:cs typeface="Arial" pitchFamily="34" charset="0"/>
              </a:rPr>
              <a:t>Persons with </a:t>
            </a:r>
            <a:r>
              <a:rPr lang="en-US" sz="2900" b="1" dirty="0" smtClean="0">
                <a:latin typeface="Arial" pitchFamily="34" charset="0"/>
                <a:cs typeface="Arial" pitchFamily="34" charset="0"/>
              </a:rPr>
              <a:t>the highest level of handicap can choose between a monthly care indemnity or the services of a personal assistant</a:t>
            </a:r>
            <a:r>
              <a:rPr lang="en-US" sz="2900" dirty="0" smtClean="0">
                <a:latin typeface="Arial" pitchFamily="34" charset="0"/>
                <a:cs typeface="Arial" pitchFamily="34" charset="0"/>
              </a:rPr>
              <a:t>, employed by local authorities. Personal assistant is responsible for the personal care and individual rehabilitation plan of the person assisted and can be recruited from the family members of the beneficiary.</a:t>
            </a:r>
          </a:p>
          <a:p>
            <a:pPr algn="just">
              <a:buClrTx/>
              <a:buFont typeface="Wingdings" pitchFamily="2" charset="2"/>
              <a:buChar char="q"/>
            </a:pPr>
            <a:r>
              <a:rPr lang="en-US" sz="2900" dirty="0" smtClean="0">
                <a:latin typeface="Arial" pitchFamily="34" charset="0"/>
                <a:cs typeface="Arial" pitchFamily="34" charset="0"/>
              </a:rPr>
              <a:t> According to statistical figures </a:t>
            </a:r>
            <a:r>
              <a:rPr lang="ro-RO" sz="2900" dirty="0" err="1" smtClean="0">
                <a:latin typeface="Arial" pitchFamily="34" charset="0"/>
                <a:cs typeface="Arial" pitchFamily="34" charset="0"/>
              </a:rPr>
              <a:t>by</a:t>
            </a:r>
            <a:r>
              <a:rPr lang="ro-RO" sz="2900" dirty="0" smtClean="0">
                <a:latin typeface="Arial" pitchFamily="34" charset="0"/>
                <a:cs typeface="Arial" pitchFamily="34" charset="0"/>
              </a:rPr>
              <a:t> 30th of June 2013, </a:t>
            </a:r>
            <a:r>
              <a:rPr lang="ro-RO" sz="2900" dirty="0" err="1" smtClean="0">
                <a:latin typeface="Arial" pitchFamily="34" charset="0"/>
                <a:cs typeface="Arial" pitchFamily="34" charset="0"/>
              </a:rPr>
              <a:t>the</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number</a:t>
            </a:r>
            <a:r>
              <a:rPr lang="ro-RO" sz="2900" dirty="0" smtClean="0">
                <a:latin typeface="Arial" pitchFamily="34" charset="0"/>
                <a:cs typeface="Arial" pitchFamily="34" charset="0"/>
              </a:rPr>
              <a:t> of </a:t>
            </a:r>
            <a:r>
              <a:rPr lang="ro-RO" sz="2900" dirty="0" err="1" smtClean="0">
                <a:latin typeface="Arial" pitchFamily="34" charset="0"/>
                <a:cs typeface="Arial" pitchFamily="34" charset="0"/>
              </a:rPr>
              <a:t>persons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disabilities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was</a:t>
            </a:r>
            <a:r>
              <a:rPr lang="ro-RO" sz="2900" dirty="0" smtClean="0">
                <a:latin typeface="Arial" pitchFamily="34" charset="0"/>
                <a:cs typeface="Arial" pitchFamily="34" charset="0"/>
              </a:rPr>
              <a:t> 700.736 (</a:t>
            </a:r>
            <a:r>
              <a:rPr lang="ro-RO" sz="2900" dirty="0" err="1" smtClean="0">
                <a:latin typeface="Arial" pitchFamily="34" charset="0"/>
                <a:cs typeface="Arial" pitchFamily="34" charset="0"/>
              </a:rPr>
              <a:t>adults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and</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children</a:t>
            </a:r>
            <a:r>
              <a:rPr lang="ro-RO" sz="2900" dirty="0" smtClean="0">
                <a:latin typeface="Arial" pitchFamily="34" charset="0"/>
                <a:cs typeface="Arial" pitchFamily="34" charset="0"/>
              </a:rPr>
              <a:t>), </a:t>
            </a:r>
            <a:r>
              <a:rPr lang="en-US" sz="2900" dirty="0" smtClean="0">
                <a:latin typeface="Arial" pitchFamily="34" charset="0"/>
                <a:cs typeface="Arial" pitchFamily="34" charset="0"/>
              </a:rPr>
              <a:t>with a ratio of 3.71 persons with disabilities per 100 inhabitants</a:t>
            </a:r>
            <a:r>
              <a:rPr lang="ro-RO" sz="2900" dirty="0" smtClean="0">
                <a:latin typeface="Arial" pitchFamily="34" charset="0"/>
                <a:cs typeface="Arial" pitchFamily="34" charset="0"/>
              </a:rPr>
              <a:t>. Out of </a:t>
            </a:r>
            <a:r>
              <a:rPr lang="ro-RO" sz="2900" dirty="0" err="1" smtClean="0">
                <a:latin typeface="Arial" pitchFamily="34" charset="0"/>
                <a:cs typeface="Arial" pitchFamily="34" charset="0"/>
              </a:rPr>
              <a:t>them</a:t>
            </a:r>
            <a:r>
              <a:rPr lang="ro-RO" sz="2900" dirty="0" smtClean="0">
                <a:latin typeface="Arial" pitchFamily="34" charset="0"/>
                <a:cs typeface="Arial" pitchFamily="34" charset="0"/>
              </a:rPr>
              <a:t>, 61.043 (8,7%) are </a:t>
            </a:r>
            <a:r>
              <a:rPr lang="ro-RO" sz="2900" dirty="0" err="1" smtClean="0">
                <a:latin typeface="Arial" pitchFamily="34" charset="0"/>
                <a:cs typeface="Arial" pitchFamily="34" charset="0"/>
              </a:rPr>
              <a:t>children</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under</a:t>
            </a:r>
            <a:r>
              <a:rPr lang="ro-RO" sz="2900" dirty="0" smtClean="0">
                <a:latin typeface="Arial" pitchFamily="34" charset="0"/>
                <a:cs typeface="Arial" pitchFamily="34" charset="0"/>
              </a:rPr>
              <a:t> 18 </a:t>
            </a:r>
            <a:r>
              <a:rPr lang="ro-RO" sz="2900" dirty="0" err="1" smtClean="0">
                <a:latin typeface="Arial" pitchFamily="34" charset="0"/>
                <a:cs typeface="Arial" pitchFamily="34" charset="0"/>
              </a:rPr>
              <a:t>years</a:t>
            </a:r>
            <a:r>
              <a:rPr lang="ro-RO" sz="2900" dirty="0" smtClean="0">
                <a:latin typeface="Arial" pitchFamily="34" charset="0"/>
                <a:cs typeface="Arial" pitchFamily="34" charset="0"/>
              </a:rPr>
              <a:t> old </a:t>
            </a:r>
            <a:r>
              <a:rPr lang="ro-RO" sz="2900" dirty="0" err="1" smtClean="0">
                <a:latin typeface="Arial" pitchFamily="34" charset="0"/>
                <a:cs typeface="Arial" pitchFamily="34" charset="0"/>
              </a:rPr>
              <a:t>and</a:t>
            </a:r>
            <a:r>
              <a:rPr lang="ro-RO" sz="2900" dirty="0" smtClean="0">
                <a:latin typeface="Arial" pitchFamily="34" charset="0"/>
                <a:cs typeface="Arial" pitchFamily="34" charset="0"/>
              </a:rPr>
              <a:t> 639.693 are </a:t>
            </a:r>
            <a:r>
              <a:rPr lang="ro-RO" sz="2900" dirty="0" err="1" smtClean="0">
                <a:latin typeface="Arial" pitchFamily="34" charset="0"/>
                <a:cs typeface="Arial" pitchFamily="34" charset="0"/>
              </a:rPr>
              <a:t>adults</a:t>
            </a:r>
            <a:r>
              <a:rPr lang="ro-RO" sz="2900" dirty="0" smtClean="0">
                <a:latin typeface="Arial" pitchFamily="34" charset="0"/>
                <a:cs typeface="Arial" pitchFamily="34" charset="0"/>
              </a:rPr>
              <a:t> (91,3%). </a:t>
            </a:r>
            <a:r>
              <a:rPr lang="en-US" sz="2900" dirty="0" smtClean="0">
                <a:latin typeface="Arial" pitchFamily="34" charset="0"/>
                <a:cs typeface="Arial" pitchFamily="34" charset="0"/>
              </a:rPr>
              <a:t>Of all persons with disabilities, </a:t>
            </a:r>
            <a:r>
              <a:rPr lang="ro-RO" sz="2900" dirty="0" smtClean="0">
                <a:latin typeface="Arial" pitchFamily="34" charset="0"/>
                <a:cs typeface="Arial" pitchFamily="34" charset="0"/>
              </a:rPr>
              <a:t>622.892 (88,89</a:t>
            </a:r>
            <a:r>
              <a:rPr lang="en-US" sz="2900" dirty="0" smtClean="0">
                <a:latin typeface="Arial" pitchFamily="34" charset="0"/>
                <a:cs typeface="Arial" pitchFamily="34" charset="0"/>
              </a:rPr>
              <a:t>%) are in the care of their families and/or are living an independent life. The rest of persons with disabilities, respectively </a:t>
            </a:r>
            <a:r>
              <a:rPr lang="ro-RO" sz="2900" dirty="0" smtClean="0">
                <a:latin typeface="Arial" pitchFamily="34" charset="0"/>
                <a:cs typeface="Arial" pitchFamily="34" charset="0"/>
              </a:rPr>
              <a:t>16.801 </a:t>
            </a:r>
            <a:r>
              <a:rPr lang="en-US" sz="2900" dirty="0" smtClean="0">
                <a:latin typeface="Arial" pitchFamily="34" charset="0"/>
                <a:cs typeface="Arial" pitchFamily="34" charset="0"/>
              </a:rPr>
              <a:t>live in public social assistance </a:t>
            </a:r>
            <a:r>
              <a:rPr lang="en-US" sz="2900" dirty="0" err="1" smtClean="0">
                <a:latin typeface="Arial" pitchFamily="34" charset="0"/>
                <a:cs typeface="Arial" pitchFamily="34" charset="0"/>
              </a:rPr>
              <a:t>specialised</a:t>
            </a:r>
            <a:r>
              <a:rPr lang="en-US" sz="2900" dirty="0" smtClean="0">
                <a:latin typeface="Arial" pitchFamily="34" charset="0"/>
                <a:cs typeface="Arial" pitchFamily="34" charset="0"/>
              </a:rPr>
              <a:t> residential care institutions.</a:t>
            </a:r>
            <a:r>
              <a:rPr lang="ro-RO" sz="2900" dirty="0" smtClean="0">
                <a:latin typeface="Arial" pitchFamily="34" charset="0"/>
                <a:cs typeface="Arial" pitchFamily="34" charset="0"/>
              </a:rPr>
              <a:t> </a:t>
            </a:r>
            <a:endParaRPr lang="en-US" sz="2900" dirty="0" smtClean="0">
              <a:latin typeface="Arial" pitchFamily="34" charset="0"/>
              <a:cs typeface="Arial" pitchFamily="34" charset="0"/>
            </a:endParaRPr>
          </a:p>
          <a:p>
            <a:pPr algn="just">
              <a:buClrTx/>
              <a:buFont typeface="Wingdings" pitchFamily="2" charset="2"/>
              <a:buChar char="q"/>
            </a:pPr>
            <a:r>
              <a:rPr lang="ro-RO" sz="2900" dirty="0" err="1" smtClean="0">
                <a:latin typeface="Arial" pitchFamily="34" charset="0"/>
                <a:cs typeface="Arial" pitchFamily="34" charset="0"/>
              </a:rPr>
              <a:t>From</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the</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analysis</a:t>
            </a:r>
            <a:r>
              <a:rPr lang="ro-RO" sz="2900" dirty="0" smtClean="0">
                <a:latin typeface="Arial" pitchFamily="34" charset="0"/>
                <a:cs typeface="Arial" pitchFamily="34" charset="0"/>
              </a:rPr>
              <a:t> of </a:t>
            </a:r>
            <a:r>
              <a:rPr lang="ro-RO" sz="2900" dirty="0" err="1" smtClean="0">
                <a:latin typeface="Arial" pitchFamily="34" charset="0"/>
                <a:cs typeface="Arial" pitchFamily="34" charset="0"/>
              </a:rPr>
              <a:t>statistical</a:t>
            </a:r>
            <a:r>
              <a:rPr lang="ro-RO" sz="2900" dirty="0" smtClean="0">
                <a:latin typeface="Arial" pitchFamily="34" charset="0"/>
                <a:cs typeface="Arial" pitchFamily="34" charset="0"/>
              </a:rPr>
              <a:t> data, </a:t>
            </a:r>
            <a:r>
              <a:rPr lang="ro-RO" sz="2900" dirty="0" err="1" smtClean="0">
                <a:latin typeface="Arial" pitchFamily="34" charset="0"/>
                <a:cs typeface="Arial" pitchFamily="34" charset="0"/>
              </a:rPr>
              <a:t>centralized</a:t>
            </a:r>
            <a:r>
              <a:rPr lang="ro-RO" sz="2900" dirty="0" smtClean="0">
                <a:latin typeface="Arial" pitchFamily="34" charset="0"/>
                <a:cs typeface="Arial" pitchFamily="34" charset="0"/>
              </a:rPr>
              <a:t> at </a:t>
            </a:r>
            <a:r>
              <a:rPr lang="ro-RO" sz="2900" dirty="0" err="1" smtClean="0">
                <a:latin typeface="Arial" pitchFamily="34" charset="0"/>
                <a:cs typeface="Arial" pitchFamily="34" charset="0"/>
              </a:rPr>
              <a:t>the</a:t>
            </a:r>
            <a:r>
              <a:rPr lang="ro-RO" sz="2900" dirty="0" smtClean="0">
                <a:latin typeface="Arial" pitchFamily="34" charset="0"/>
                <a:cs typeface="Arial" pitchFamily="34" charset="0"/>
              </a:rPr>
              <a:t> M</a:t>
            </a:r>
            <a:r>
              <a:rPr lang="en-US" sz="2900" dirty="0" smtClean="0">
                <a:latin typeface="Arial" pitchFamily="34" charset="0"/>
                <a:cs typeface="Arial" pitchFamily="34" charset="0"/>
              </a:rPr>
              <a:t>LFSPE</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aproximately</a:t>
            </a:r>
            <a:r>
              <a:rPr lang="ro-RO" sz="2900" dirty="0" smtClean="0">
                <a:latin typeface="Arial" pitchFamily="34" charset="0"/>
                <a:cs typeface="Arial" pitchFamily="34" charset="0"/>
              </a:rPr>
              <a:t> 1,4 </a:t>
            </a:r>
            <a:r>
              <a:rPr lang="ro-RO" sz="2900" dirty="0" err="1" smtClean="0">
                <a:latin typeface="Arial" pitchFamily="34" charset="0"/>
                <a:cs typeface="Arial" pitchFamily="34" charset="0"/>
              </a:rPr>
              <a:t>million</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persons</a:t>
            </a:r>
            <a:r>
              <a:rPr lang="ro-RO" sz="2900" dirty="0" smtClean="0">
                <a:latin typeface="Arial" pitchFamily="34" charset="0"/>
                <a:cs typeface="Arial" pitchFamily="34" charset="0"/>
              </a:rPr>
              <a:t> are </a:t>
            </a:r>
            <a:r>
              <a:rPr lang="ro-RO" sz="2900" dirty="0" err="1" smtClean="0">
                <a:latin typeface="Arial" pitchFamily="34" charset="0"/>
                <a:cs typeface="Arial" pitchFamily="34" charset="0"/>
              </a:rPr>
              <a:t>confronted</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different</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disabilities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persons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disabilities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and</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persons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invalidity</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that</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limit</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their</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work</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capacity</a:t>
            </a:r>
            <a:r>
              <a:rPr lang="ro-RO" sz="2900" dirty="0" smtClean="0">
                <a:latin typeface="Arial" pitchFamily="34" charset="0"/>
                <a:cs typeface="Arial" pitchFamily="34" charset="0"/>
              </a:rPr>
              <a:t>. </a:t>
            </a:r>
            <a:r>
              <a:rPr lang="ro-RO" sz="2900" dirty="0" smtClean="0">
                <a:latin typeface="Arial" pitchFamily="34" charset="0"/>
                <a:cs typeface="Arial" pitchFamily="34" charset="0"/>
              </a:rPr>
              <a:t>Out </a:t>
            </a:r>
            <a:r>
              <a:rPr lang="ro-RO" sz="2900" dirty="0" smtClean="0">
                <a:latin typeface="Arial" pitchFamily="34" charset="0"/>
                <a:cs typeface="Arial" pitchFamily="34" charset="0"/>
              </a:rPr>
              <a:t>of total, 56% of </a:t>
            </a:r>
            <a:r>
              <a:rPr lang="ro-RO" sz="2900" dirty="0" err="1" smtClean="0">
                <a:latin typeface="Arial" pitchFamily="34" charset="0"/>
                <a:cs typeface="Arial" pitchFamily="34" charset="0"/>
              </a:rPr>
              <a:t>persons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disabilities</a:t>
            </a:r>
            <a:r>
              <a:rPr lang="ro-RO" sz="2900" dirty="0" smtClean="0">
                <a:latin typeface="Arial" pitchFamily="34" charset="0"/>
                <a:cs typeface="Arial" pitchFamily="34" charset="0"/>
              </a:rPr>
              <a:t> declare </a:t>
            </a:r>
            <a:r>
              <a:rPr lang="ro-RO" sz="2900" dirty="0" err="1" smtClean="0">
                <a:latin typeface="Arial" pitchFamily="34" charset="0"/>
                <a:cs typeface="Arial" pitchFamily="34" charset="0"/>
              </a:rPr>
              <a:t>that</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they</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never</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worked</a:t>
            </a:r>
            <a:r>
              <a:rPr lang="ro-RO" sz="2900" dirty="0" smtClean="0">
                <a:latin typeface="Arial" pitchFamily="34" charset="0"/>
                <a:cs typeface="Arial" pitchFamily="34" charset="0"/>
              </a:rPr>
              <a:t>.</a:t>
            </a:r>
            <a:endParaRPr lang="en-US" sz="2900" dirty="0" smtClean="0">
              <a:latin typeface="Arial" pitchFamily="34" charset="0"/>
              <a:cs typeface="Arial" pitchFamily="34" charset="0"/>
            </a:endParaRPr>
          </a:p>
          <a:p>
            <a:pPr algn="just">
              <a:buClrTx/>
              <a:buFont typeface="Wingdings" pitchFamily="2" charset="2"/>
              <a:buChar char="q"/>
            </a:pPr>
            <a:r>
              <a:rPr lang="ro-RO" sz="2900" dirty="0" err="1" smtClean="0">
                <a:latin typeface="Arial" pitchFamily="34" charset="0"/>
                <a:cs typeface="Arial" pitchFamily="34" charset="0"/>
              </a:rPr>
              <a:t>Persons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disabilities</a:t>
            </a:r>
            <a:r>
              <a:rPr lang="ro-RO" sz="2900" dirty="0" smtClean="0">
                <a:latin typeface="Arial" pitchFamily="34" charset="0"/>
                <a:cs typeface="Arial" pitchFamily="34" charset="0"/>
              </a:rPr>
              <a:t> are </a:t>
            </a:r>
            <a:r>
              <a:rPr lang="ro-RO" sz="2900" dirty="0" err="1" smtClean="0">
                <a:latin typeface="Arial" pitchFamily="34" charset="0"/>
                <a:cs typeface="Arial" pitchFamily="34" charset="0"/>
              </a:rPr>
              <a:t>confronted</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with</a:t>
            </a:r>
            <a:r>
              <a:rPr lang="ro-RO" sz="2900" dirty="0" smtClean="0">
                <a:latin typeface="Arial" pitchFamily="34" charset="0"/>
                <a:cs typeface="Arial" pitchFamily="34" charset="0"/>
              </a:rPr>
              <a:t> </a:t>
            </a:r>
            <a:r>
              <a:rPr lang="ro-RO" sz="2900" b="1" dirty="0" err="1" smtClean="0">
                <a:latin typeface="Arial" pitchFamily="34" charset="0"/>
                <a:cs typeface="Arial" pitchFamily="34" charset="0"/>
              </a:rPr>
              <a:t>difficult</a:t>
            </a:r>
            <a:r>
              <a:rPr lang="ro-RO" sz="2900" b="1" dirty="0" smtClean="0">
                <a:latin typeface="Arial" pitchFamily="34" charset="0"/>
                <a:cs typeface="Arial" pitchFamily="34" charset="0"/>
              </a:rPr>
              <a:t> </a:t>
            </a:r>
            <a:r>
              <a:rPr lang="ro-RO" sz="2900" b="1" dirty="0" err="1" smtClean="0">
                <a:latin typeface="Arial" pitchFamily="34" charset="0"/>
                <a:cs typeface="Arial" pitchFamily="34" charset="0"/>
              </a:rPr>
              <a:t>access</a:t>
            </a:r>
            <a:r>
              <a:rPr lang="ro-RO" sz="2900" b="1" dirty="0" smtClean="0">
                <a:latin typeface="Arial" pitchFamily="34" charset="0"/>
                <a:cs typeface="Arial" pitchFamily="34" charset="0"/>
              </a:rPr>
              <a:t> </a:t>
            </a:r>
            <a:r>
              <a:rPr lang="ro-RO" sz="2900" b="1" dirty="0" err="1" smtClean="0">
                <a:latin typeface="Arial" pitchFamily="34" charset="0"/>
                <a:cs typeface="Arial" pitchFamily="34" charset="0"/>
              </a:rPr>
              <a:t>to</a:t>
            </a:r>
            <a:r>
              <a:rPr lang="ro-RO" sz="2900" b="1" dirty="0" smtClean="0">
                <a:latin typeface="Arial" pitchFamily="34" charset="0"/>
                <a:cs typeface="Arial" pitchFamily="34" charset="0"/>
              </a:rPr>
              <a:t> </a:t>
            </a:r>
            <a:r>
              <a:rPr lang="ro-RO" sz="2900" b="1" dirty="0" err="1" smtClean="0">
                <a:latin typeface="Arial" pitchFamily="34" charset="0"/>
                <a:cs typeface="Arial" pitchFamily="34" charset="0"/>
              </a:rPr>
              <a:t>health</a:t>
            </a:r>
            <a:r>
              <a:rPr lang="ro-RO" sz="2900" b="1" dirty="0" smtClean="0">
                <a:latin typeface="Arial" pitchFamily="34" charset="0"/>
                <a:cs typeface="Arial" pitchFamily="34" charset="0"/>
              </a:rPr>
              <a:t>, social </a:t>
            </a:r>
            <a:r>
              <a:rPr lang="ro-RO" sz="2900" b="1" dirty="0" err="1" smtClean="0">
                <a:latin typeface="Arial" pitchFamily="34" charset="0"/>
                <a:cs typeface="Arial" pitchFamily="34" charset="0"/>
              </a:rPr>
              <a:t>and</a:t>
            </a:r>
            <a:r>
              <a:rPr lang="ro-RO" sz="2900" b="1" dirty="0" smtClean="0">
                <a:latin typeface="Arial" pitchFamily="34" charset="0"/>
                <a:cs typeface="Arial" pitchFamily="34" charset="0"/>
              </a:rPr>
              <a:t> </a:t>
            </a:r>
            <a:r>
              <a:rPr lang="ro-RO" sz="2900" b="1" dirty="0" err="1" smtClean="0">
                <a:latin typeface="Arial" pitchFamily="34" charset="0"/>
                <a:cs typeface="Arial" pitchFamily="34" charset="0"/>
              </a:rPr>
              <a:t>employment</a:t>
            </a:r>
            <a:r>
              <a:rPr lang="ro-RO" sz="2900" b="1" dirty="0" smtClean="0">
                <a:latin typeface="Arial" pitchFamily="34" charset="0"/>
                <a:cs typeface="Arial" pitchFamily="34" charset="0"/>
              </a:rPr>
              <a:t> </a:t>
            </a:r>
            <a:r>
              <a:rPr lang="ro-RO" sz="2900" b="1" dirty="0" err="1" smtClean="0">
                <a:latin typeface="Arial" pitchFamily="34" charset="0"/>
                <a:cs typeface="Arial" pitchFamily="34" charset="0"/>
              </a:rPr>
              <a:t>services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that</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usually</a:t>
            </a:r>
            <a:r>
              <a:rPr lang="ro-RO" sz="2900" dirty="0" smtClean="0">
                <a:latin typeface="Arial" pitchFamily="34" charset="0"/>
                <a:cs typeface="Arial" pitchFamily="34" charset="0"/>
              </a:rPr>
              <a:t> are </a:t>
            </a:r>
            <a:r>
              <a:rPr lang="ro-RO" sz="2900" dirty="0" err="1" smtClean="0">
                <a:latin typeface="Arial" pitchFamily="34" charset="0"/>
                <a:cs typeface="Arial" pitchFamily="34" charset="0"/>
              </a:rPr>
              <a:t>not</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adjusted</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to</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their</a:t>
            </a:r>
            <a:r>
              <a:rPr lang="ro-RO" sz="2900" dirty="0" smtClean="0">
                <a:latin typeface="Arial" pitchFamily="34" charset="0"/>
                <a:cs typeface="Arial" pitchFamily="34" charset="0"/>
              </a:rPr>
              <a:t> special </a:t>
            </a:r>
            <a:r>
              <a:rPr lang="ro-RO" sz="2900" dirty="0" err="1" smtClean="0">
                <a:latin typeface="Arial" pitchFamily="34" charset="0"/>
                <a:cs typeface="Arial" pitchFamily="34" charset="0"/>
              </a:rPr>
              <a:t>needs</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including</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to</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phisical</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disabilities</a:t>
            </a:r>
            <a:r>
              <a:rPr lang="ro-RO" sz="2900" dirty="0" smtClean="0">
                <a:latin typeface="Arial" pitchFamily="34" charset="0"/>
                <a:cs typeface="Arial" pitchFamily="34" charset="0"/>
              </a:rPr>
              <a:t>, or </a:t>
            </a:r>
            <a:r>
              <a:rPr lang="ro-RO" sz="2900" dirty="0" err="1" smtClean="0">
                <a:latin typeface="Arial" pitchFamily="34" charset="0"/>
                <a:cs typeface="Arial" pitchFamily="34" charset="0"/>
              </a:rPr>
              <a:t>their</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financial</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capacity</a:t>
            </a:r>
            <a:r>
              <a:rPr lang="ro-RO" sz="2900" dirty="0" smtClean="0">
                <a:latin typeface="Arial" pitchFamily="34" charset="0"/>
                <a:cs typeface="Arial" pitchFamily="34" charset="0"/>
              </a:rPr>
              <a:t>.  </a:t>
            </a:r>
            <a:r>
              <a:rPr lang="ro-RO" sz="2900" dirty="0" err="1" smtClean="0">
                <a:latin typeface="Arial" pitchFamily="34" charset="0"/>
                <a:cs typeface="Arial" pitchFamily="34" charset="0"/>
              </a:rPr>
              <a:t>By</a:t>
            </a:r>
            <a:r>
              <a:rPr lang="ro-RO" sz="2900" dirty="0" smtClean="0">
                <a:latin typeface="Arial" pitchFamily="34" charset="0"/>
                <a:cs typeface="Arial" pitchFamily="34" charset="0"/>
              </a:rPr>
              <a:t> </a:t>
            </a:r>
            <a:r>
              <a:rPr lang="it-IT" sz="2900" dirty="0" smtClean="0">
                <a:latin typeface="Arial" pitchFamily="34" charset="0"/>
                <a:cs typeface="Arial" pitchFamily="34" charset="0"/>
              </a:rPr>
              <a:t>30.06.2013, </a:t>
            </a:r>
            <a:r>
              <a:rPr lang="it-IT" sz="2900" dirty="0" err="1" smtClean="0">
                <a:latin typeface="Arial" pitchFamily="34" charset="0"/>
                <a:cs typeface="Arial" pitchFamily="34" charset="0"/>
              </a:rPr>
              <a:t>there</a:t>
            </a:r>
            <a:r>
              <a:rPr lang="it-IT" sz="2900" dirty="0" smtClean="0">
                <a:latin typeface="Arial" pitchFamily="34" charset="0"/>
                <a:cs typeface="Arial" pitchFamily="34" charset="0"/>
              </a:rPr>
              <a:t> </a:t>
            </a:r>
            <a:r>
              <a:rPr lang="it-IT" sz="2900" dirty="0" err="1" smtClean="0">
                <a:latin typeface="Arial" pitchFamily="34" charset="0"/>
                <a:cs typeface="Arial" pitchFamily="34" charset="0"/>
              </a:rPr>
              <a:t>were</a:t>
            </a:r>
            <a:r>
              <a:rPr lang="it-IT" sz="2900" dirty="0" smtClean="0">
                <a:latin typeface="Arial" pitchFamily="34" charset="0"/>
                <a:cs typeface="Arial" pitchFamily="34" charset="0"/>
              </a:rPr>
              <a:t> </a:t>
            </a:r>
            <a:r>
              <a:rPr lang="it-IT" sz="2900" dirty="0" err="1" smtClean="0">
                <a:latin typeface="Arial" pitchFamily="34" charset="0"/>
                <a:cs typeface="Arial" pitchFamily="34" charset="0"/>
              </a:rPr>
              <a:t>employed</a:t>
            </a:r>
            <a:r>
              <a:rPr lang="it-IT" sz="2900" dirty="0" smtClean="0">
                <a:latin typeface="Arial" pitchFamily="34" charset="0"/>
                <a:cs typeface="Arial" pitchFamily="34" charset="0"/>
              </a:rPr>
              <a:t> 12,71% </a:t>
            </a:r>
            <a:r>
              <a:rPr lang="it-IT" sz="2900" dirty="0" err="1" smtClean="0">
                <a:latin typeface="Arial" pitchFamily="34" charset="0"/>
                <a:cs typeface="Arial" pitchFamily="34" charset="0"/>
              </a:rPr>
              <a:t>persons</a:t>
            </a:r>
            <a:r>
              <a:rPr lang="it-IT" sz="2900" dirty="0" smtClean="0">
                <a:latin typeface="Arial" pitchFamily="34" charset="0"/>
                <a:cs typeface="Arial" pitchFamily="34" charset="0"/>
              </a:rPr>
              <a:t> </a:t>
            </a:r>
            <a:r>
              <a:rPr lang="it-IT" sz="2900" dirty="0" err="1" smtClean="0">
                <a:latin typeface="Arial" pitchFamily="34" charset="0"/>
                <a:cs typeface="Arial" pitchFamily="34" charset="0"/>
              </a:rPr>
              <a:t>with</a:t>
            </a:r>
            <a:r>
              <a:rPr lang="it-IT" sz="2900" dirty="0" smtClean="0">
                <a:latin typeface="Arial" pitchFamily="34" charset="0"/>
                <a:cs typeface="Arial" pitchFamily="34" charset="0"/>
              </a:rPr>
              <a:t> </a:t>
            </a:r>
            <a:r>
              <a:rPr lang="it-IT" sz="2900" dirty="0" err="1" smtClean="0">
                <a:latin typeface="Arial" pitchFamily="34" charset="0"/>
                <a:cs typeface="Arial" pitchFamily="34" charset="0"/>
              </a:rPr>
              <a:t>disabilities</a:t>
            </a:r>
            <a:r>
              <a:rPr lang="it-IT" sz="2900" dirty="0" smtClean="0">
                <a:latin typeface="Arial" pitchFamily="34" charset="0"/>
                <a:cs typeface="Arial" pitchFamily="34" charset="0"/>
              </a:rPr>
              <a:t>, </a:t>
            </a:r>
            <a:r>
              <a:rPr lang="it-IT" sz="2900" dirty="0" err="1" smtClean="0">
                <a:latin typeface="Arial" pitchFamily="34" charset="0"/>
                <a:cs typeface="Arial" pitchFamily="34" charset="0"/>
              </a:rPr>
              <a:t>compared</a:t>
            </a:r>
            <a:r>
              <a:rPr lang="it-IT" sz="2900" dirty="0" smtClean="0">
                <a:latin typeface="Arial" pitchFamily="34" charset="0"/>
                <a:cs typeface="Arial" pitchFamily="34" charset="0"/>
              </a:rPr>
              <a:t> </a:t>
            </a:r>
            <a:r>
              <a:rPr lang="it-IT" sz="2900" dirty="0" err="1" smtClean="0">
                <a:latin typeface="Arial" pitchFamily="34" charset="0"/>
                <a:cs typeface="Arial" pitchFamily="34" charset="0"/>
              </a:rPr>
              <a:t>to</a:t>
            </a:r>
            <a:r>
              <a:rPr lang="it-IT" sz="2900" dirty="0" smtClean="0">
                <a:latin typeface="Arial" pitchFamily="34" charset="0"/>
                <a:cs typeface="Arial" pitchFamily="34" charset="0"/>
              </a:rPr>
              <a:t> 7,57 %</a:t>
            </a:r>
            <a:r>
              <a:rPr lang="it-IT" sz="2900" b="1" dirty="0" smtClean="0">
                <a:latin typeface="Arial" pitchFamily="34" charset="0"/>
                <a:cs typeface="Arial" pitchFamily="34" charset="0"/>
              </a:rPr>
              <a:t> </a:t>
            </a:r>
            <a:r>
              <a:rPr lang="it-IT" sz="2900" dirty="0" smtClean="0">
                <a:latin typeface="Arial" pitchFamily="34" charset="0"/>
                <a:cs typeface="Arial" pitchFamily="34" charset="0"/>
              </a:rPr>
              <a:t>in 2005.</a:t>
            </a:r>
            <a:endParaRPr lang="en-US" sz="2900" dirty="0" smtClean="0">
              <a:latin typeface="Arial" pitchFamily="34" charset="0"/>
              <a:cs typeface="Arial" pitchFamily="34" charset="0"/>
            </a:endParaRPr>
          </a:p>
          <a:p>
            <a:pPr algn="just"/>
            <a:endParaRPr lang="en-US" sz="2600" dirty="0" smtClean="0">
              <a:latin typeface="Arial" pitchFamily="34" charset="0"/>
              <a:cs typeface="Arial" pitchFamily="34" charset="0"/>
            </a:endParaRPr>
          </a:p>
          <a:p>
            <a:endParaRPr lang="en-US" dirty="0"/>
          </a:p>
        </p:txBody>
      </p:sp>
      <p:sp>
        <p:nvSpPr>
          <p:cNvPr id="4" name="Rectangle 3"/>
          <p:cNvSpPr/>
          <p:nvPr/>
        </p:nvSpPr>
        <p:spPr>
          <a:xfrm>
            <a:off x="2699819" y="908650"/>
            <a:ext cx="4506362" cy="646331"/>
          </a:xfrm>
          <a:prstGeom prst="rect">
            <a:avLst/>
          </a:prstGeom>
        </p:spPr>
        <p:txBody>
          <a:bodyPr wrap="square">
            <a:spAutoFit/>
          </a:bodyPr>
          <a:lstStyle/>
          <a:p>
            <a:pPr>
              <a:buClrTx/>
            </a:pPr>
            <a:r>
              <a:rPr lang="en-US" b="1" dirty="0" smtClean="0">
                <a:latin typeface="Arial" pitchFamily="34" charset="0"/>
                <a:cs typeface="Arial" pitchFamily="34" charset="0"/>
              </a:rPr>
              <a:t>For example.. Older people affected by </a:t>
            </a:r>
            <a:r>
              <a:rPr lang="en-US" b="1" dirty="0" smtClean="0">
                <a:latin typeface="Arial" pitchFamily="34" charset="0"/>
                <a:cs typeface="Arial" pitchFamily="34" charset="0"/>
              </a:rPr>
              <a:t>disability </a:t>
            </a:r>
            <a:r>
              <a:rPr lang="en-US" b="1" dirty="0" smtClean="0">
                <a:latin typeface="Arial" pitchFamily="34" charset="0"/>
                <a:cs typeface="Arial" pitchFamily="34" charset="0"/>
              </a:rPr>
              <a:t>can receive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i="1" dirty="0" smtClean="0">
                <a:latin typeface="Arial" pitchFamily="34" charset="0"/>
                <a:cs typeface="Arial" pitchFamily="34" charset="0"/>
              </a:rPr>
              <a:t>L</a:t>
            </a:r>
            <a:r>
              <a:rPr lang="en-US" sz="1800" i="1" dirty="0" smtClean="0">
                <a:latin typeface="Arial" pitchFamily="34" charset="0"/>
                <a:cs typeface="Arial" pitchFamily="34" charset="0"/>
              </a:rPr>
              <a:t>ong term care</a:t>
            </a:r>
            <a:endParaRPr lang="en-US" sz="1800" i="1" dirty="0">
              <a:latin typeface="Arial" pitchFamily="34" charset="0"/>
              <a:cs typeface="Arial" pitchFamily="34" charset="0"/>
            </a:endParaRPr>
          </a:p>
        </p:txBody>
      </p:sp>
      <p:sp>
        <p:nvSpPr>
          <p:cNvPr id="3" name="Content Placeholder 2"/>
          <p:cNvSpPr>
            <a:spLocks noGrp="1"/>
          </p:cNvSpPr>
          <p:nvPr>
            <p:ph idx="1"/>
          </p:nvPr>
        </p:nvSpPr>
        <p:spPr>
          <a:xfrm>
            <a:off x="416370" y="1556739"/>
            <a:ext cx="8994330" cy="4569427"/>
          </a:xfrm>
        </p:spPr>
        <p:txBody>
          <a:bodyPr>
            <a:normAutofit fontScale="62500" lnSpcReduction="20000"/>
          </a:bodyPr>
          <a:lstStyle/>
          <a:p>
            <a:pPr algn="just">
              <a:buClrTx/>
              <a:buFont typeface="Wingdings" pitchFamily="2" charset="2"/>
              <a:buChar char="q"/>
            </a:pPr>
            <a:r>
              <a:rPr lang="en-US" sz="2900" b="1" dirty="0" smtClean="0">
                <a:latin typeface="Arial" pitchFamily="34" charset="0"/>
                <a:cs typeface="Arial" pitchFamily="34" charset="0"/>
              </a:rPr>
              <a:t>Following the sustainability of the pensions system issue, another challenge is to respond to the increasing needs health and long term care of older persons</a:t>
            </a:r>
            <a:r>
              <a:rPr lang="en-US" sz="2900" dirty="0" smtClean="0">
                <a:latin typeface="Arial" pitchFamily="34" charset="0"/>
                <a:cs typeface="Arial" pitchFamily="34" charset="0"/>
              </a:rPr>
              <a:t>.</a:t>
            </a:r>
          </a:p>
          <a:p>
            <a:pPr algn="just">
              <a:buClrTx/>
              <a:buFont typeface="Wingdings" pitchFamily="2" charset="2"/>
              <a:buChar char="q"/>
            </a:pPr>
            <a:r>
              <a:rPr lang="en-US" sz="2900" dirty="0" smtClean="0">
                <a:latin typeface="Arial" pitchFamily="34" charset="0"/>
                <a:cs typeface="Arial" pitchFamily="34" charset="0"/>
              </a:rPr>
              <a:t>The changes of the traditional model of extended family, the requirements of the labor market that does not provide, yet, enough measures and models to ensure the reconciliation of professional life with family life are having as a consequence the fact that more and more older persons are living alone increased this need . </a:t>
            </a:r>
          </a:p>
          <a:p>
            <a:pPr algn="just">
              <a:buClrTx/>
              <a:buFont typeface="Wingdings" pitchFamily="2" charset="2"/>
              <a:buChar char="q"/>
            </a:pPr>
            <a:r>
              <a:rPr lang="en-US" sz="2900" dirty="0" smtClean="0">
                <a:latin typeface="Arial" pitchFamily="34" charset="0"/>
                <a:cs typeface="Arial" pitchFamily="34" charset="0"/>
              </a:rPr>
              <a:t>In this context, Romania has to adapt health and social assistance systems to respond to the need, by involving the public social protection and the private support. Developing LTC services network is one of the commitments of the Romanian Government in order to respond to the real needs of elderly persons, to assure a decent level of life, in dignity and full respect.</a:t>
            </a:r>
          </a:p>
          <a:p>
            <a:pPr algn="just">
              <a:buClrTx/>
              <a:buFont typeface="Wingdings" pitchFamily="2" charset="2"/>
              <a:buChar char="q"/>
            </a:pPr>
            <a:r>
              <a:rPr lang="en-US" sz="2900" dirty="0" smtClean="0">
                <a:latin typeface="Arial" pitchFamily="34" charset="0"/>
                <a:cs typeface="Arial" pitchFamily="34" charset="0"/>
              </a:rPr>
              <a:t>Taking into account that the Romanian social services system is being organized in a decentralized model, the responsibility of developing LTC services belongs to the local authorities, which are completed by NGOs interventions. </a:t>
            </a:r>
            <a:endParaRPr lang="en-US" dirty="0"/>
          </a:p>
        </p:txBody>
      </p:sp>
      <p:sp>
        <p:nvSpPr>
          <p:cNvPr id="4" name="Rectangle 3"/>
          <p:cNvSpPr/>
          <p:nvPr/>
        </p:nvSpPr>
        <p:spPr>
          <a:xfrm>
            <a:off x="2699819" y="980660"/>
            <a:ext cx="4506362" cy="369332"/>
          </a:xfrm>
          <a:prstGeom prst="rect">
            <a:avLst/>
          </a:prstGeom>
        </p:spPr>
        <p:txBody>
          <a:bodyPr wrap="square">
            <a:spAutoFit/>
          </a:bodyPr>
          <a:lstStyle/>
          <a:p>
            <a:pPr lvl="0" algn="ctr" fontAlgn="auto">
              <a:spcAft>
                <a:spcPts val="0"/>
              </a:spcAft>
              <a:defRPr/>
            </a:pPr>
            <a:r>
              <a:rPr lang="en-US" b="1" dirty="0" smtClean="0">
                <a:latin typeface="Arial" pitchFamily="34" charset="0"/>
                <a:cs typeface="Arial" pitchFamily="34" charset="0"/>
              </a:rPr>
              <a:t>Main problems</a:t>
            </a:r>
            <a:endParaRPr lang="en-US" b="1" dirty="0">
              <a:latin typeface="Optane" pitchFamily="2"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4410" y="1916790"/>
            <a:ext cx="8706290" cy="4209376"/>
          </a:xfrm>
        </p:spPr>
        <p:txBody>
          <a:bodyPr>
            <a:normAutofit fontScale="70000" lnSpcReduction="20000"/>
          </a:bodyPr>
          <a:lstStyle/>
          <a:p>
            <a:pPr algn="just">
              <a:buClrTx/>
              <a:buFont typeface="Wingdings" pitchFamily="2" charset="2"/>
              <a:buChar char="q"/>
            </a:pPr>
            <a:r>
              <a:rPr lang="en-US" sz="2600" dirty="0" smtClean="0">
                <a:latin typeface="Arial" pitchFamily="34" charset="0"/>
                <a:cs typeface="Arial" pitchFamily="34" charset="0"/>
              </a:rPr>
              <a:t>Therefore, beyond the local budget effort, the MLFSPE can finance </a:t>
            </a:r>
            <a:r>
              <a:rPr lang="en-US" sz="2600" b="1" dirty="0" smtClean="0">
                <a:latin typeface="Arial" pitchFamily="34" charset="0"/>
                <a:cs typeface="Arial" pitchFamily="34" charset="0"/>
              </a:rPr>
              <a:t>national programs, such as the 2011 program to transform the inefficient medical units in hostels for old aged persons</a:t>
            </a:r>
            <a:r>
              <a:rPr lang="en-US" sz="2600" dirty="0" smtClean="0">
                <a:latin typeface="Arial" pitchFamily="34" charset="0"/>
                <a:cs typeface="Arial" pitchFamily="34" charset="0"/>
              </a:rPr>
              <a:t>. </a:t>
            </a:r>
          </a:p>
          <a:p>
            <a:pPr algn="just">
              <a:buClrTx/>
              <a:buFont typeface="Wingdings" pitchFamily="2" charset="2"/>
              <a:buChar char="q"/>
            </a:pPr>
            <a:r>
              <a:rPr lang="en-US" sz="2600" dirty="0" smtClean="0">
                <a:latin typeface="Arial" pitchFamily="34" charset="0"/>
                <a:cs typeface="Arial" pitchFamily="34" charset="0"/>
              </a:rPr>
              <a:t>Additionally, the Ministry finances yearly, on a competitive process bases, </a:t>
            </a:r>
            <a:r>
              <a:rPr lang="en-US" sz="2600" b="1" dirty="0" smtClean="0">
                <a:latin typeface="Arial" pitchFamily="34" charset="0"/>
                <a:cs typeface="Arial" pitchFamily="34" charset="0"/>
              </a:rPr>
              <a:t>a program of subsidies for NGOs – social services providers</a:t>
            </a:r>
            <a:r>
              <a:rPr lang="en-US" sz="2600" dirty="0" smtClean="0">
                <a:latin typeface="Arial" pitchFamily="34" charset="0"/>
                <a:cs typeface="Arial" pitchFamily="34" charset="0"/>
              </a:rPr>
              <a:t>. The program is implemented constantly since 1998 and almost 45% from the total annually funds are spent for elderly care services that, for example, supported 129 social services provided for an average number of 15,825 elderly persons, while in 2007 a number of 106 social services (residential, day care and domiciliary care units) supported an average number of 6,689 old beneficiaries.</a:t>
            </a:r>
          </a:p>
          <a:p>
            <a:pPr algn="just">
              <a:buClrTx/>
              <a:buFont typeface="Wingdings" pitchFamily="2" charset="2"/>
              <a:buChar char="q"/>
            </a:pPr>
            <a:r>
              <a:rPr lang="en-US" sz="2600" dirty="0" smtClean="0">
                <a:latin typeface="Arial" pitchFamily="34" charset="0"/>
                <a:cs typeface="Arial" pitchFamily="34" charset="0"/>
              </a:rPr>
              <a:t>During 2007-2009, the Ministry had </a:t>
            </a:r>
            <a:r>
              <a:rPr lang="en-US" sz="2600" b="1" dirty="0" smtClean="0">
                <a:latin typeface="Arial" pitchFamily="34" charset="0"/>
                <a:cs typeface="Arial" pitchFamily="34" charset="0"/>
              </a:rPr>
              <a:t>a national program to train about 300 formal caregivers and pay a part of their salaries (65%) </a:t>
            </a:r>
            <a:r>
              <a:rPr lang="en-US" sz="2600" dirty="0" smtClean="0">
                <a:latin typeface="Arial" pitchFamily="34" charset="0"/>
                <a:cs typeface="Arial" pitchFamily="34" charset="0"/>
              </a:rPr>
              <a:t>for the project implementation period in order to develop home care services. During the program implementation 277,876 elderly persons received formal care. The weakness of this kind of program was that after the program completion, a part of the care givers migrated towards other EU countries for better wages. </a:t>
            </a:r>
          </a:p>
          <a:p>
            <a:endParaRPr lang="en-US" dirty="0"/>
          </a:p>
        </p:txBody>
      </p:sp>
      <p:sp>
        <p:nvSpPr>
          <p:cNvPr id="4" name="Title 1"/>
          <p:cNvSpPr>
            <a:spLocks noGrp="1"/>
          </p:cNvSpPr>
          <p:nvPr>
            <p:ph type="title"/>
          </p:nvPr>
        </p:nvSpPr>
        <p:spPr/>
        <p:txBody>
          <a:bodyPr/>
          <a:lstStyle/>
          <a:p>
            <a:r>
              <a:rPr lang="en-US" dirty="0" smtClean="0"/>
              <a:t>LONG TERM CARE</a:t>
            </a:r>
            <a:endParaRPr lang="en-US" dirty="0"/>
          </a:p>
        </p:txBody>
      </p:sp>
      <p:sp>
        <p:nvSpPr>
          <p:cNvPr id="5" name="Rectangle 4"/>
          <p:cNvSpPr/>
          <p:nvPr/>
        </p:nvSpPr>
        <p:spPr>
          <a:xfrm>
            <a:off x="2956299" y="1124680"/>
            <a:ext cx="4517051" cy="369332"/>
          </a:xfrm>
          <a:prstGeom prst="rect">
            <a:avLst/>
          </a:prstGeom>
        </p:spPr>
        <p:txBody>
          <a:bodyPr wrap="square">
            <a:spAutoFit/>
          </a:bodyPr>
          <a:lstStyle/>
          <a:p>
            <a:pPr>
              <a:buClrTx/>
            </a:pPr>
            <a:r>
              <a:rPr lang="en-US" b="1" dirty="0" smtClean="0">
                <a:latin typeface="Arial" pitchFamily="34" charset="0"/>
                <a:cs typeface="Arial" pitchFamily="34" charset="0"/>
              </a:rPr>
              <a:t>Programs implemented by the MLFSPE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w Cen MT" pitchFamily="34" charset="0"/>
                <a:cs typeface="Times New Roman" pitchFamily="18" charset="0"/>
              </a:rPr>
              <a:t/>
            </a:r>
            <a:br>
              <a:rPr lang="en-US" dirty="0" smtClean="0">
                <a:latin typeface="Tw Cen MT" pitchFamily="34" charset="0"/>
                <a:cs typeface="Times New Roman" pitchFamily="18" charset="0"/>
              </a:rPr>
            </a:br>
            <a:r>
              <a:rPr lang="en-US" dirty="0" smtClean="0">
                <a:latin typeface="Tw Cen MT" pitchFamily="34" charset="0"/>
                <a:cs typeface="Times New Roman" pitchFamily="18" charset="0"/>
              </a:rPr>
              <a:t> THE SOCIAL ASSISTANCE SYSTEM</a:t>
            </a:r>
            <a:endParaRPr lang="en-US" dirty="0"/>
          </a:p>
        </p:txBody>
      </p:sp>
      <p:sp>
        <p:nvSpPr>
          <p:cNvPr id="4" name="Rectangle 3"/>
          <p:cNvSpPr>
            <a:spLocks noGrp="1"/>
          </p:cNvSpPr>
          <p:nvPr>
            <p:ph idx="1"/>
          </p:nvPr>
        </p:nvSpPr>
        <p:spPr>
          <a:xfrm>
            <a:off x="920440" y="1556740"/>
            <a:ext cx="8490260" cy="4752659"/>
          </a:xfrm>
        </p:spPr>
        <p:txBody>
          <a:bodyPr>
            <a:normAutofit/>
          </a:bodyPr>
          <a:lstStyle/>
          <a:p>
            <a:pPr lvl="1" algn="just">
              <a:lnSpc>
                <a:spcPct val="80000"/>
              </a:lnSpc>
              <a:buNone/>
            </a:pPr>
            <a:endParaRPr lang="en-US" sz="1900" dirty="0" smtClean="0">
              <a:latin typeface="Arial" pitchFamily="34" charset="0"/>
              <a:cs typeface="Arial" pitchFamily="34" charset="0"/>
            </a:endParaRPr>
          </a:p>
          <a:p>
            <a:pPr lvl="1" algn="just">
              <a:lnSpc>
                <a:spcPct val="80000"/>
              </a:lnSpc>
            </a:pPr>
            <a:r>
              <a:rPr lang="en-US" sz="1900" b="1" dirty="0" smtClean="0">
                <a:latin typeface="Arial" pitchFamily="34" charset="0"/>
                <a:cs typeface="Arial" pitchFamily="34" charset="0"/>
              </a:rPr>
              <a:t>Reduction and limitation of dependence on state aid through the active participation</a:t>
            </a:r>
            <a:r>
              <a:rPr lang="en-US" sz="1900" dirty="0" smtClean="0">
                <a:latin typeface="Arial" pitchFamily="34" charset="0"/>
                <a:cs typeface="Arial" pitchFamily="34" charset="0"/>
              </a:rPr>
              <a:t> of the person / family;</a:t>
            </a:r>
          </a:p>
          <a:p>
            <a:pPr lvl="1" algn="just" eaLnBrk="1" hangingPunct="1">
              <a:lnSpc>
                <a:spcPct val="80000"/>
              </a:lnSpc>
            </a:pPr>
            <a:r>
              <a:rPr lang="en-US" sz="1900" dirty="0" smtClean="0">
                <a:latin typeface="Arial" pitchFamily="34" charset="0"/>
                <a:cs typeface="Arial" pitchFamily="34" charset="0"/>
              </a:rPr>
              <a:t>Establishing and providing social benefits and social services in </a:t>
            </a:r>
            <a:r>
              <a:rPr lang="en-US" sz="1900" b="1" dirty="0" smtClean="0">
                <a:latin typeface="Arial" pitchFamily="34" charset="0"/>
                <a:cs typeface="Arial" pitchFamily="34" charset="0"/>
              </a:rPr>
              <a:t>a coordinated and complementary package of measures</a:t>
            </a:r>
            <a:r>
              <a:rPr lang="en-US" sz="1900" dirty="0" smtClean="0">
                <a:latin typeface="Arial" pitchFamily="34" charset="0"/>
                <a:cs typeface="Arial" pitchFamily="34" charset="0"/>
              </a:rPr>
              <a:t>;</a:t>
            </a:r>
          </a:p>
          <a:p>
            <a:pPr lvl="1" algn="just" eaLnBrk="1" hangingPunct="1">
              <a:lnSpc>
                <a:spcPct val="80000"/>
              </a:lnSpc>
            </a:pPr>
            <a:r>
              <a:rPr lang="en-US" sz="1900" dirty="0" smtClean="0">
                <a:latin typeface="Arial" pitchFamily="34" charset="0"/>
                <a:cs typeface="Arial" pitchFamily="34" charset="0"/>
              </a:rPr>
              <a:t>Simplification of administrative procedures by setting up </a:t>
            </a:r>
            <a:r>
              <a:rPr lang="en-US" sz="1900" b="1" dirty="0" smtClean="0">
                <a:latin typeface="Arial" pitchFamily="34" charset="0"/>
                <a:cs typeface="Arial" pitchFamily="34" charset="0"/>
              </a:rPr>
              <a:t>a single point of submission and by establishing a single application form</a:t>
            </a:r>
            <a:r>
              <a:rPr lang="en-US" sz="1900" dirty="0" smtClean="0">
                <a:latin typeface="Arial" pitchFamily="34" charset="0"/>
                <a:cs typeface="Arial" pitchFamily="34" charset="0"/>
              </a:rPr>
              <a:t> to claim social assistance benefits </a:t>
            </a:r>
          </a:p>
          <a:p>
            <a:pPr lvl="1" algn="just" eaLnBrk="1" hangingPunct="1">
              <a:lnSpc>
                <a:spcPct val="80000"/>
              </a:lnSpc>
            </a:pPr>
            <a:r>
              <a:rPr lang="en-US" sz="1900" b="1" dirty="0" smtClean="0">
                <a:latin typeface="Arial" pitchFamily="34" charset="0"/>
                <a:cs typeface="Arial" pitchFamily="34" charset="0"/>
              </a:rPr>
              <a:t>Targeting the social benefits</a:t>
            </a:r>
            <a:r>
              <a:rPr lang="en-US" sz="1900" dirty="0" smtClean="0">
                <a:latin typeface="Arial" pitchFamily="34" charset="0"/>
                <a:cs typeface="Arial" pitchFamily="34" charset="0"/>
              </a:rPr>
              <a:t> to those who are in the highest risk of poverty and social exclusion.</a:t>
            </a:r>
          </a:p>
          <a:p>
            <a:pPr lvl="1" algn="just" eaLnBrk="1" hangingPunct="1">
              <a:lnSpc>
                <a:spcPct val="80000"/>
              </a:lnSpc>
            </a:pPr>
            <a:r>
              <a:rPr lang="en-US" sz="1900" b="1" dirty="0" smtClean="0">
                <a:latin typeface="Arial" pitchFamily="34" charset="0"/>
                <a:cs typeface="Arial" pitchFamily="34" charset="0"/>
              </a:rPr>
              <a:t>Unifying</a:t>
            </a:r>
            <a:r>
              <a:rPr lang="en-US" sz="1900" dirty="0" smtClean="0">
                <a:latin typeface="Arial" pitchFamily="34" charset="0"/>
                <a:cs typeface="Arial" pitchFamily="34" charset="0"/>
              </a:rPr>
              <a:t> </a:t>
            </a:r>
            <a:r>
              <a:rPr lang="en-US" sz="1900" b="1" dirty="0" smtClean="0">
                <a:latin typeface="Arial" pitchFamily="34" charset="0"/>
                <a:cs typeface="Arial" pitchFamily="34" charset="0"/>
              </a:rPr>
              <a:t>3 programs</a:t>
            </a:r>
            <a:r>
              <a:rPr lang="en-US" sz="1900" dirty="0" smtClean="0">
                <a:latin typeface="Arial" pitchFamily="34" charset="0"/>
                <a:cs typeface="Arial" pitchFamily="34" charset="0"/>
              </a:rPr>
              <a:t> for low income households (</a:t>
            </a:r>
            <a:r>
              <a:rPr lang="en-US" sz="1900" b="1" dirty="0" smtClean="0">
                <a:latin typeface="Arial" pitchFamily="34" charset="0"/>
                <a:cs typeface="Arial" pitchFamily="34" charset="0"/>
              </a:rPr>
              <a:t>Guaranteed minimum income, family allowance, heating benefit) into</a:t>
            </a:r>
            <a:r>
              <a:rPr lang="en-US" sz="1900" dirty="0" smtClean="0">
                <a:latin typeface="Arial" pitchFamily="34" charset="0"/>
                <a:cs typeface="Arial" pitchFamily="34" charset="0"/>
              </a:rPr>
              <a:t> one program to  tackle poverty – minimum social insertion program</a:t>
            </a:r>
          </a:p>
          <a:p>
            <a:pPr lvl="1" algn="just" eaLnBrk="1" hangingPunct="1">
              <a:lnSpc>
                <a:spcPct val="80000"/>
              </a:lnSpc>
            </a:pPr>
            <a:r>
              <a:rPr lang="en-US" sz="1900" dirty="0" smtClean="0">
                <a:latin typeface="Arial" pitchFamily="34" charset="0"/>
                <a:cs typeface="Arial" pitchFamily="34" charset="0"/>
              </a:rPr>
              <a:t>Improving </a:t>
            </a:r>
            <a:r>
              <a:rPr lang="en-US" sz="1900" b="1" dirty="0" smtClean="0">
                <a:latin typeface="Arial" pitchFamily="34" charset="0"/>
                <a:cs typeface="Arial" pitchFamily="34" charset="0"/>
              </a:rPr>
              <a:t>Management Information System</a:t>
            </a:r>
            <a:r>
              <a:rPr lang="en-US" sz="1900" dirty="0" smtClean="0">
                <a:latin typeface="Arial" pitchFamily="34" charset="0"/>
                <a:cs typeface="Arial" pitchFamily="34" charset="0"/>
              </a:rPr>
              <a:t> and reducing error and fraud for the social benefits programs.</a:t>
            </a:r>
          </a:p>
          <a:p>
            <a:pPr lvl="1" algn="just" eaLnBrk="1" hangingPunct="1">
              <a:lnSpc>
                <a:spcPct val="80000"/>
              </a:lnSpc>
            </a:pPr>
            <a:r>
              <a:rPr lang="en-US" sz="1900" dirty="0" smtClean="0">
                <a:latin typeface="Arial" pitchFamily="34" charset="0"/>
                <a:cs typeface="Arial" pitchFamily="34" charset="0"/>
              </a:rPr>
              <a:t>E</a:t>
            </a:r>
            <a:r>
              <a:rPr lang="ro-RO" sz="1900" dirty="0" err="1" smtClean="0">
                <a:latin typeface="Arial" pitchFamily="34" charset="0"/>
                <a:cs typeface="Arial" pitchFamily="34" charset="0"/>
              </a:rPr>
              <a:t>mpowering</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the</a:t>
            </a:r>
            <a:r>
              <a:rPr lang="ro-RO" sz="1900" dirty="0" smtClean="0">
                <a:latin typeface="Arial" pitchFamily="34" charset="0"/>
                <a:cs typeface="Arial" pitchFamily="34" charset="0"/>
              </a:rPr>
              <a:t> local public </a:t>
            </a:r>
            <a:r>
              <a:rPr lang="ro-RO" sz="1900" dirty="0" err="1" smtClean="0">
                <a:latin typeface="Arial" pitchFamily="34" charset="0"/>
                <a:cs typeface="Arial" pitchFamily="34" charset="0"/>
              </a:rPr>
              <a:t>authorities</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regarding</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the</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citizens</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needs</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and</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encouraging</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the</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public</a:t>
            </a:r>
            <a:r>
              <a:rPr lang="ro-RO" sz="1900" dirty="0" smtClean="0">
                <a:latin typeface="Arial" pitchFamily="34" charset="0"/>
                <a:cs typeface="Arial" pitchFamily="34" charset="0"/>
              </a:rPr>
              <a:t>/</a:t>
            </a:r>
            <a:r>
              <a:rPr lang="ro-RO" sz="1900" dirty="0" err="1" smtClean="0">
                <a:latin typeface="Arial" pitchFamily="34" charset="0"/>
                <a:cs typeface="Arial" pitchFamily="34" charset="0"/>
              </a:rPr>
              <a:t>public</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and</a:t>
            </a:r>
            <a:r>
              <a:rPr lang="ro-RO" sz="1900" dirty="0" smtClean="0">
                <a:latin typeface="Arial" pitchFamily="34" charset="0"/>
                <a:cs typeface="Arial" pitchFamily="34" charset="0"/>
              </a:rPr>
              <a:t> public-private </a:t>
            </a:r>
            <a:r>
              <a:rPr lang="ro-RO" sz="1900" dirty="0" err="1" smtClean="0">
                <a:latin typeface="Arial" pitchFamily="34" charset="0"/>
                <a:cs typeface="Arial" pitchFamily="34" charset="0"/>
              </a:rPr>
              <a:t>partnership</a:t>
            </a:r>
            <a:r>
              <a:rPr lang="ro-RO" sz="1900" dirty="0" smtClean="0">
                <a:latin typeface="Arial" pitchFamily="34" charset="0"/>
                <a:cs typeface="Arial" pitchFamily="34" charset="0"/>
              </a:rPr>
              <a:t>;</a:t>
            </a:r>
            <a:endParaRPr lang="en-US" sz="1900" dirty="0" smtClean="0">
              <a:latin typeface="Arial" pitchFamily="34" charset="0"/>
              <a:cs typeface="Arial" pitchFamily="34" charset="0"/>
            </a:endParaRPr>
          </a:p>
          <a:p>
            <a:pPr lvl="1" algn="just" eaLnBrk="1" hangingPunct="1">
              <a:lnSpc>
                <a:spcPct val="80000"/>
              </a:lnSpc>
            </a:pPr>
            <a:r>
              <a:rPr lang="ro-RO" sz="1900" dirty="0" err="1" smtClean="0">
                <a:latin typeface="Arial" pitchFamily="34" charset="0"/>
                <a:cs typeface="Arial" pitchFamily="34" charset="0"/>
              </a:rPr>
              <a:t>Ensuring</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the</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development</a:t>
            </a:r>
            <a:r>
              <a:rPr lang="ro-RO" sz="1900" dirty="0" smtClean="0">
                <a:latin typeface="Arial" pitchFamily="34" charset="0"/>
                <a:cs typeface="Arial" pitchFamily="34" charset="0"/>
              </a:rPr>
              <a:t> of </a:t>
            </a:r>
            <a:r>
              <a:rPr lang="ro-RO" sz="1900" dirty="0" err="1" smtClean="0">
                <a:latin typeface="Arial" pitchFamily="34" charset="0"/>
                <a:cs typeface="Arial" pitchFamily="34" charset="0"/>
              </a:rPr>
              <a:t>the</a:t>
            </a:r>
            <a:r>
              <a:rPr lang="ro-RO" sz="1900" dirty="0" smtClean="0">
                <a:latin typeface="Arial" pitchFamily="34" charset="0"/>
                <a:cs typeface="Arial" pitchFamily="34" charset="0"/>
              </a:rPr>
              <a:t> social </a:t>
            </a:r>
            <a:r>
              <a:rPr lang="ro-RO" sz="1900" dirty="0" err="1" smtClean="0">
                <a:latin typeface="Arial" pitchFamily="34" charset="0"/>
                <a:cs typeface="Arial" pitchFamily="34" charset="0"/>
              </a:rPr>
              <a:t>services</a:t>
            </a:r>
            <a:r>
              <a:rPr lang="ro-RO" sz="1900" dirty="0" smtClean="0">
                <a:latin typeface="Arial" pitchFamily="34" charset="0"/>
                <a:cs typeface="Arial" pitchFamily="34" charset="0"/>
              </a:rPr>
              <a:t> </a:t>
            </a:r>
            <a:r>
              <a:rPr lang="ro-RO" sz="1900" dirty="0" err="1" smtClean="0">
                <a:latin typeface="Arial" pitchFamily="34" charset="0"/>
                <a:cs typeface="Arial" pitchFamily="34" charset="0"/>
              </a:rPr>
              <a:t>network</a:t>
            </a:r>
            <a:r>
              <a:rPr lang="ro-RO" sz="1900" dirty="0" smtClean="0">
                <a:latin typeface="Arial" pitchFamily="34" charset="0"/>
                <a:cs typeface="Arial" pitchFamily="34" charset="0"/>
              </a:rPr>
              <a:t>.</a:t>
            </a:r>
          </a:p>
          <a:p>
            <a:pPr lvl="1" algn="just" eaLnBrk="1" hangingPunct="1">
              <a:lnSpc>
                <a:spcPct val="80000"/>
              </a:lnSpc>
              <a:buFont typeface="Wingdings 2" pitchFamily="18" charset="2"/>
              <a:buNone/>
            </a:pPr>
            <a:endParaRPr lang="en-US" sz="2400" dirty="0" smtClean="0">
              <a:latin typeface="Arial" pitchFamily="34" charset="0"/>
              <a:cs typeface="Arial" pitchFamily="34" charset="0"/>
            </a:endParaRPr>
          </a:p>
          <a:p>
            <a:pPr eaLnBrk="1" hangingPunct="1">
              <a:lnSpc>
                <a:spcPct val="80000"/>
              </a:lnSpc>
              <a:buFont typeface="Arial" pitchFamily="34" charset="0"/>
              <a:buNone/>
            </a:pPr>
            <a:endParaRPr lang="en-US" sz="1800" dirty="0" smtClean="0"/>
          </a:p>
          <a:p>
            <a:pPr eaLnBrk="1" hangingPunct="1">
              <a:lnSpc>
                <a:spcPct val="80000"/>
              </a:lnSpc>
            </a:pPr>
            <a:endParaRPr lang="en-US" sz="1800" dirty="0" smtClean="0"/>
          </a:p>
        </p:txBody>
      </p:sp>
      <p:sp>
        <p:nvSpPr>
          <p:cNvPr id="5" name="Rectangle 4"/>
          <p:cNvSpPr/>
          <p:nvPr/>
        </p:nvSpPr>
        <p:spPr>
          <a:xfrm>
            <a:off x="344360" y="908650"/>
            <a:ext cx="9217280" cy="547842"/>
          </a:xfrm>
          <a:prstGeom prst="rect">
            <a:avLst/>
          </a:prstGeom>
        </p:spPr>
        <p:txBody>
          <a:bodyPr wrap="square">
            <a:spAutoFit/>
          </a:bodyPr>
          <a:lstStyle/>
          <a:p>
            <a:pPr lvl="1" algn="just">
              <a:lnSpc>
                <a:spcPct val="80000"/>
              </a:lnSpc>
              <a:buNone/>
            </a:pPr>
            <a:r>
              <a:rPr lang="en-US" sz="1900" dirty="0" smtClean="0">
                <a:latin typeface="Arial" pitchFamily="34" charset="0"/>
                <a:cs typeface="Arial" pitchFamily="34" charset="0"/>
              </a:rPr>
              <a:t>HOW DO WE INTEND TO  IMPROVE THE SOCIAL ASSISTANCE SYSTEM?</a:t>
            </a:r>
          </a:p>
          <a:p>
            <a:pPr algn="just">
              <a:lnSpc>
                <a:spcPct val="80000"/>
              </a:lnSpc>
            </a:pPr>
            <a:endParaRPr lang="ro-RO" dirty="0" smtClean="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Rectangle 3"/>
          <p:cNvSpPr>
            <a:spLocks noGrp="1"/>
          </p:cNvSpPr>
          <p:nvPr>
            <p:ph idx="1"/>
          </p:nvPr>
        </p:nvSpPr>
        <p:spPr>
          <a:xfrm>
            <a:off x="416370" y="980660"/>
            <a:ext cx="8994330" cy="5328739"/>
          </a:xfrm>
        </p:spPr>
        <p:txBody>
          <a:bodyPr>
            <a:normAutofit fontScale="85000" lnSpcReduction="20000"/>
          </a:bodyPr>
          <a:lstStyle/>
          <a:p>
            <a:pPr algn="just" eaLnBrk="1" hangingPunct="1">
              <a:lnSpc>
                <a:spcPct val="80000"/>
              </a:lnSpc>
            </a:pPr>
            <a:r>
              <a:rPr lang="en-US" sz="2100" dirty="0" smtClean="0">
                <a:latin typeface="Arial" pitchFamily="34" charset="0"/>
                <a:cs typeface="Arial" pitchFamily="34" charset="0"/>
              </a:rPr>
              <a:t>the fight against poverty and social exclusion continues to be a national priority;</a:t>
            </a:r>
          </a:p>
          <a:p>
            <a:pPr eaLnBrk="1" hangingPunct="1">
              <a:lnSpc>
                <a:spcPct val="80000"/>
              </a:lnSpc>
            </a:pPr>
            <a:endParaRPr lang="en-US" sz="2100" dirty="0" smtClean="0">
              <a:latin typeface="Arial" pitchFamily="34" charset="0"/>
              <a:cs typeface="Arial" pitchFamily="34" charset="0"/>
            </a:endParaRPr>
          </a:p>
          <a:p>
            <a:pPr algn="just" eaLnBrk="1" hangingPunct="1">
              <a:lnSpc>
                <a:spcPct val="80000"/>
              </a:lnSpc>
            </a:pPr>
            <a:r>
              <a:rPr lang="en-US" sz="2100" dirty="0" smtClean="0">
                <a:latin typeface="Arial" pitchFamily="34" charset="0"/>
                <a:cs typeface="Arial" pitchFamily="34" charset="0"/>
              </a:rPr>
              <a:t>implementation of the measures for the promotion of the social inclusion of disadvantaged people by encouraging them to actively participate in the </a:t>
            </a:r>
            <a:r>
              <a:rPr lang="en-US" sz="2100" dirty="0" err="1" smtClean="0">
                <a:latin typeface="Arial" pitchFamily="34" charset="0"/>
                <a:cs typeface="Arial" pitchFamily="34" charset="0"/>
              </a:rPr>
              <a:t>labour</a:t>
            </a:r>
            <a:r>
              <a:rPr lang="en-US" sz="2100" dirty="0" smtClean="0">
                <a:latin typeface="Arial" pitchFamily="34" charset="0"/>
                <a:cs typeface="Arial" pitchFamily="34" charset="0"/>
              </a:rPr>
              <a:t> market and in the society;</a:t>
            </a:r>
          </a:p>
          <a:p>
            <a:pPr eaLnBrk="1" hangingPunct="1">
              <a:lnSpc>
                <a:spcPct val="80000"/>
              </a:lnSpc>
            </a:pPr>
            <a:endParaRPr lang="en-US" sz="2100" dirty="0" smtClean="0">
              <a:latin typeface="Arial" pitchFamily="34" charset="0"/>
              <a:cs typeface="Arial" pitchFamily="34" charset="0"/>
            </a:endParaRPr>
          </a:p>
          <a:p>
            <a:pPr algn="just" eaLnBrk="1" hangingPunct="1">
              <a:lnSpc>
                <a:spcPct val="80000"/>
              </a:lnSpc>
            </a:pPr>
            <a:r>
              <a:rPr lang="en-US" sz="2100" dirty="0" smtClean="0">
                <a:latin typeface="Arial" pitchFamily="34" charset="0"/>
                <a:cs typeface="Arial" pitchFamily="34" charset="0"/>
              </a:rPr>
              <a:t>special attention will be paid to avoid the creation of dependence on receiving social benefits;</a:t>
            </a:r>
          </a:p>
          <a:p>
            <a:pPr eaLnBrk="1" hangingPunct="1">
              <a:lnSpc>
                <a:spcPct val="80000"/>
              </a:lnSpc>
            </a:pPr>
            <a:endParaRPr lang="en-US" sz="2100" dirty="0" smtClean="0">
              <a:latin typeface="Arial" pitchFamily="34" charset="0"/>
              <a:cs typeface="Arial" pitchFamily="34" charset="0"/>
            </a:endParaRPr>
          </a:p>
          <a:p>
            <a:pPr algn="just" eaLnBrk="1" hangingPunct="1">
              <a:lnSpc>
                <a:spcPct val="80000"/>
              </a:lnSpc>
            </a:pPr>
            <a:r>
              <a:rPr lang="en-US" sz="2100" dirty="0" smtClean="0">
                <a:latin typeface="Arial" pitchFamily="34" charset="0"/>
                <a:cs typeface="Arial" pitchFamily="34" charset="0"/>
              </a:rPr>
              <a:t>special measures will be taken in order to encourage vulnerable people to find an active place for themselves in society.</a:t>
            </a:r>
          </a:p>
          <a:p>
            <a:pPr algn="just" eaLnBrk="1" hangingPunct="1">
              <a:lnSpc>
                <a:spcPct val="80000"/>
              </a:lnSpc>
            </a:pPr>
            <a:endParaRPr lang="en-US" sz="2100" dirty="0" smtClean="0">
              <a:latin typeface="Arial" pitchFamily="34" charset="0"/>
              <a:cs typeface="Arial" pitchFamily="34" charset="0"/>
            </a:endParaRPr>
          </a:p>
          <a:p>
            <a:pPr>
              <a:lnSpc>
                <a:spcPct val="80000"/>
              </a:lnSpc>
            </a:pPr>
            <a:r>
              <a:rPr lang="en-US" sz="2100" dirty="0" smtClean="0">
                <a:latin typeface="Arial" pitchFamily="34" charset="0"/>
                <a:cs typeface="Arial" pitchFamily="34" charset="0"/>
              </a:rPr>
              <a:t>The inaction is not an option because:</a:t>
            </a:r>
          </a:p>
          <a:p>
            <a:pPr>
              <a:lnSpc>
                <a:spcPct val="80000"/>
              </a:lnSpc>
            </a:pPr>
            <a:endParaRPr lang="en-US" sz="2100" dirty="0" smtClean="0">
              <a:latin typeface="Arial" pitchFamily="34" charset="0"/>
              <a:cs typeface="Arial" pitchFamily="34" charset="0"/>
            </a:endParaRPr>
          </a:p>
          <a:p>
            <a:pPr marL="457200" lvl="2" indent="-457200" algn="just" fontAlgn="base">
              <a:spcBef>
                <a:spcPct val="0"/>
              </a:spcBef>
              <a:spcAft>
                <a:spcPct val="0"/>
              </a:spcAft>
              <a:buClrTx/>
              <a:buFont typeface="Wingdings" charset="2"/>
              <a:buChar char="§"/>
              <a:defRPr/>
            </a:pPr>
            <a:r>
              <a:rPr lang="en-GB" sz="2100" dirty="0" smtClean="0">
                <a:latin typeface="Arial" pitchFamily="34" charset="0"/>
                <a:cs typeface="Arial" pitchFamily="34" charset="0"/>
              </a:rPr>
              <a:t>Healthy skilled population contributes to economic growth and provides care to dependant population</a:t>
            </a:r>
          </a:p>
          <a:p>
            <a:pPr marL="457200" lvl="2" indent="-457200" algn="just" fontAlgn="base">
              <a:spcBef>
                <a:spcPct val="0"/>
              </a:spcBef>
              <a:spcAft>
                <a:spcPct val="0"/>
              </a:spcAft>
              <a:buClrTx/>
              <a:buFont typeface="Wingdings" charset="2"/>
              <a:buChar char="§"/>
              <a:defRPr/>
            </a:pPr>
            <a:r>
              <a:rPr lang="en-GB" sz="2100" dirty="0" smtClean="0">
                <a:latin typeface="Arial" pitchFamily="34" charset="0"/>
                <a:cs typeface="Arial" pitchFamily="34" charset="0"/>
              </a:rPr>
              <a:t>Sick, disabled, vulnerable, unproductive and dependant people draw on country’s financial and human resources</a:t>
            </a:r>
          </a:p>
          <a:p>
            <a:pPr marL="457200" lvl="2" indent="-457200" algn="just" fontAlgn="base">
              <a:spcBef>
                <a:spcPct val="0"/>
              </a:spcBef>
              <a:spcAft>
                <a:spcPct val="0"/>
              </a:spcAft>
              <a:buClrTx/>
              <a:buFont typeface="Wingdings" charset="2"/>
              <a:buChar char="§"/>
              <a:defRPr/>
            </a:pPr>
            <a:r>
              <a:rPr lang="en-GB" sz="2100" dirty="0" smtClean="0">
                <a:latin typeface="Arial" pitchFamily="34" charset="0"/>
                <a:cs typeface="Arial" pitchFamily="34" charset="0"/>
              </a:rPr>
              <a:t>When the first group shrinks and the second expands, economic growth slows, taxes go up, incentives to emigrate increase, quality of services and incomes decline</a:t>
            </a:r>
          </a:p>
          <a:p>
            <a:pPr marL="457200" lvl="2" indent="-457200" algn="just" fontAlgn="base">
              <a:spcBef>
                <a:spcPct val="0"/>
              </a:spcBef>
              <a:spcAft>
                <a:spcPct val="0"/>
              </a:spcAft>
              <a:buClrTx/>
              <a:buFont typeface="Wingdings" charset="2"/>
              <a:buChar char="§"/>
              <a:defRPr/>
            </a:pPr>
            <a:r>
              <a:rPr lang="en-US" sz="2100" dirty="0" smtClean="0">
                <a:latin typeface="Arial" pitchFamily="34" charset="0"/>
                <a:cs typeface="Arial" pitchFamily="34" charset="0"/>
              </a:rPr>
              <a:t>Today 2 workers are supporting one older person. With no change in policies in 30-40 years 1 worker will be supporting 1 older person. </a:t>
            </a:r>
            <a:r>
              <a:rPr lang="en-US" sz="2100" dirty="0" smtClean="0">
                <a:solidFill>
                  <a:srgbClr val="0000FF"/>
                </a:solidFill>
                <a:latin typeface="Arial" pitchFamily="34" charset="0"/>
                <a:cs typeface="Arial" pitchFamily="34" charset="0"/>
              </a:rPr>
              <a:t>Can taxes be doubled? Can benefits be cut in half? – costs of inaction are too high!</a:t>
            </a:r>
          </a:p>
          <a:p>
            <a:pPr eaLnBrk="1" hangingPunct="1">
              <a:lnSpc>
                <a:spcPct val="80000"/>
              </a:lnSpc>
            </a:pPr>
            <a:endParaRPr lang="en-US" sz="2000" dirty="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pPr lvl="0" fontAlgn="auto">
              <a:spcAft>
                <a:spcPts val="0"/>
              </a:spcAft>
              <a:defRPr/>
            </a:pPr>
            <a:r>
              <a:rPr lang="en-US" sz="1800" dirty="0" smtClean="0">
                <a:solidFill>
                  <a:schemeClr val="tx1"/>
                </a:solidFill>
                <a:latin typeface="Arial" pitchFamily="34" charset="0"/>
                <a:cs typeface="Arial" pitchFamily="34" charset="0"/>
              </a:rPr>
              <a:t>CONCLUSION</a:t>
            </a:r>
            <a:endParaRPr lang="en-US" sz="1800" dirty="0">
              <a:solidFill>
                <a:schemeClr val="tx1"/>
              </a:solidFill>
              <a:latin typeface="Arial" pitchFamily="34" charset="0"/>
              <a:cs typeface="Arial" pitchFamily="34" charset="0"/>
            </a:endParaRPr>
          </a:p>
        </p:txBody>
      </p:sp>
      <p:sp>
        <p:nvSpPr>
          <p:cNvPr id="3" name="Title 1"/>
          <p:cNvSpPr txBox="1">
            <a:spLocks/>
          </p:cNvSpPr>
          <p:nvPr/>
        </p:nvSpPr>
        <p:spPr>
          <a:xfrm>
            <a:off x="272350" y="908650"/>
            <a:ext cx="3960549" cy="864120"/>
          </a:xfrm>
          <a:prstGeom prst="rect">
            <a:avLst/>
          </a:prstGeom>
        </p:spPr>
        <p:txBody>
          <a:bodyPr vert="horz" lIns="91440" tIns="45720" rIns="91440" bIns="45720" rtlCol="0" anchor="ctr">
            <a:noAutofit/>
          </a:bodyPr>
          <a:lstStyle/>
          <a:p>
            <a:pPr fontAlgn="auto">
              <a:spcAft>
                <a:spcPts val="0"/>
              </a:spcAft>
              <a:defRPr/>
            </a:pPr>
            <a:r>
              <a:rPr lang="en-US" sz="1600" dirty="0" smtClean="0"/>
              <a:t>Romania drafted a national strategy on active ageing and elderly protection for 2015-2020</a:t>
            </a:r>
          </a:p>
          <a:p>
            <a:pPr fontAlgn="auto">
              <a:spcAft>
                <a:spcPts val="0"/>
              </a:spcAft>
              <a:defRPr/>
            </a:pPr>
            <a:endParaRPr lang="en-US" sz="1600" dirty="0" smtClean="0"/>
          </a:p>
        </p:txBody>
      </p:sp>
      <p:sp>
        <p:nvSpPr>
          <p:cNvPr id="5" name="Subtitle 2"/>
          <p:cNvSpPr txBox="1">
            <a:spLocks/>
          </p:cNvSpPr>
          <p:nvPr/>
        </p:nvSpPr>
        <p:spPr>
          <a:xfrm>
            <a:off x="560390" y="2636890"/>
            <a:ext cx="3614746" cy="3672509"/>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
                <a:srgbClr val="FFC000"/>
              </a:buClr>
              <a:buSzPct val="75000"/>
              <a:buFont typeface="Arial" panose="020B0604020202020204" pitchFamily="34" charset="0"/>
              <a:buChar char="•"/>
              <a:tabLst/>
              <a:defRPr/>
            </a:pPr>
            <a:r>
              <a:rPr kumimoji="0" lang="en-US" sz="2900" b="1" i="0" u="none" strike="noStrike" kern="1200" cap="none" spc="0" normalizeH="0" baseline="0" noProof="0" dirty="0" smtClean="0">
                <a:ln>
                  <a:noFill/>
                </a:ln>
                <a:solidFill>
                  <a:srgbClr val="0000FF"/>
                </a:solidFill>
                <a:effectLst/>
                <a:uLnTx/>
                <a:uFillTx/>
                <a:latin typeface="Arial" pitchFamily="34" charset="0"/>
                <a:cs typeface="Arial" pitchFamily="34" charset="0"/>
              </a:rPr>
              <a:t>Postpone Physical Aging</a:t>
            </a:r>
          </a:p>
          <a:p>
            <a:pPr marL="342900" marR="0" lvl="0" indent="-342900" algn="l" defTabSz="914400" rtl="0" eaLnBrk="1" fontAlgn="auto" latinLnBrk="0" hangingPunct="1">
              <a:lnSpc>
                <a:spcPct val="100000"/>
              </a:lnSpc>
              <a:spcBef>
                <a:spcPct val="20000"/>
              </a:spcBef>
              <a:spcAft>
                <a:spcPts val="0"/>
              </a:spcAft>
              <a:buClr>
                <a:srgbClr val="FFC000"/>
              </a:buClr>
              <a:buSzPct val="75000"/>
              <a:buFont typeface="Arial" panose="020B0604020202020204" pitchFamily="34" charset="0"/>
              <a:buChar char="•"/>
              <a:tabLst/>
              <a:defRPr/>
            </a:pPr>
            <a:r>
              <a:rPr kumimoji="0" lang="en-US" sz="2900" b="1" i="0" u="none" strike="noStrike" kern="1200" cap="none" spc="0" normalizeH="0" baseline="0" noProof="0" dirty="0" smtClean="0">
                <a:ln>
                  <a:noFill/>
                </a:ln>
                <a:solidFill>
                  <a:srgbClr val="0000FF"/>
                </a:solidFill>
                <a:effectLst/>
                <a:uLnTx/>
                <a:uFillTx/>
                <a:latin typeface="Arial" pitchFamily="34" charset="0"/>
                <a:cs typeface="Arial" pitchFamily="34" charset="0"/>
              </a:rPr>
              <a:t>Utilize everyone’s capacity to contribute economically and socially</a:t>
            </a:r>
          </a:p>
          <a:p>
            <a:pPr marL="342900" marR="0" lvl="0" indent="-342900" algn="l" defTabSz="914400" rtl="0" eaLnBrk="1" fontAlgn="auto" latinLnBrk="0" hangingPunct="1">
              <a:lnSpc>
                <a:spcPct val="100000"/>
              </a:lnSpc>
              <a:spcBef>
                <a:spcPct val="20000"/>
              </a:spcBef>
              <a:spcAft>
                <a:spcPts val="0"/>
              </a:spcAft>
              <a:buClr>
                <a:srgbClr val="FFC000"/>
              </a:buClr>
              <a:buSzPct val="75000"/>
              <a:buFont typeface="Arial" panose="020B0604020202020204" pitchFamily="34" charset="0"/>
              <a:buChar char="•"/>
              <a:tabLst/>
              <a:defRPr/>
            </a:pPr>
            <a:r>
              <a:rPr kumimoji="0" lang="en-US" sz="2900" b="1" i="0" u="none" strike="noStrike" kern="1200" cap="none" spc="0" normalizeH="0" baseline="0" noProof="0" dirty="0" smtClean="0">
                <a:ln>
                  <a:noFill/>
                </a:ln>
                <a:solidFill>
                  <a:srgbClr val="0000FF"/>
                </a:solidFill>
                <a:effectLst/>
                <a:uLnTx/>
                <a:uFillTx/>
                <a:latin typeface="Arial" pitchFamily="34" charset="0"/>
                <a:cs typeface="Arial" pitchFamily="34" charset="0"/>
              </a:rPr>
              <a:t>Decrease dependence of elderly population</a:t>
            </a:r>
          </a:p>
          <a:p>
            <a:pPr marL="342900" marR="0" lvl="0" indent="-342900" algn="l" defTabSz="914400" rtl="0" eaLnBrk="1" fontAlgn="auto" latinLnBrk="0" hangingPunct="1">
              <a:lnSpc>
                <a:spcPct val="100000"/>
              </a:lnSpc>
              <a:spcBef>
                <a:spcPct val="20000"/>
              </a:spcBef>
              <a:spcAft>
                <a:spcPts val="0"/>
              </a:spcAft>
              <a:buClr>
                <a:srgbClr val="FFC000"/>
              </a:buClr>
              <a:buSzPct val="75000"/>
              <a:buFont typeface="Arial" panose="020B0604020202020204" pitchFamily="34" charset="0"/>
              <a:buChar char="•"/>
              <a:tabLst/>
              <a:defRPr/>
            </a:pPr>
            <a:r>
              <a:rPr kumimoji="0" lang="en-US" sz="2900" b="1" i="0" u="none" strike="noStrike" kern="1200" cap="none" spc="0" normalizeH="0" baseline="0" noProof="0" dirty="0" smtClean="0">
                <a:ln>
                  <a:noFill/>
                </a:ln>
                <a:solidFill>
                  <a:srgbClr val="0000FF"/>
                </a:solidFill>
                <a:effectLst/>
                <a:uLnTx/>
                <a:uFillTx/>
                <a:latin typeface="Arial" pitchFamily="34" charset="0"/>
                <a:cs typeface="Arial" pitchFamily="34" charset="0"/>
              </a:rPr>
              <a:t>Enjoy the benefits of longer, healthier and more fulfilling lives</a:t>
            </a:r>
          </a:p>
          <a:p>
            <a:pPr marL="342900" marR="0" lvl="0" indent="-342900" algn="l" defTabSz="914400" rtl="0" eaLnBrk="1" fontAlgn="auto" latinLnBrk="0" hangingPunct="1">
              <a:lnSpc>
                <a:spcPct val="100000"/>
              </a:lnSpc>
              <a:spcBef>
                <a:spcPct val="20000"/>
              </a:spcBef>
              <a:spcAft>
                <a:spcPts val="0"/>
              </a:spcAft>
              <a:buClr>
                <a:srgbClr val="FFC000"/>
              </a:buClr>
              <a:buSzPct val="75000"/>
              <a:buFont typeface="Arial" panose="020B0604020202020204"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Optane" pitchFamily="2" charset="0"/>
              <a:ea typeface="+mn-ea"/>
              <a:cs typeface="+mn-cs"/>
            </a:endParaRPr>
          </a:p>
        </p:txBody>
      </p:sp>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808980" y="836640"/>
            <a:ext cx="4824670" cy="5877340"/>
          </a:xfrm>
          <a:prstGeom prst="rect">
            <a:avLst/>
          </a:prstGeom>
        </p:spPr>
      </p:pic>
      <p:sp>
        <p:nvSpPr>
          <p:cNvPr id="7" name="Rectangle 6"/>
          <p:cNvSpPr/>
          <p:nvPr/>
        </p:nvSpPr>
        <p:spPr>
          <a:xfrm>
            <a:off x="488380" y="1844780"/>
            <a:ext cx="3672509" cy="338554"/>
          </a:xfrm>
          <a:prstGeom prst="rect">
            <a:avLst/>
          </a:prstGeom>
        </p:spPr>
        <p:txBody>
          <a:bodyPr wrap="square">
            <a:spAutoFit/>
          </a:bodyPr>
          <a:lstStyle/>
          <a:p>
            <a:pPr lvl="0" fontAlgn="auto">
              <a:spcAft>
                <a:spcPts val="0"/>
              </a:spcAft>
              <a:defRPr/>
            </a:pPr>
            <a:r>
              <a:rPr lang="en-US" sz="1600" dirty="0" smtClean="0">
                <a:solidFill>
                  <a:prstClr val="black"/>
                </a:solidFill>
              </a:rPr>
              <a:t>The goals of the strategy are:</a:t>
            </a: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sz="1800" dirty="0" smtClean="0">
                <a:latin typeface="Arial" pitchFamily="34" charset="0"/>
                <a:cs typeface="Arial" pitchFamily="34" charset="0"/>
              </a:rPr>
              <a:t>But…..</a:t>
            </a:r>
            <a:endParaRPr lang="it-IT" sz="1800" dirty="0">
              <a:latin typeface="Arial" pitchFamily="34" charset="0"/>
              <a:cs typeface="Arial" pitchFamily="34" charset="0"/>
            </a:endParaRPr>
          </a:p>
        </p:txBody>
      </p:sp>
      <p:sp>
        <p:nvSpPr>
          <p:cNvPr id="3" name="Rectangle 2"/>
          <p:cNvSpPr/>
          <p:nvPr/>
        </p:nvSpPr>
        <p:spPr>
          <a:xfrm>
            <a:off x="272351" y="908650"/>
            <a:ext cx="9361300" cy="369332"/>
          </a:xfrm>
          <a:prstGeom prst="rect">
            <a:avLst/>
          </a:prstGeom>
        </p:spPr>
        <p:txBody>
          <a:bodyPr wrap="square">
            <a:spAutoFit/>
          </a:bodyPr>
          <a:lstStyle/>
          <a:p>
            <a:r>
              <a:rPr lang="en-US" dirty="0" smtClean="0"/>
              <a:t>How to achieve Active Aging goals?</a:t>
            </a:r>
            <a:endParaRPr lang="en-US" dirty="0"/>
          </a:p>
        </p:txBody>
      </p:sp>
      <p:sp>
        <p:nvSpPr>
          <p:cNvPr id="5" name="Content Placeholder 4"/>
          <p:cNvSpPr>
            <a:spLocks noGrp="1"/>
          </p:cNvSpPr>
          <p:nvPr>
            <p:ph sz="quarter" idx="12"/>
          </p:nvPr>
        </p:nvSpPr>
        <p:spPr>
          <a:xfrm>
            <a:off x="244828" y="1700760"/>
            <a:ext cx="9244801" cy="4536630"/>
          </a:xfrm>
        </p:spPr>
        <p:txBody>
          <a:bodyPr/>
          <a:lstStyle/>
          <a:p>
            <a:pPr marL="457200" lvl="2" indent="-457200">
              <a:buFont typeface="Wingdings" charset="2"/>
              <a:buChar char="§"/>
            </a:pPr>
            <a:r>
              <a:rPr lang="en-US" sz="2000" dirty="0" smtClean="0"/>
              <a:t>Healthy life styles, medical advances and better health care systems should allow to </a:t>
            </a:r>
            <a:r>
              <a:rPr lang="en-US" sz="2000" u="sng" dirty="0" smtClean="0"/>
              <a:t>postpone physical aging</a:t>
            </a:r>
          </a:p>
          <a:p>
            <a:pPr marL="457200" lvl="2" indent="-457200">
              <a:buFont typeface="Wingdings" charset="2"/>
              <a:buChar char="§"/>
            </a:pPr>
            <a:r>
              <a:rPr lang="en-US" sz="2000" dirty="0" smtClean="0"/>
              <a:t>Automation of physically difficult tasks at work and at home, advances in transport</a:t>
            </a:r>
            <a:r>
              <a:rPr lang="en-US" sz="2000" dirty="0"/>
              <a:t> </a:t>
            </a:r>
            <a:r>
              <a:rPr lang="en-US" sz="2000" dirty="0" smtClean="0"/>
              <a:t>and communication technologies, expanded availability of services should </a:t>
            </a:r>
            <a:r>
              <a:rPr lang="en-US" sz="2000" u="sng" dirty="0" smtClean="0"/>
              <a:t>make physical limitations less disabling</a:t>
            </a:r>
          </a:p>
          <a:p>
            <a:pPr marL="457200" lvl="2" indent="-457200">
              <a:buFont typeface="Wingdings" charset="2"/>
              <a:buChar char="§"/>
            </a:pPr>
            <a:r>
              <a:rPr lang="en-US" sz="2000" dirty="0" smtClean="0"/>
              <a:t>Changes in education system and new ways to organize work should allow late change of careers, part time work, use of mixed age teams and other strategies to </a:t>
            </a:r>
            <a:r>
              <a:rPr lang="en-US" sz="2000" u="sng" dirty="0" smtClean="0"/>
              <a:t>utilize gradually decreasing capacity to work</a:t>
            </a:r>
          </a:p>
          <a:p>
            <a:pPr marL="457200" lvl="2" indent="-457200">
              <a:buFont typeface="Wingdings" charset="2"/>
              <a:buChar char="§"/>
            </a:pPr>
            <a:r>
              <a:rPr lang="en-US" sz="2000" dirty="0" smtClean="0"/>
              <a:t>Policies on unemployment, invalidity, disability, retirement, education and labor protection should change </a:t>
            </a:r>
            <a:r>
              <a:rPr lang="en-US" sz="2000" u="sng" dirty="0" smtClean="0"/>
              <a:t>focus on reactivating people</a:t>
            </a:r>
            <a:r>
              <a:rPr lang="en-US" sz="2000" dirty="0" smtClean="0"/>
              <a:t> rather than assigning benefits</a:t>
            </a:r>
          </a:p>
          <a:p>
            <a:pPr marL="457200" lvl="2" indent="-457200">
              <a:buFont typeface="Wingdings" charset="2"/>
              <a:buChar char="§"/>
            </a:pPr>
            <a:r>
              <a:rPr lang="en-US" sz="2000" u="sng" dirty="0" smtClean="0"/>
              <a:t>Societal norms should be actively reshaped</a:t>
            </a:r>
            <a:r>
              <a:rPr lang="en-US" sz="2000" dirty="0" smtClean="0"/>
              <a:t> so that older population is respected, understood, and valued</a:t>
            </a:r>
          </a:p>
          <a:p>
            <a:pPr marL="457200" lvl="2" indent="-457200">
              <a:buFont typeface="Wingdings" charset="2"/>
              <a:buChar char="§"/>
            </a:pPr>
            <a:r>
              <a:rPr lang="en-US" sz="2000" dirty="0" smtClean="0"/>
              <a:t>Social services, including long term care, should </a:t>
            </a:r>
            <a:r>
              <a:rPr lang="en-US" sz="2000" u="sng" dirty="0" smtClean="0"/>
              <a:t>focus on protecting and restoring independence of the elderly</a:t>
            </a:r>
            <a:endParaRPr lang="en-US" sz="2000" u="sng" dirty="0"/>
          </a:p>
          <a:p>
            <a:pPr marL="457200" lvl="2" indent="-457200">
              <a:buFont typeface="Wingdings" charset="2"/>
              <a:buChar char="§"/>
            </a:pPr>
            <a:r>
              <a:rPr lang="en-US" sz="2000" u="sng" dirty="0" smtClean="0"/>
              <a:t>Individual responsibility and community involvement should be encouraged</a:t>
            </a:r>
          </a:p>
          <a:p>
            <a:endParaRPr lang="en-US" dirty="0"/>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4364" y="175566"/>
            <a:ext cx="6912956" cy="648090"/>
          </a:xfrm>
          <a:prstGeom prst="rect">
            <a:avLst/>
          </a:prstGeom>
        </p:spPr>
        <p:txBody>
          <a:bodyPr vert="horz" lIns="91440" tIns="45720" rIns="91440" bIns="45720" rtlCol="0" anchor="t">
            <a:noAutofit/>
          </a:bodyPr>
          <a:lstStyle>
            <a:defPPr>
              <a:defRPr lang="en-US"/>
            </a:defPPr>
            <a:lvl1pPr lvl="0" defTabSz="914400" eaLnBrk="1" latinLnBrk="0" hangingPunct="1">
              <a:buNone/>
              <a:defRPr sz="2400" b="1">
                <a:solidFill>
                  <a:schemeClr val="tx1">
                    <a:lumMod val="85000"/>
                    <a:lumOff val="15000"/>
                  </a:schemeClr>
                </a:solidFill>
                <a:latin typeface="Optane" pitchFamily="2" charset="0"/>
                <a:ea typeface="+mj-ea"/>
                <a:cs typeface="+mj-cs"/>
              </a:defRPr>
            </a:lvl1pPr>
          </a:lstStyle>
          <a:p>
            <a:r>
              <a:rPr lang="en-US" altLang="it-IT" sz="1800" dirty="0" smtClean="0">
                <a:latin typeface="Arial" pitchFamily="34" charset="0"/>
                <a:cs typeface="Arial" pitchFamily="34" charset="0"/>
              </a:rPr>
              <a:t>We need …..</a:t>
            </a:r>
            <a:endParaRPr lang="it-IT" sz="1800" dirty="0">
              <a:latin typeface="Arial" pitchFamily="34" charset="0"/>
              <a:cs typeface="Arial" pitchFamily="34" charset="0"/>
            </a:endParaRPr>
          </a:p>
        </p:txBody>
      </p:sp>
      <p:sp>
        <p:nvSpPr>
          <p:cNvPr id="3" name="Rectangle 2"/>
          <p:cNvSpPr/>
          <p:nvPr/>
        </p:nvSpPr>
        <p:spPr>
          <a:xfrm>
            <a:off x="344360" y="908650"/>
            <a:ext cx="9129580" cy="369332"/>
          </a:xfrm>
          <a:prstGeom prst="rect">
            <a:avLst/>
          </a:prstGeom>
        </p:spPr>
        <p:txBody>
          <a:bodyPr wrap="square">
            <a:spAutoFit/>
          </a:bodyPr>
          <a:lstStyle/>
          <a:p>
            <a:r>
              <a:rPr lang="en-US" dirty="0" smtClean="0"/>
              <a:t>Only multi-</a:t>
            </a:r>
            <a:r>
              <a:rPr lang="en-US" dirty="0" err="1" smtClean="0"/>
              <a:t>sectoral</a:t>
            </a:r>
            <a:r>
              <a:rPr lang="en-US" dirty="0" smtClean="0"/>
              <a:t> Active Aging Strategy will be successful</a:t>
            </a:r>
            <a:endParaRPr lang="en-US" dirty="0"/>
          </a:p>
        </p:txBody>
      </p:sp>
      <p:sp>
        <p:nvSpPr>
          <p:cNvPr id="5" name="Content Placeholder 4"/>
          <p:cNvSpPr>
            <a:spLocks noGrp="1"/>
          </p:cNvSpPr>
          <p:nvPr>
            <p:ph sz="quarter" idx="12"/>
          </p:nvPr>
        </p:nvSpPr>
        <p:spPr>
          <a:xfrm>
            <a:off x="416370" y="1700760"/>
            <a:ext cx="8569190" cy="4365784"/>
          </a:xfrm>
        </p:spPr>
        <p:txBody>
          <a:bodyPr/>
          <a:lstStyle/>
          <a:p>
            <a:pPr marL="342900" lvl="0" indent="-342900" algn="l">
              <a:buFont typeface="Arial" panose="020B0604020202020204" pitchFamily="34" charset="0"/>
              <a:buChar char="•"/>
            </a:pPr>
            <a:r>
              <a:rPr lang="en-GB" sz="2000" dirty="0" smtClean="0">
                <a:solidFill>
                  <a:srgbClr val="0000FF"/>
                </a:solidFill>
                <a:latin typeface="Arial"/>
                <a:cs typeface="Arial"/>
              </a:rPr>
              <a:t>Needed investments </a:t>
            </a:r>
            <a:r>
              <a:rPr lang="en-GB" sz="2000" dirty="0">
                <a:solidFill>
                  <a:srgbClr val="0000FF"/>
                </a:solidFill>
                <a:latin typeface="Arial"/>
                <a:cs typeface="Arial"/>
              </a:rPr>
              <a:t>in health might be </a:t>
            </a:r>
            <a:r>
              <a:rPr lang="en-GB" sz="2000" dirty="0" smtClean="0">
                <a:solidFill>
                  <a:srgbClr val="0000FF"/>
                </a:solidFill>
                <a:latin typeface="Arial"/>
                <a:cs typeface="Arial"/>
              </a:rPr>
              <a:t>too expensive </a:t>
            </a:r>
            <a:r>
              <a:rPr lang="en-GB" sz="2000" dirty="0">
                <a:solidFill>
                  <a:srgbClr val="0000FF"/>
                </a:solidFill>
                <a:latin typeface="Arial"/>
                <a:cs typeface="Arial"/>
              </a:rPr>
              <a:t>if resulting healthy life years are not turned into productive years; </a:t>
            </a:r>
            <a:endParaRPr lang="en-GB" sz="2000" dirty="0" smtClean="0">
              <a:solidFill>
                <a:srgbClr val="0000FF"/>
              </a:solidFill>
              <a:latin typeface="Arial"/>
              <a:cs typeface="Arial"/>
            </a:endParaRPr>
          </a:p>
          <a:p>
            <a:pPr marL="342900" lvl="0" indent="-342900" algn="l">
              <a:buFont typeface="Arial" panose="020B0604020202020204" pitchFamily="34" charset="0"/>
              <a:buChar char="•"/>
            </a:pPr>
            <a:r>
              <a:rPr lang="en-GB" sz="2000" dirty="0" smtClean="0">
                <a:solidFill>
                  <a:srgbClr val="0000FF"/>
                </a:solidFill>
                <a:latin typeface="Arial"/>
                <a:cs typeface="Arial"/>
              </a:rPr>
              <a:t>Increased retirement ages should coincide with substantially reduced age discrimination in </a:t>
            </a:r>
            <a:r>
              <a:rPr lang="en-GB" sz="2000" dirty="0" err="1" smtClean="0">
                <a:solidFill>
                  <a:srgbClr val="0000FF"/>
                </a:solidFill>
                <a:latin typeface="Arial"/>
                <a:cs typeface="Arial"/>
              </a:rPr>
              <a:t>labor</a:t>
            </a:r>
            <a:r>
              <a:rPr lang="en-GB" sz="2000" dirty="0" smtClean="0">
                <a:solidFill>
                  <a:srgbClr val="0000FF"/>
                </a:solidFill>
                <a:latin typeface="Arial"/>
                <a:cs typeface="Arial"/>
              </a:rPr>
              <a:t> market;</a:t>
            </a:r>
          </a:p>
          <a:p>
            <a:pPr marL="342900" lvl="0" indent="-342900" algn="l">
              <a:buFont typeface="Arial" panose="020B0604020202020204" pitchFamily="34" charset="0"/>
              <a:buChar char="•"/>
            </a:pPr>
            <a:r>
              <a:rPr lang="en-GB" sz="2000" dirty="0" smtClean="0">
                <a:solidFill>
                  <a:srgbClr val="0000FF"/>
                </a:solidFill>
                <a:latin typeface="Arial"/>
                <a:cs typeface="Arial"/>
              </a:rPr>
              <a:t>building skills in rural areas would not work without a good road and transportation system and increased productivity of agriculture; </a:t>
            </a:r>
          </a:p>
          <a:p>
            <a:pPr marL="342900" lvl="0" indent="-342900" algn="l">
              <a:buFont typeface="Arial" panose="020B0604020202020204" pitchFamily="34" charset="0"/>
              <a:buChar char="•"/>
            </a:pPr>
            <a:r>
              <a:rPr lang="en-GB" sz="2000" dirty="0" smtClean="0">
                <a:solidFill>
                  <a:srgbClr val="0000FF"/>
                </a:solidFill>
                <a:latin typeface="Arial"/>
                <a:cs typeface="Arial"/>
              </a:rPr>
              <a:t>increased social participation and independence require more accessible public environment; </a:t>
            </a:r>
          </a:p>
          <a:p>
            <a:pPr marL="342900" lvl="0" indent="-342900" algn="l">
              <a:buFont typeface="Arial" panose="020B0604020202020204" pitchFamily="34" charset="0"/>
              <a:buChar char="•"/>
            </a:pPr>
            <a:r>
              <a:rPr lang="en-GB" sz="2000" dirty="0" smtClean="0">
                <a:solidFill>
                  <a:srgbClr val="0000FF"/>
                </a:solidFill>
                <a:latin typeface="Arial"/>
                <a:cs typeface="Arial"/>
              </a:rPr>
              <a:t>adequate long-term care may necessitate rethinking of the structure of public finances; and </a:t>
            </a:r>
          </a:p>
          <a:p>
            <a:pPr marL="342900" lvl="0" indent="-342900" algn="l">
              <a:buFont typeface="Arial" panose="020B0604020202020204" pitchFamily="34" charset="0"/>
              <a:buChar char="•"/>
            </a:pPr>
            <a:r>
              <a:rPr lang="en-GB" sz="2000" dirty="0" smtClean="0">
                <a:solidFill>
                  <a:srgbClr val="0000FF"/>
                </a:solidFill>
                <a:latin typeface="Arial"/>
                <a:cs typeface="Arial"/>
              </a:rPr>
              <a:t>failed improvements in education might lead to contracting tax base and decreased affordability of social programs needed in the aging society. </a:t>
            </a:r>
          </a:p>
        </p:txBody>
      </p:sp>
    </p:spTree>
    <p:extLst>
      <p:ext uri="{BB962C8B-B14F-4D97-AF65-F5344CB8AC3E}">
        <p14:creationId xmlns="" xmlns:p14="http://schemas.microsoft.com/office/powerpoint/2010/main" val="33130094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1496520" y="3212970"/>
            <a:ext cx="7273010" cy="2327406"/>
          </a:xfrm>
        </p:spPr>
        <p:txBody>
          <a:bodyPr>
            <a:normAutofit fontScale="90000"/>
          </a:bodyPr>
          <a:lstStyle/>
          <a:p>
            <a:r>
              <a:rPr lang="en-US" sz="3600" dirty="0" smtClean="0">
                <a:solidFill>
                  <a:schemeClr val="accent2"/>
                </a:solidFill>
                <a:latin typeface="Arial" pitchFamily="34" charset="0"/>
                <a:cs typeface="Arial" pitchFamily="34" charset="0"/>
              </a:rPr>
              <a:t>Thank you and </a:t>
            </a:r>
            <a:br>
              <a:rPr lang="en-US" sz="3600" dirty="0" smtClean="0">
                <a:solidFill>
                  <a:schemeClr val="accent2"/>
                </a:solidFill>
                <a:latin typeface="Arial" pitchFamily="34" charset="0"/>
                <a:cs typeface="Arial" pitchFamily="34" charset="0"/>
              </a:rPr>
            </a:br>
            <a:r>
              <a:rPr lang="en-US" sz="3600" dirty="0" smtClean="0">
                <a:solidFill>
                  <a:schemeClr val="accent2"/>
                </a:solidFill>
                <a:latin typeface="Arial" pitchFamily="34" charset="0"/>
                <a:cs typeface="Arial" pitchFamily="34" charset="0"/>
              </a:rPr>
              <a:t/>
            </a:r>
            <a:br>
              <a:rPr lang="en-US" sz="3600" dirty="0" smtClean="0">
                <a:solidFill>
                  <a:schemeClr val="accent2"/>
                </a:solidFill>
                <a:latin typeface="Arial" pitchFamily="34" charset="0"/>
                <a:cs typeface="Arial" pitchFamily="34" charset="0"/>
              </a:rPr>
            </a:br>
            <a:r>
              <a:rPr lang="en-US" sz="3600" dirty="0" smtClean="0">
                <a:solidFill>
                  <a:schemeClr val="accent2"/>
                </a:solidFill>
                <a:latin typeface="Arial" pitchFamily="34" charset="0"/>
                <a:cs typeface="Arial" pitchFamily="34" charset="0"/>
              </a:rPr>
              <a:t>	tell us what you think!</a:t>
            </a:r>
            <a:br>
              <a:rPr lang="en-US" sz="3600" dirty="0" smtClean="0">
                <a:solidFill>
                  <a:schemeClr val="accent2"/>
                </a:solidFill>
                <a:latin typeface="Arial" pitchFamily="34" charset="0"/>
                <a:cs typeface="Arial" pitchFamily="34" charset="0"/>
              </a:rPr>
            </a:br>
            <a:r>
              <a:rPr lang="en-US" altLang="en-US" sz="3600" b="1" dirty="0" smtClean="0">
                <a:latin typeface="Arial" pitchFamily="34" charset="0"/>
                <a:cs typeface="Arial" pitchFamily="34" charset="0"/>
                <a:sym typeface="Wingdings" panose="05000000000000000000" pitchFamily="2" charset="2"/>
              </a:rPr>
              <a:t/>
            </a:r>
            <a:br>
              <a:rPr lang="en-US" altLang="en-US" sz="3600" b="1" dirty="0" smtClean="0">
                <a:latin typeface="Arial" pitchFamily="34" charset="0"/>
                <a:cs typeface="Arial" pitchFamily="34" charset="0"/>
                <a:sym typeface="Wingdings" panose="05000000000000000000" pitchFamily="2" charset="2"/>
              </a:rPr>
            </a:br>
            <a:r>
              <a:rPr lang="en-US" altLang="en-US" b="1" dirty="0" smtClean="0">
                <a:cs typeface="Arial" panose="020B0604020202020204" pitchFamily="34" charset="0"/>
                <a:sym typeface="Wingdings" panose="05000000000000000000" pitchFamily="2" charset="2"/>
              </a:rPr>
              <a:t/>
            </a:r>
            <a:br>
              <a:rPr lang="en-US" altLang="en-US" b="1" dirty="0" smtClean="0">
                <a:cs typeface="Arial" panose="020B0604020202020204" pitchFamily="34" charset="0"/>
                <a:sym typeface="Wingdings" panose="05000000000000000000" pitchFamily="2" charset="2"/>
              </a:rPr>
            </a:br>
            <a:endParaRPr lang="en-US" altLang="en-US" sz="2000" b="1" dirty="0" smtClean="0">
              <a:solidFill>
                <a:schemeClr val="tx1"/>
              </a:solidFill>
              <a:cs typeface="Arial" panose="020B0604020202020204" pitchFamily="34" charset="0"/>
              <a:sym typeface="Wingdings" panose="05000000000000000000" pitchFamily="2" charset="2"/>
            </a:endParaRPr>
          </a:p>
        </p:txBody>
      </p:sp>
      <p:sp>
        <p:nvSpPr>
          <p:cNvPr id="28675" name="Rectangle 8"/>
          <p:cNvSpPr>
            <a:spLocks noGrp="1" noChangeArrowheads="1"/>
          </p:cNvSpPr>
          <p:nvPr>
            <p:ph idx="4294967295"/>
          </p:nvPr>
        </p:nvSpPr>
        <p:spPr>
          <a:xfrm>
            <a:off x="2572808" y="274638"/>
            <a:ext cx="7333192" cy="850900"/>
          </a:xfrm>
        </p:spPr>
        <p:txBody>
          <a:bodyPr>
            <a:normAutofit fontScale="85000" lnSpcReduction="20000"/>
          </a:bodyPr>
          <a:lstStyle/>
          <a:p>
            <a:pPr marL="0" indent="0" algn="just" eaLnBrk="1" hangingPunct="1">
              <a:buFontTx/>
              <a:buNone/>
            </a:pPr>
            <a:endParaRPr lang="en-US" altLang="en-US" sz="2000" smtClean="0"/>
          </a:p>
          <a:p>
            <a:pPr marL="0" indent="0" algn="just" eaLnBrk="1" hangingPunct="1">
              <a:buFontTx/>
              <a:buNone/>
            </a:pPr>
            <a:endParaRPr lang="en-US" altLang="en-US" sz="2000" smtClean="0"/>
          </a:p>
          <a:p>
            <a:pPr marL="0" indent="0" algn="just" eaLnBrk="1" hangingPunct="1">
              <a:buFontTx/>
              <a:buNone/>
            </a:pPr>
            <a:r>
              <a:rPr lang="en-US" altLang="en-US" sz="2000" smtClean="0"/>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44360" y="260560"/>
            <a:ext cx="6995590" cy="432060"/>
          </a:xfrm>
        </p:spPr>
        <p:txBody>
          <a:bodyPr>
            <a:normAutofit/>
          </a:bodyPr>
          <a:lstStyle/>
          <a:p>
            <a:pPr eaLnBrk="1" hangingPunct="1"/>
            <a:r>
              <a:rPr lang="en-US" altLang="en-US" sz="1800" b="1" i="1" dirty="0" smtClean="0">
                <a:solidFill>
                  <a:schemeClr val="tx1"/>
                </a:solidFill>
                <a:latin typeface="Arial" pitchFamily="34" charset="0"/>
                <a:cs typeface="Arial" pitchFamily="34" charset="0"/>
              </a:rPr>
              <a:t>Socio-demographic factors</a:t>
            </a:r>
            <a:endParaRPr lang="en-US" altLang="en-US" sz="1800" b="1" i="1" dirty="0" smtClean="0">
              <a:solidFill>
                <a:schemeClr val="tx1"/>
              </a:solidFill>
              <a:latin typeface="Arial" pitchFamily="34" charset="0"/>
              <a:cs typeface="Arial" pitchFamily="34" charset="0"/>
              <a:sym typeface="Wingdings" panose="05000000000000000000" pitchFamily="2" charset="2"/>
            </a:endParaRPr>
          </a:p>
        </p:txBody>
      </p:sp>
      <p:sp>
        <p:nvSpPr>
          <p:cNvPr id="19459" name="Rectangle 8"/>
          <p:cNvSpPr>
            <a:spLocks noGrp="1" noChangeArrowheads="1"/>
          </p:cNvSpPr>
          <p:nvPr>
            <p:ph idx="4294967295"/>
          </p:nvPr>
        </p:nvSpPr>
        <p:spPr>
          <a:xfrm>
            <a:off x="992450" y="1916790"/>
            <a:ext cx="7427650" cy="3816530"/>
          </a:xfrm>
        </p:spPr>
        <p:txBody>
          <a:bodyPr/>
          <a:lstStyle/>
          <a:p>
            <a:pPr marL="366713" lvl="1" indent="0" algn="ctr" eaLnBrk="1" hangingPunct="1">
              <a:buFont typeface="Wingdings 2" panose="05020102010507070707" pitchFamily="18" charset="2"/>
              <a:buNone/>
            </a:pPr>
            <a:endParaRPr lang="en-US" altLang="en-US" sz="3200" b="1" dirty="0" smtClean="0">
              <a:solidFill>
                <a:srgbClr val="00B0F0"/>
              </a:solidFill>
            </a:endParaRPr>
          </a:p>
          <a:p>
            <a:pPr marL="366713" lvl="1" indent="0" algn="ctr" eaLnBrk="1" hangingPunct="1">
              <a:buFont typeface="Wingdings 2" panose="05020102010507070707" pitchFamily="18" charset="2"/>
              <a:buNone/>
            </a:pPr>
            <a:r>
              <a:rPr lang="en-US" altLang="en-US" sz="3200" b="1" dirty="0" smtClean="0">
                <a:solidFill>
                  <a:srgbClr val="00B0F0"/>
                </a:solidFill>
              </a:rPr>
              <a:t>Life </a:t>
            </a:r>
            <a:r>
              <a:rPr lang="en-US" altLang="en-US" sz="3200" b="1" dirty="0" smtClean="0">
                <a:solidFill>
                  <a:srgbClr val="00B0F0"/>
                </a:solidFill>
              </a:rPr>
              <a:t>expectancy increasing </a:t>
            </a:r>
            <a:r>
              <a:rPr lang="en-US" altLang="en-US" sz="3200" b="1" dirty="0" smtClean="0">
                <a:solidFill>
                  <a:srgbClr val="00B0F0"/>
                </a:solidFill>
              </a:rPr>
              <a:t>trend</a:t>
            </a:r>
          </a:p>
          <a:p>
            <a:pPr marL="366713" lvl="1" indent="0" algn="ctr" eaLnBrk="1" hangingPunct="1">
              <a:buFont typeface="Wingdings 2" panose="05020102010507070707" pitchFamily="18" charset="2"/>
              <a:buNone/>
            </a:pPr>
            <a:r>
              <a:rPr lang="en-US" altLang="en-US" sz="3200" b="1" dirty="0" smtClean="0">
                <a:solidFill>
                  <a:srgbClr val="00B0F0"/>
                </a:solidFill>
              </a:rPr>
              <a:t> </a:t>
            </a:r>
            <a:endParaRPr lang="en-US" altLang="en-US" sz="3200" b="1" dirty="0" smtClean="0">
              <a:solidFill>
                <a:srgbClr val="00B0F0"/>
              </a:solidFill>
            </a:endParaRPr>
          </a:p>
        </p:txBody>
      </p:sp>
      <p:sp>
        <p:nvSpPr>
          <p:cNvPr id="19461" name="Rectangle 6"/>
          <p:cNvSpPr>
            <a:spLocks noChangeArrowheads="1"/>
          </p:cNvSpPr>
          <p:nvPr/>
        </p:nvSpPr>
        <p:spPr bwMode="auto">
          <a:xfrm>
            <a:off x="1023277" y="5838826"/>
            <a:ext cx="3351873" cy="2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lnSpc>
                <a:spcPct val="107000"/>
              </a:lnSpc>
              <a:spcBef>
                <a:spcPct val="0"/>
              </a:spcBef>
              <a:spcAft>
                <a:spcPts val="800"/>
              </a:spcAft>
              <a:buClrTx/>
              <a:buSzTx/>
              <a:buFontTx/>
              <a:buNone/>
            </a:pPr>
            <a:r>
              <a:rPr lang="ro-RO" altLang="en-US" sz="1000" i="1">
                <a:solidFill>
                  <a:srgbClr val="000000"/>
                </a:solidFill>
                <a:latin typeface="Arial" panose="020B0604020202020204" pitchFamily="34" charset="0"/>
                <a:ea typeface="Calibri" panose="020F0502020204030204" pitchFamily="34" charset="0"/>
                <a:cs typeface="Times New Roman" panose="02020603050405020304" pitchFamily="18" charset="0"/>
              </a:rPr>
              <a:t>Source</a:t>
            </a:r>
            <a:r>
              <a:rPr lang="ro-RO" altLang="en-US" sz="1000" i="1">
                <a:solidFill>
                  <a:srgbClr val="000000"/>
                </a:solidFill>
                <a:latin typeface="Arial" panose="020B0604020202020204" pitchFamily="34" charset="0"/>
                <a:ea typeface="Calibri" panose="020F0502020204030204" pitchFamily="34" charset="0"/>
              </a:rPr>
              <a:t>: </a:t>
            </a:r>
            <a:r>
              <a:rPr lang="en-US" altLang="en-US" sz="1000" i="1">
                <a:solidFill>
                  <a:srgbClr val="000000"/>
                </a:solidFill>
                <a:latin typeface="Arial" panose="020B0604020202020204" pitchFamily="34" charset="0"/>
                <a:ea typeface="Calibri" panose="020F0502020204030204" pitchFamily="34" charset="0"/>
              </a:rPr>
              <a:t> </a:t>
            </a:r>
            <a:r>
              <a:rPr lang="en-US" altLang="en-US" sz="1000" i="1">
                <a:latin typeface="Arial" panose="020B0604020202020204" pitchFamily="34" charset="0"/>
              </a:rPr>
              <a:t>National Commission for Prognosis</a:t>
            </a:r>
            <a:endParaRPr lang="ro-RO" altLang="en-US" sz="1100" i="1">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19462" name="Rectangle 8"/>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en-US" altLang="en-US"/>
          </a:p>
        </p:txBody>
      </p:sp>
      <p:graphicFrame>
        <p:nvGraphicFramePr>
          <p:cNvPr id="19463" name="Object 2"/>
          <p:cNvGraphicFramePr>
            <a:graphicFrameLocks noChangeAspect="1"/>
          </p:cNvGraphicFramePr>
          <p:nvPr/>
        </p:nvGraphicFramePr>
        <p:xfrm>
          <a:off x="1568450" y="2924930"/>
          <a:ext cx="7266120" cy="2759908"/>
        </p:xfrm>
        <a:graphic>
          <a:graphicData uri="http://schemas.openxmlformats.org/presentationml/2006/ole">
            <p:oleObj spid="_x0000_s1715202" name="Chart" r:id="rId3" imgW="3429213" imgH="1623013" progId="MSGraph.Chart.8">
              <p:embed/>
            </p:oleObj>
          </a:graphicData>
        </a:graphic>
      </p:graphicFrame>
      <p:sp>
        <p:nvSpPr>
          <p:cNvPr id="10" name="Rectangle 9"/>
          <p:cNvSpPr/>
          <p:nvPr/>
        </p:nvSpPr>
        <p:spPr>
          <a:xfrm>
            <a:off x="344360" y="1124680"/>
            <a:ext cx="9145270" cy="923330"/>
          </a:xfrm>
          <a:prstGeom prst="rect">
            <a:avLst/>
          </a:prstGeom>
        </p:spPr>
        <p:txBody>
          <a:bodyPr wrap="square">
            <a:spAutoFit/>
          </a:bodyPr>
          <a:lstStyle/>
          <a:p>
            <a:pPr algn="just"/>
            <a:r>
              <a:rPr lang="en-GB" b="1" dirty="0" smtClean="0"/>
              <a:t>Life </a:t>
            </a:r>
            <a:r>
              <a:rPr lang="en-GB" b="1" dirty="0" smtClean="0"/>
              <a:t>expectancy at birth </a:t>
            </a:r>
            <a:r>
              <a:rPr lang="en-US" b="1" u="sng" dirty="0" smtClean="0"/>
              <a:t>have </a:t>
            </a:r>
            <a:r>
              <a:rPr lang="en-US" b="1" u="sng" dirty="0" smtClean="0"/>
              <a:t>increased</a:t>
            </a:r>
            <a:r>
              <a:rPr lang="en-US" b="1" dirty="0" smtClean="0"/>
              <a:t> substantially in the last 60 years … and are expected to continue rising in the future </a:t>
            </a:r>
            <a:r>
              <a:rPr lang="en-GB" dirty="0" smtClean="0"/>
              <a:t>with </a:t>
            </a:r>
            <a:r>
              <a:rPr lang="en-GB" dirty="0" smtClean="0"/>
              <a:t>rising </a:t>
            </a:r>
            <a:r>
              <a:rPr lang="en-GB" dirty="0" smtClean="0"/>
              <a:t>by about </a:t>
            </a:r>
            <a:r>
              <a:rPr lang="en-GB" dirty="0" smtClean="0"/>
              <a:t>12 </a:t>
            </a:r>
            <a:r>
              <a:rPr lang="en-GB" dirty="0" smtClean="0"/>
              <a:t>years for females and 10 years for males.</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0390" y="1196690"/>
            <a:ext cx="9001250" cy="707886"/>
          </a:xfrm>
          <a:prstGeom prst="rect">
            <a:avLst/>
          </a:prstGeom>
        </p:spPr>
        <p:txBody>
          <a:bodyPr wrap="square">
            <a:spAutoFit/>
          </a:bodyPr>
          <a:lstStyle/>
          <a:p>
            <a:r>
              <a:rPr lang="en-US" sz="2000" b="1" u="sng" dirty="0" smtClean="0"/>
              <a:t>Total fertility rate in Romania has dropped </a:t>
            </a:r>
            <a:r>
              <a:rPr lang="en-US" sz="2000" b="1" dirty="0" smtClean="0"/>
              <a:t>from 2.9 in late 1960s to 1.3 children per woman by late 2000s</a:t>
            </a:r>
            <a:endParaRPr lang="en-US" sz="2000" b="1" dirty="0"/>
          </a:p>
        </p:txBody>
      </p:sp>
      <p:graphicFrame>
        <p:nvGraphicFramePr>
          <p:cNvPr id="3" name="Chart 2"/>
          <p:cNvGraphicFramePr>
            <a:graphicFrameLocks/>
          </p:cNvGraphicFramePr>
          <p:nvPr>
            <p:extLst>
              <p:ext uri="{D42A27DB-BD31-4B8C-83A1-F6EECF244321}">
                <p14:modId xmlns="" xmlns:p14="http://schemas.microsoft.com/office/powerpoint/2010/main" val="4250407954"/>
              </p:ext>
            </p:extLst>
          </p:nvPr>
        </p:nvGraphicFramePr>
        <p:xfrm>
          <a:off x="1784560" y="2420860"/>
          <a:ext cx="6408890" cy="316844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
        <p:nvSpPr>
          <p:cNvPr id="10" name="Rectangle 9"/>
          <p:cNvSpPr/>
          <p:nvPr/>
        </p:nvSpPr>
        <p:spPr>
          <a:xfrm>
            <a:off x="1640540" y="5733320"/>
            <a:ext cx="7128990" cy="307777"/>
          </a:xfrm>
          <a:prstGeom prst="rect">
            <a:avLst/>
          </a:prstGeom>
        </p:spPr>
        <p:txBody>
          <a:bodyPr wrap="square">
            <a:spAutoFit/>
          </a:bodyPr>
          <a:lstStyle/>
          <a:p>
            <a:pPr algn="ctr"/>
            <a:r>
              <a:rPr lang="en-US" sz="1400" i="1" dirty="0" smtClean="0"/>
              <a:t>Source: UN population statistic</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50" y="1052671"/>
            <a:ext cx="9361300" cy="830997"/>
          </a:xfrm>
          <a:prstGeom prst="rect">
            <a:avLst/>
          </a:prstGeom>
        </p:spPr>
        <p:txBody>
          <a:bodyPr wrap="square">
            <a:spAutoFit/>
          </a:bodyPr>
          <a:lstStyle/>
          <a:p>
            <a:pPr algn="ctr"/>
            <a:r>
              <a:rPr lang="en-US" sz="1600" b="1" dirty="0" smtClean="0"/>
              <a:t>As a result … favorable demographic trends up until the 1970s are rapidly reversing course. </a:t>
            </a:r>
          </a:p>
          <a:p>
            <a:pPr algn="ctr"/>
            <a:r>
              <a:rPr lang="en-US" sz="1600" dirty="0" smtClean="0"/>
              <a:t>In figure below, the number of people in different age brackets from 1960 to 2060.</a:t>
            </a:r>
          </a:p>
          <a:p>
            <a:pPr algn="ctr"/>
            <a:endParaRPr lang="en-US" sz="1600" b="1" dirty="0">
              <a:latin typeface="+mn-lt"/>
            </a:endParaRPr>
          </a:p>
        </p:txBody>
      </p:sp>
      <p:graphicFrame>
        <p:nvGraphicFramePr>
          <p:cNvPr id="3" name="Chart 2"/>
          <p:cNvGraphicFramePr/>
          <p:nvPr>
            <p:extLst>
              <p:ext uri="{D42A27DB-BD31-4B8C-83A1-F6EECF244321}">
                <p14:modId xmlns="" xmlns:p14="http://schemas.microsoft.com/office/powerpoint/2010/main" val="1687914219"/>
              </p:ext>
            </p:extLst>
          </p:nvPr>
        </p:nvGraphicFramePr>
        <p:xfrm>
          <a:off x="1496520" y="1700760"/>
          <a:ext cx="7777080" cy="4248590"/>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344360" y="260560"/>
            <a:ext cx="699559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
        <p:nvSpPr>
          <p:cNvPr id="8" name="Rectangle 7"/>
          <p:cNvSpPr/>
          <p:nvPr/>
        </p:nvSpPr>
        <p:spPr>
          <a:xfrm>
            <a:off x="3008730" y="5949350"/>
            <a:ext cx="4608639" cy="338554"/>
          </a:xfrm>
          <a:prstGeom prst="rect">
            <a:avLst/>
          </a:prstGeom>
        </p:spPr>
        <p:txBody>
          <a:bodyPr wrap="square">
            <a:spAutoFit/>
          </a:bodyPr>
          <a:lstStyle/>
          <a:p>
            <a:pPr lvl="0" algn="ctr"/>
            <a:r>
              <a:rPr lang="en-US" sz="1600" i="1" dirty="0" smtClean="0">
                <a:solidFill>
                  <a:prstClr val="black"/>
                </a:solidFill>
                <a:latin typeface="Calibri"/>
              </a:rPr>
              <a:t>Source:</a:t>
            </a:r>
            <a:r>
              <a:rPr lang="en-US" sz="1600" dirty="0" smtClean="0">
                <a:solidFill>
                  <a:prstClr val="black"/>
                </a:solidFill>
                <a:latin typeface="Calibri"/>
              </a:rPr>
              <a:t> </a:t>
            </a:r>
            <a:r>
              <a:rPr lang="en-US" sz="1600" i="1" dirty="0" smtClean="0">
                <a:solidFill>
                  <a:prstClr val="black"/>
                </a:solidFill>
                <a:latin typeface="Calibri"/>
              </a:rPr>
              <a:t>UN World Population</a:t>
            </a:r>
            <a:endParaRPr lang="en-US" sz="1600" b="1" dirty="0">
              <a:solidFill>
                <a:prstClr val="black"/>
              </a:solidFill>
              <a:latin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6"/>
          <p:cNvSpPr>
            <a:spLocks noChangeArrowheads="1"/>
          </p:cNvSpPr>
          <p:nvPr/>
        </p:nvSpPr>
        <p:spPr bwMode="auto">
          <a:xfrm>
            <a:off x="1064460" y="6093370"/>
            <a:ext cx="3351873" cy="256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742950" indent="-2857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marL="1143000"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60020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2057400"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lnSpc>
                <a:spcPct val="107000"/>
              </a:lnSpc>
              <a:spcBef>
                <a:spcPct val="0"/>
              </a:spcBef>
              <a:spcAft>
                <a:spcPts val="800"/>
              </a:spcAft>
              <a:buClrTx/>
              <a:buSzTx/>
              <a:buFontTx/>
              <a:buNone/>
            </a:pPr>
            <a:r>
              <a:rPr lang="ro-RO" altLang="en-US" sz="1000" i="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Source</a:t>
            </a:r>
            <a:r>
              <a:rPr lang="ro-RO" altLang="en-US" sz="1000" i="1" dirty="0">
                <a:solidFill>
                  <a:srgbClr val="000000"/>
                </a:solidFill>
                <a:latin typeface="Arial" panose="020B0604020202020204" pitchFamily="34" charset="0"/>
                <a:ea typeface="Calibri" panose="020F0502020204030204" pitchFamily="34" charset="0"/>
              </a:rPr>
              <a:t>: </a:t>
            </a:r>
            <a:r>
              <a:rPr lang="en-US" altLang="en-US" sz="1000" i="1" dirty="0">
                <a:solidFill>
                  <a:srgbClr val="000000"/>
                </a:solidFill>
                <a:latin typeface="Arial" panose="020B0604020202020204" pitchFamily="34" charset="0"/>
                <a:ea typeface="Calibri" panose="020F0502020204030204" pitchFamily="34" charset="0"/>
              </a:rPr>
              <a:t> </a:t>
            </a:r>
            <a:r>
              <a:rPr lang="en-US" altLang="en-US" sz="1000" i="1" dirty="0">
                <a:solidFill>
                  <a:srgbClr val="3E3D2D"/>
                </a:solidFill>
                <a:latin typeface="Arial" panose="020B0604020202020204" pitchFamily="34" charset="0"/>
              </a:rPr>
              <a:t>National Commission for Prognosis</a:t>
            </a:r>
            <a:endParaRPr lang="ro-RO" altLang="en-US" sz="1100" i="1" dirty="0">
              <a:solidFill>
                <a:srgbClr val="000000"/>
              </a:solidFill>
              <a:latin typeface="Arial" panose="020B0604020202020204" pitchFamily="34" charset="0"/>
              <a:ea typeface="Calibri" panose="020F0502020204030204" pitchFamily="34" charset="0"/>
              <a:cs typeface="Calibri" panose="020F0502020204030204" pitchFamily="34" charset="0"/>
            </a:endParaRPr>
          </a:p>
        </p:txBody>
      </p:sp>
      <p:sp>
        <p:nvSpPr>
          <p:cNvPr id="21509"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Century Gothic" panose="020B0502020202020204" pitchFamily="34" charset="0"/>
                <a:cs typeface="Arial" panose="020B0604020202020204" pitchFamily="34" charset="0"/>
              </a:defRPr>
            </a:lvl1pPr>
            <a:lvl2pPr marL="742950" indent="-285750">
              <a:defRPr>
                <a:solidFill>
                  <a:schemeClr val="tx1"/>
                </a:solidFill>
                <a:latin typeface="Century Gothic" panose="020B0502020202020204" pitchFamily="34" charset="0"/>
                <a:cs typeface="Arial" panose="020B0604020202020204" pitchFamily="34" charset="0"/>
              </a:defRPr>
            </a:lvl2pPr>
            <a:lvl3pPr marL="1143000" indent="-228600">
              <a:defRPr>
                <a:solidFill>
                  <a:schemeClr val="tx1"/>
                </a:solidFill>
                <a:latin typeface="Century Gothic" panose="020B0502020202020204" pitchFamily="34" charset="0"/>
                <a:cs typeface="Arial" panose="020B0604020202020204" pitchFamily="34" charset="0"/>
              </a:defRPr>
            </a:lvl3pPr>
            <a:lvl4pPr marL="1600200" indent="-228600">
              <a:defRPr>
                <a:solidFill>
                  <a:schemeClr val="tx1"/>
                </a:solidFill>
                <a:latin typeface="Century Gothic" panose="020B0502020202020204" pitchFamily="34" charset="0"/>
                <a:cs typeface="Arial" panose="020B0604020202020204" pitchFamily="34" charset="0"/>
              </a:defRPr>
            </a:lvl4pPr>
            <a:lvl5pPr marL="2057400" indent="-228600">
              <a:defRPr>
                <a:solidFill>
                  <a:schemeClr val="tx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cs typeface="Arial" panose="020B0604020202020204" pitchFamily="34" charset="0"/>
              </a:defRPr>
            </a:lvl9pPr>
          </a:lstStyle>
          <a:p>
            <a:endParaRPr lang="en-US" altLang="en-US">
              <a:solidFill>
                <a:srgbClr val="000000"/>
              </a:solidFill>
            </a:endParaRPr>
          </a:p>
        </p:txBody>
      </p:sp>
      <p:graphicFrame>
        <p:nvGraphicFramePr>
          <p:cNvPr id="10" name="Object 47"/>
          <p:cNvGraphicFramePr>
            <a:graphicFrameLocks/>
          </p:cNvGraphicFramePr>
          <p:nvPr/>
        </p:nvGraphicFramePr>
        <p:xfrm>
          <a:off x="1640540" y="2708900"/>
          <a:ext cx="6686550" cy="3384470"/>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txBox="1">
            <a:spLocks/>
          </p:cNvSpPr>
          <p:nvPr/>
        </p:nvSpPr>
        <p:spPr>
          <a:xfrm>
            <a:off x="488380" y="260560"/>
            <a:ext cx="6912960" cy="43206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Socio-demographic factors</a:t>
            </a:r>
            <a:endParaRPr kumimoji="0" lang="en-US" altLang="en-US" b="1" i="1" u="none" strike="noStrike" kern="1200" cap="none" spc="0" normalizeH="0" baseline="0" noProof="0" dirty="0" smtClean="0">
              <a:ln>
                <a:noFill/>
              </a:ln>
              <a:solidFill>
                <a:schemeClr val="tx1"/>
              </a:solidFill>
              <a:effectLst/>
              <a:uLnTx/>
              <a:uFillTx/>
              <a:latin typeface="Arial" pitchFamily="34" charset="0"/>
              <a:ea typeface="+mj-ea"/>
              <a:cs typeface="Arial" pitchFamily="34" charset="0"/>
              <a:sym typeface="Wingdings" panose="05000000000000000000" pitchFamily="2" charset="2"/>
            </a:endParaRPr>
          </a:p>
        </p:txBody>
      </p:sp>
      <p:sp>
        <p:nvSpPr>
          <p:cNvPr id="7" name="Rectangle 6"/>
          <p:cNvSpPr/>
          <p:nvPr/>
        </p:nvSpPr>
        <p:spPr>
          <a:xfrm>
            <a:off x="344360" y="1196690"/>
            <a:ext cx="9289290" cy="1323439"/>
          </a:xfrm>
          <a:prstGeom prst="rect">
            <a:avLst/>
          </a:prstGeom>
        </p:spPr>
        <p:txBody>
          <a:bodyPr wrap="square">
            <a:spAutoFit/>
          </a:bodyPr>
          <a:lstStyle/>
          <a:p>
            <a:r>
              <a:rPr lang="en-GB" sz="1600" dirty="0" smtClean="0">
                <a:solidFill>
                  <a:prstClr val="black"/>
                </a:solidFill>
                <a:latin typeface="Arial" pitchFamily="34" charset="0"/>
                <a:cs typeface="Arial" pitchFamily="34" charset="0"/>
              </a:rPr>
              <a:t>- </a:t>
            </a:r>
            <a:r>
              <a:rPr lang="en-GB" sz="1600" dirty="0" smtClean="0">
                <a:latin typeface="Arial" pitchFamily="34" charset="0"/>
                <a:cs typeface="Arial" pitchFamily="34" charset="0"/>
              </a:rPr>
              <a:t>the ratio between the number of older people (65 and over) and the number of working-age people (20 to 64)</a:t>
            </a:r>
            <a:r>
              <a:rPr lang="en-GB" sz="1600" dirty="0" smtClean="0">
                <a:solidFill>
                  <a:prstClr val="black"/>
                </a:solidFill>
                <a:latin typeface="Arial" pitchFamily="34" charset="0"/>
                <a:cs typeface="Arial" pitchFamily="34" charset="0"/>
              </a:rPr>
              <a:t> </a:t>
            </a:r>
            <a:endParaRPr lang="en-US" sz="1600" dirty="0" smtClean="0">
              <a:latin typeface="Arial" pitchFamily="34" charset="0"/>
              <a:cs typeface="Arial" pitchFamily="34" charset="0"/>
            </a:endParaRPr>
          </a:p>
          <a:p>
            <a:pPr algn="just"/>
            <a:r>
              <a:rPr lang="en-GB" sz="1600" dirty="0" smtClean="0">
                <a:latin typeface="Arial" pitchFamily="34" charset="0"/>
                <a:cs typeface="Arial" pitchFamily="34" charset="0"/>
              </a:rPr>
              <a:t>- is projected to more than double by 2060: in 2010, there were roughly 25 people over the age of 65 for every 100 people of working age, which is projected to increase to 60 people over the age of 65 for every 100 people of working age by 2060. </a:t>
            </a:r>
            <a:endParaRPr lang="en-US" sz="1600" dirty="0">
              <a:latin typeface="Arial" pitchFamily="34" charset="0"/>
              <a:cs typeface="Arial" pitchFamily="34" charset="0"/>
            </a:endParaRPr>
          </a:p>
        </p:txBody>
      </p:sp>
      <p:sp>
        <p:nvSpPr>
          <p:cNvPr id="9" name="Rectangle 8"/>
          <p:cNvSpPr/>
          <p:nvPr/>
        </p:nvSpPr>
        <p:spPr>
          <a:xfrm>
            <a:off x="1568530" y="786497"/>
            <a:ext cx="7561050" cy="369332"/>
          </a:xfrm>
          <a:prstGeom prst="rect">
            <a:avLst/>
          </a:prstGeom>
        </p:spPr>
        <p:txBody>
          <a:bodyPr wrap="square">
            <a:spAutoFit/>
          </a:bodyPr>
          <a:lstStyle/>
          <a:p>
            <a:pPr algn="ctr"/>
            <a:r>
              <a:rPr lang="en-GB" dirty="0" smtClean="0">
                <a:solidFill>
                  <a:srgbClr val="0000FF"/>
                </a:solidFill>
              </a:rPr>
              <a:t>Old age dependency ration</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uj1_z0EmEi1ZermGN_6s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oeHNUFTl0Uu77cVj3gD6Vw"/>
</p:tagLst>
</file>

<file path=ppt/theme/_rels/themeOverride1.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55226</TotalTime>
  <Words>5845</Words>
  <Application>Microsoft Office PowerPoint</Application>
  <PresentationFormat>A4 Paper (210x297 mm)</PresentationFormat>
  <Paragraphs>614</Paragraphs>
  <Slides>58</Slides>
  <Notes>10</Notes>
  <HiddenSlides>0</HiddenSlides>
  <MMClips>0</MMClips>
  <ScaleCrop>false</ScaleCrop>
  <HeadingPairs>
    <vt:vector size="8" baseType="variant">
      <vt:variant>
        <vt:lpstr>Theme</vt:lpstr>
      </vt:variant>
      <vt:variant>
        <vt:i4>1</vt:i4>
      </vt:variant>
      <vt:variant>
        <vt:lpstr>Embedded OLE Servers</vt:lpstr>
      </vt:variant>
      <vt:variant>
        <vt:i4>3</vt:i4>
      </vt:variant>
      <vt:variant>
        <vt:lpstr>Slide Titles</vt:lpstr>
      </vt:variant>
      <vt:variant>
        <vt:i4>58</vt:i4>
      </vt:variant>
      <vt:variant>
        <vt:lpstr>Custom Shows</vt:lpstr>
      </vt:variant>
      <vt:variant>
        <vt:i4>1</vt:i4>
      </vt:variant>
    </vt:vector>
  </HeadingPairs>
  <TitlesOfParts>
    <vt:vector size="63" baseType="lpstr">
      <vt:lpstr>Office Theme</vt:lpstr>
      <vt:lpstr>think-cell Slide</vt:lpstr>
      <vt:lpstr>Worksheet</vt:lpstr>
      <vt:lpstr>Chart</vt:lpstr>
      <vt:lpstr>Slide 1</vt:lpstr>
      <vt:lpstr>Slide 2</vt:lpstr>
      <vt:lpstr>Slide 3</vt:lpstr>
      <vt:lpstr>Slide 4</vt:lpstr>
      <vt:lpstr>Socio-demographic factors</vt:lpstr>
      <vt:lpstr>Socio-demographic factors</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Reform of the pensions system</vt:lpstr>
      <vt:lpstr>Slide 22</vt:lpstr>
      <vt:lpstr>Slide 23</vt:lpstr>
      <vt:lpstr>2013 Reform  Gradually increasing the pensionable age for women to 65 years by 2035</vt:lpstr>
      <vt:lpstr>PENSIONS GRANTED BY THE PUBLIC PENSION SYSTEM</vt:lpstr>
      <vt:lpstr>Old Age Pension conditions</vt:lpstr>
      <vt:lpstr>Old Age Pension </vt:lpstr>
      <vt:lpstr>Old Age Pension formula</vt:lpstr>
      <vt:lpstr>Pension indexation</vt:lpstr>
      <vt:lpstr>Pillar I – statistics</vt:lpstr>
      <vt:lpstr>MINIMUM PENSION</vt:lpstr>
      <vt:lpstr>    TAXATION </vt:lpstr>
      <vt:lpstr>Slide 33</vt:lpstr>
      <vt:lpstr>Pillar II and Pillar III statistics </vt:lpstr>
      <vt:lpstr>Slide 35</vt:lpstr>
      <vt:lpstr>Slide 36</vt:lpstr>
      <vt:lpstr>Reform of the employment system  </vt:lpstr>
      <vt:lpstr>Reform of the social assistance system</vt:lpstr>
      <vt:lpstr>Reform of the social assistance system</vt:lpstr>
      <vt:lpstr>Reform of the social assistance system</vt:lpstr>
      <vt:lpstr>Reform of the social assistance system</vt:lpstr>
      <vt:lpstr>Reform of the social assistance system</vt:lpstr>
      <vt:lpstr>Reform of the social assistance system</vt:lpstr>
      <vt:lpstr>Reform of the social assistance system</vt:lpstr>
      <vt:lpstr>Reform of the social assistance system</vt:lpstr>
      <vt:lpstr>Slide 46</vt:lpstr>
      <vt:lpstr>Reform of the social assistance system</vt:lpstr>
      <vt:lpstr>Slide 48</vt:lpstr>
      <vt:lpstr>Reform of the social assistance system </vt:lpstr>
      <vt:lpstr>LONG TERM CARE</vt:lpstr>
      <vt:lpstr>Long term care</vt:lpstr>
      <vt:lpstr>LONG TERM CARE</vt:lpstr>
      <vt:lpstr>  THE SOCIAL ASSISTANCE SYSTEM</vt:lpstr>
      <vt:lpstr>conclusion</vt:lpstr>
      <vt:lpstr>Slide 55</vt:lpstr>
      <vt:lpstr>Slide 56</vt:lpstr>
      <vt:lpstr>Slide 57</vt:lpstr>
      <vt:lpstr>Thank you and    tell us what you think!   </vt:lpstr>
      <vt:lpstr>Custom Show 1</vt:lpstr>
    </vt:vector>
  </TitlesOfParts>
  <Company>Capgemini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elena.dobre</cp:lastModifiedBy>
  <cp:revision>4295</cp:revision>
  <cp:lastPrinted>2015-01-26T19:32:44Z</cp:lastPrinted>
  <dcterms:created xsi:type="dcterms:W3CDTF">2009-02-10T04:14:03Z</dcterms:created>
  <dcterms:modified xsi:type="dcterms:W3CDTF">2015-06-29T09:59:00Z</dcterms:modified>
</cp:coreProperties>
</file>