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5" r:id="rId4"/>
    <p:sldMasterId id="2147483868" r:id="rId5"/>
    <p:sldMasterId id="2147483880" r:id="rId6"/>
  </p:sldMasterIdLst>
  <p:notesMasterIdLst>
    <p:notesMasterId r:id="rId43"/>
  </p:notesMasterIdLst>
  <p:handoutMasterIdLst>
    <p:handoutMasterId r:id="rId44"/>
  </p:handoutMasterIdLst>
  <p:sldIdLst>
    <p:sldId id="354" r:id="rId7"/>
    <p:sldId id="395" r:id="rId8"/>
    <p:sldId id="392" r:id="rId9"/>
    <p:sldId id="365" r:id="rId10"/>
    <p:sldId id="322" r:id="rId11"/>
    <p:sldId id="357"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 id="389" r:id="rId32"/>
    <p:sldId id="390" r:id="rId33"/>
    <p:sldId id="391" r:id="rId34"/>
    <p:sldId id="358" r:id="rId35"/>
    <p:sldId id="359" r:id="rId36"/>
    <p:sldId id="367" r:id="rId37"/>
    <p:sldId id="340" r:id="rId38"/>
    <p:sldId id="396" r:id="rId39"/>
    <p:sldId id="368" r:id="rId40"/>
    <p:sldId id="394" r:id="rId41"/>
    <p:sldId id="366" r:id="rId42"/>
  </p:sldIdLst>
  <p:sldSz cx="9144000" cy="5143500" type="screen16x9"/>
  <p:notesSz cx="6805613" cy="99441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97DA709D-4509-4BF1-BD43-D69D8B70F633}">
          <p14:sldIdLst>
            <p14:sldId id="354"/>
            <p14:sldId id="395"/>
          </p14:sldIdLst>
        </p14:section>
        <p14:section name="Untitled Section" id="{DEEF8AC1-1738-4FB5-8220-F758A7237D0F}">
          <p14:sldIdLst>
            <p14:sldId id="392"/>
            <p14:sldId id="365"/>
            <p14:sldId id="322"/>
            <p14:sldId id="357"/>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58"/>
            <p14:sldId id="359"/>
            <p14:sldId id="367"/>
            <p14:sldId id="340"/>
            <p14:sldId id="396"/>
            <p14:sldId id="368"/>
            <p14:sldId id="394"/>
            <p14:sldId id="366"/>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LAVEE Marit (COMM)" initials="SM" lastIdx="20" clrIdx="0"/>
  <p:cmAuthor id="1" name="GAST Michael (EMPL)" initials="G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831"/>
    <a:srgbClr val="F68800"/>
    <a:srgbClr val="F18800"/>
    <a:srgbClr val="E73452"/>
    <a:srgbClr val="D78331"/>
    <a:srgbClr val="FBCA8D"/>
    <a:srgbClr val="89C2EB"/>
    <a:srgbClr val="004494"/>
    <a:srgbClr val="E39D6C"/>
    <a:srgbClr val="57A9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286" autoAdjust="0"/>
  </p:normalViewPr>
  <p:slideViewPr>
    <p:cSldViewPr>
      <p:cViewPr>
        <p:scale>
          <a:sx n="90" d="100"/>
          <a:sy n="90" d="100"/>
        </p:scale>
        <p:origin x="-1116" y="-11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2988"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FC7F6-72D1-4974-96F5-5D2E762D31B2}" type="doc">
      <dgm:prSet loTypeId="urn:microsoft.com/office/officeart/2005/8/layout/default" loCatId="list" qsTypeId="urn:microsoft.com/office/officeart/2005/8/quickstyle/simple1" qsCatId="simple" csTypeId="urn:microsoft.com/office/officeart/2005/8/colors/accent1_2" csCatId="accent1" phldr="1"/>
      <dgm:spPr>
        <a:scene3d>
          <a:camera prst="orthographicFront">
            <a:rot lat="0" lon="0" rev="0"/>
          </a:camera>
          <a:lightRig rig="threePt" dir="t"/>
        </a:scene3d>
      </dgm:spPr>
      <dgm:t>
        <a:bodyPr/>
        <a:lstStyle/>
        <a:p>
          <a:endParaRPr lang="en-GB"/>
        </a:p>
      </dgm:t>
    </dgm:pt>
    <dgm:pt modelId="{6D6D0A11-3ABC-4872-BB2A-4B7FE3D3108C}">
      <dgm:prSet/>
      <dgm:spPr>
        <a:solidFill>
          <a:schemeClr val="accent1">
            <a:lumMod val="75000"/>
          </a:schemeClr>
        </a:solidFill>
      </dgm:spPr>
      <dgm:t>
        <a:bodyPr/>
        <a:lstStyle/>
        <a:p>
          <a:pPr rtl="0"/>
          <a:r>
            <a:rPr lang="en-GB" i="0" noProof="0" dirty="0" smtClean="0"/>
            <a:t>A reference framework for upwards convergence</a:t>
          </a:r>
          <a:endParaRPr lang="en-GB" noProof="0" dirty="0"/>
        </a:p>
      </dgm:t>
    </dgm:pt>
    <dgm:pt modelId="{BE93C500-4A21-4877-8FCF-9ABE2784BEF4}" type="parTrans" cxnId="{3878922D-5CE6-4893-99B9-65B5A94B62D0}">
      <dgm:prSet/>
      <dgm:spPr/>
      <dgm:t>
        <a:bodyPr/>
        <a:lstStyle/>
        <a:p>
          <a:endParaRPr lang="en-GB"/>
        </a:p>
      </dgm:t>
    </dgm:pt>
    <dgm:pt modelId="{2A132F00-5D5A-400D-9802-F85EC4B68988}" type="sibTrans" cxnId="{3878922D-5CE6-4893-99B9-65B5A94B62D0}">
      <dgm:prSet/>
      <dgm:spPr/>
      <dgm:t>
        <a:bodyPr/>
        <a:lstStyle/>
        <a:p>
          <a:endParaRPr lang="en-GB"/>
        </a:p>
      </dgm:t>
    </dgm:pt>
    <dgm:pt modelId="{779CC629-158F-4619-B9D8-51BAA79100C7}">
      <dgm:prSet/>
      <dgm:spPr>
        <a:solidFill>
          <a:schemeClr val="accent1">
            <a:lumMod val="75000"/>
          </a:schemeClr>
        </a:solidFill>
      </dgm:spPr>
      <dgm:t>
        <a:bodyPr/>
        <a:lstStyle/>
        <a:p>
          <a:pPr rtl="0"/>
          <a:r>
            <a:rPr lang="en-GB" i="0" noProof="0" dirty="0" smtClean="0"/>
            <a:t>Building on the existing EU social law</a:t>
          </a:r>
          <a:endParaRPr lang="en-GB" noProof="0" dirty="0"/>
        </a:p>
      </dgm:t>
    </dgm:pt>
    <dgm:pt modelId="{17D8F2D9-6C3A-4457-ACDD-30C5E523B1F1}" type="parTrans" cxnId="{ED8DD1F2-5CF6-48CB-93F5-2AF392CDB9D7}">
      <dgm:prSet/>
      <dgm:spPr/>
      <dgm:t>
        <a:bodyPr/>
        <a:lstStyle/>
        <a:p>
          <a:endParaRPr lang="en-GB"/>
        </a:p>
      </dgm:t>
    </dgm:pt>
    <dgm:pt modelId="{D65392B2-9410-4A65-9A18-3CC02B69AD63}" type="sibTrans" cxnId="{ED8DD1F2-5CF6-48CB-93F5-2AF392CDB9D7}">
      <dgm:prSet/>
      <dgm:spPr/>
      <dgm:t>
        <a:bodyPr/>
        <a:lstStyle/>
        <a:p>
          <a:endParaRPr lang="en-GB"/>
        </a:p>
      </dgm:t>
    </dgm:pt>
    <dgm:pt modelId="{ECC8B8A9-202C-482C-9C5B-4FF92B39ACD8}">
      <dgm:prSet/>
      <dgm:spPr>
        <a:solidFill>
          <a:schemeClr val="accent1">
            <a:lumMod val="75000"/>
          </a:schemeClr>
        </a:solidFill>
      </dgm:spPr>
      <dgm:t>
        <a:bodyPr/>
        <a:lstStyle/>
        <a:p>
          <a:pPr rtl="0"/>
          <a:r>
            <a:rPr lang="en-GB" i="0" noProof="0" dirty="0" smtClean="0"/>
            <a:t>A scoreboard of employment and social indicators</a:t>
          </a:r>
          <a:endParaRPr lang="en-GB" noProof="0" dirty="0"/>
        </a:p>
      </dgm:t>
    </dgm:pt>
    <dgm:pt modelId="{32DB333B-29B7-49ED-B6BB-17C5822D0D1C}" type="parTrans" cxnId="{3213CC99-B50A-4F19-B0B5-AB7705BFA615}">
      <dgm:prSet/>
      <dgm:spPr/>
      <dgm:t>
        <a:bodyPr/>
        <a:lstStyle/>
        <a:p>
          <a:endParaRPr lang="en-GB"/>
        </a:p>
      </dgm:t>
    </dgm:pt>
    <dgm:pt modelId="{AD991B22-6F63-4719-9682-8A4A3F8FB3BC}" type="sibTrans" cxnId="{3213CC99-B50A-4F19-B0B5-AB7705BFA615}">
      <dgm:prSet/>
      <dgm:spPr/>
      <dgm:t>
        <a:bodyPr/>
        <a:lstStyle/>
        <a:p>
          <a:endParaRPr lang="en-GB"/>
        </a:p>
      </dgm:t>
    </dgm:pt>
    <dgm:pt modelId="{A4CF4D5C-E303-4963-A5B5-3D7EBB5EAA96}">
      <dgm:prSet/>
      <dgm:spPr>
        <a:solidFill>
          <a:schemeClr val="accent1">
            <a:lumMod val="75000"/>
          </a:schemeClr>
        </a:solidFill>
      </dgm:spPr>
      <dgm:t>
        <a:bodyPr/>
        <a:lstStyle/>
        <a:p>
          <a:pPr rtl="0"/>
          <a:r>
            <a:rPr lang="en-GB" noProof="0" dirty="0" smtClean="0"/>
            <a:t>Several concrete initiatives </a:t>
          </a:r>
          <a:endParaRPr lang="en-GB" noProof="0" dirty="0"/>
        </a:p>
      </dgm:t>
    </dgm:pt>
    <dgm:pt modelId="{4798CD18-6111-4331-858C-0EDBA3F9258B}" type="parTrans" cxnId="{20D55AB5-24BE-4714-A35D-FB3DADE2390D}">
      <dgm:prSet/>
      <dgm:spPr/>
      <dgm:t>
        <a:bodyPr/>
        <a:lstStyle/>
        <a:p>
          <a:endParaRPr lang="en-GB"/>
        </a:p>
      </dgm:t>
    </dgm:pt>
    <dgm:pt modelId="{409D095B-9C4D-4A28-9B1E-8A81C2AAE107}" type="sibTrans" cxnId="{20D55AB5-24BE-4714-A35D-FB3DADE2390D}">
      <dgm:prSet/>
      <dgm:spPr/>
      <dgm:t>
        <a:bodyPr/>
        <a:lstStyle/>
        <a:p>
          <a:endParaRPr lang="en-GB"/>
        </a:p>
      </dgm:t>
    </dgm:pt>
    <dgm:pt modelId="{49A8F5DB-82D9-4717-8164-CAA471CDA730}">
      <dgm:prSet/>
      <dgm:spPr>
        <a:solidFill>
          <a:srgbClr val="F68831"/>
        </a:solidFill>
      </dgm:spPr>
      <dgm:t>
        <a:bodyPr/>
        <a:lstStyle/>
        <a:p>
          <a:pPr rtl="0"/>
          <a:r>
            <a:rPr lang="en-GB" noProof="0" dirty="0" smtClean="0"/>
            <a:t>20 principles and rights</a:t>
          </a:r>
          <a:endParaRPr lang="en-GB" noProof="0" dirty="0"/>
        </a:p>
      </dgm:t>
    </dgm:pt>
    <dgm:pt modelId="{85483081-29FD-4494-91E6-42417CB142CC}" type="parTrans" cxnId="{F3321459-E56B-42EB-811C-BB941FBFA695}">
      <dgm:prSet/>
      <dgm:spPr/>
      <dgm:t>
        <a:bodyPr/>
        <a:lstStyle/>
        <a:p>
          <a:endParaRPr lang="en-GB"/>
        </a:p>
      </dgm:t>
    </dgm:pt>
    <dgm:pt modelId="{23F50695-E137-4DB5-BB8E-DE580DC07765}" type="sibTrans" cxnId="{F3321459-E56B-42EB-811C-BB941FBFA695}">
      <dgm:prSet/>
      <dgm:spPr/>
      <dgm:t>
        <a:bodyPr/>
        <a:lstStyle/>
        <a:p>
          <a:endParaRPr lang="en-GB"/>
        </a:p>
      </dgm:t>
    </dgm:pt>
    <dgm:pt modelId="{EF172C0D-7962-43C1-A197-B80626252BB8}" type="pres">
      <dgm:prSet presAssocID="{581FC7F6-72D1-4974-96F5-5D2E762D31B2}" presName="diagram" presStyleCnt="0">
        <dgm:presLayoutVars>
          <dgm:dir/>
          <dgm:resizeHandles val="exact"/>
        </dgm:presLayoutVars>
      </dgm:prSet>
      <dgm:spPr/>
      <dgm:t>
        <a:bodyPr/>
        <a:lstStyle/>
        <a:p>
          <a:endParaRPr lang="en-GB"/>
        </a:p>
      </dgm:t>
    </dgm:pt>
    <dgm:pt modelId="{A106DCEE-0D74-44B6-AD07-6FAECE722ACA}" type="pres">
      <dgm:prSet presAssocID="{6D6D0A11-3ABC-4872-BB2A-4B7FE3D3108C}" presName="node" presStyleLbl="node1" presStyleIdx="0" presStyleCnt="5">
        <dgm:presLayoutVars>
          <dgm:bulletEnabled val="1"/>
        </dgm:presLayoutVars>
      </dgm:prSet>
      <dgm:spPr>
        <a:prstGeom prst="roundRect">
          <a:avLst/>
        </a:prstGeom>
      </dgm:spPr>
      <dgm:t>
        <a:bodyPr/>
        <a:lstStyle/>
        <a:p>
          <a:endParaRPr lang="en-GB"/>
        </a:p>
      </dgm:t>
    </dgm:pt>
    <dgm:pt modelId="{822CC89C-7FBC-481C-8C93-47B46C6DBB34}" type="pres">
      <dgm:prSet presAssocID="{2A132F00-5D5A-400D-9802-F85EC4B68988}" presName="sibTrans" presStyleCnt="0"/>
      <dgm:spPr/>
    </dgm:pt>
    <dgm:pt modelId="{8EB66784-6FB1-47BF-8138-54C8580B705E}" type="pres">
      <dgm:prSet presAssocID="{49A8F5DB-82D9-4717-8164-CAA471CDA730}" presName="node" presStyleLbl="node1" presStyleIdx="1" presStyleCnt="5">
        <dgm:presLayoutVars>
          <dgm:bulletEnabled val="1"/>
        </dgm:presLayoutVars>
      </dgm:prSet>
      <dgm:spPr>
        <a:prstGeom prst="roundRect">
          <a:avLst/>
        </a:prstGeom>
      </dgm:spPr>
      <dgm:t>
        <a:bodyPr/>
        <a:lstStyle/>
        <a:p>
          <a:endParaRPr lang="en-GB"/>
        </a:p>
      </dgm:t>
    </dgm:pt>
    <dgm:pt modelId="{EC825177-0192-476D-99C3-19AEB5DE649B}" type="pres">
      <dgm:prSet presAssocID="{23F50695-E137-4DB5-BB8E-DE580DC07765}" presName="sibTrans" presStyleCnt="0"/>
      <dgm:spPr/>
    </dgm:pt>
    <dgm:pt modelId="{22055B25-F830-4C95-9DF9-7A4EA667DC7A}" type="pres">
      <dgm:prSet presAssocID="{779CC629-158F-4619-B9D8-51BAA79100C7}" presName="node" presStyleLbl="node1" presStyleIdx="2" presStyleCnt="5">
        <dgm:presLayoutVars>
          <dgm:bulletEnabled val="1"/>
        </dgm:presLayoutVars>
      </dgm:prSet>
      <dgm:spPr>
        <a:prstGeom prst="roundRect">
          <a:avLst/>
        </a:prstGeom>
      </dgm:spPr>
      <dgm:t>
        <a:bodyPr/>
        <a:lstStyle/>
        <a:p>
          <a:endParaRPr lang="en-GB"/>
        </a:p>
      </dgm:t>
    </dgm:pt>
    <dgm:pt modelId="{8090ECAB-18B4-4362-9927-097C80C16D97}" type="pres">
      <dgm:prSet presAssocID="{D65392B2-9410-4A65-9A18-3CC02B69AD63}" presName="sibTrans" presStyleCnt="0"/>
      <dgm:spPr/>
    </dgm:pt>
    <dgm:pt modelId="{FB74E127-7CA1-4049-A78B-A9993AE861E6}" type="pres">
      <dgm:prSet presAssocID="{ECC8B8A9-202C-482C-9C5B-4FF92B39ACD8}" presName="node" presStyleLbl="node1" presStyleIdx="3" presStyleCnt="5">
        <dgm:presLayoutVars>
          <dgm:bulletEnabled val="1"/>
        </dgm:presLayoutVars>
      </dgm:prSet>
      <dgm:spPr>
        <a:prstGeom prst="roundRect">
          <a:avLst/>
        </a:prstGeom>
      </dgm:spPr>
      <dgm:t>
        <a:bodyPr/>
        <a:lstStyle/>
        <a:p>
          <a:endParaRPr lang="en-GB"/>
        </a:p>
      </dgm:t>
    </dgm:pt>
    <dgm:pt modelId="{D1B32FD9-C4DF-4A93-98C3-CF00ADD19F9A}" type="pres">
      <dgm:prSet presAssocID="{AD991B22-6F63-4719-9682-8A4A3F8FB3BC}" presName="sibTrans" presStyleCnt="0"/>
      <dgm:spPr/>
    </dgm:pt>
    <dgm:pt modelId="{B6FAE0BE-BDEA-4CE6-887F-903A9F25CDEA}" type="pres">
      <dgm:prSet presAssocID="{A4CF4D5C-E303-4963-A5B5-3D7EBB5EAA96}" presName="node" presStyleLbl="node1" presStyleIdx="4" presStyleCnt="5">
        <dgm:presLayoutVars>
          <dgm:bulletEnabled val="1"/>
        </dgm:presLayoutVars>
      </dgm:prSet>
      <dgm:spPr>
        <a:prstGeom prst="roundRect">
          <a:avLst/>
        </a:prstGeom>
      </dgm:spPr>
      <dgm:t>
        <a:bodyPr/>
        <a:lstStyle/>
        <a:p>
          <a:endParaRPr lang="en-GB"/>
        </a:p>
      </dgm:t>
    </dgm:pt>
  </dgm:ptLst>
  <dgm:cxnLst>
    <dgm:cxn modelId="{3878922D-5CE6-4893-99B9-65B5A94B62D0}" srcId="{581FC7F6-72D1-4974-96F5-5D2E762D31B2}" destId="{6D6D0A11-3ABC-4872-BB2A-4B7FE3D3108C}" srcOrd="0" destOrd="0" parTransId="{BE93C500-4A21-4877-8FCF-9ABE2784BEF4}" sibTransId="{2A132F00-5D5A-400D-9802-F85EC4B68988}"/>
    <dgm:cxn modelId="{2D7547A6-8480-48D8-A65B-E9FBB67FB3D5}" type="presOf" srcId="{A4CF4D5C-E303-4963-A5B5-3D7EBB5EAA96}" destId="{B6FAE0BE-BDEA-4CE6-887F-903A9F25CDEA}" srcOrd="0" destOrd="0" presId="urn:microsoft.com/office/officeart/2005/8/layout/default"/>
    <dgm:cxn modelId="{03B47693-DD45-4041-BDBD-824A479CEB50}" type="presOf" srcId="{6D6D0A11-3ABC-4872-BB2A-4B7FE3D3108C}" destId="{A106DCEE-0D74-44B6-AD07-6FAECE722ACA}" srcOrd="0" destOrd="0" presId="urn:microsoft.com/office/officeart/2005/8/layout/default"/>
    <dgm:cxn modelId="{62341442-422E-48A1-8F57-4F4C8DF6EFA6}" type="presOf" srcId="{779CC629-158F-4619-B9D8-51BAA79100C7}" destId="{22055B25-F830-4C95-9DF9-7A4EA667DC7A}" srcOrd="0" destOrd="0" presId="urn:microsoft.com/office/officeart/2005/8/layout/default"/>
    <dgm:cxn modelId="{BABC5C24-4C4A-4893-A7CC-8BF35E80547C}" type="presOf" srcId="{49A8F5DB-82D9-4717-8164-CAA471CDA730}" destId="{8EB66784-6FB1-47BF-8138-54C8580B705E}" srcOrd="0" destOrd="0" presId="urn:microsoft.com/office/officeart/2005/8/layout/default"/>
    <dgm:cxn modelId="{3213CC99-B50A-4F19-B0B5-AB7705BFA615}" srcId="{581FC7F6-72D1-4974-96F5-5D2E762D31B2}" destId="{ECC8B8A9-202C-482C-9C5B-4FF92B39ACD8}" srcOrd="3" destOrd="0" parTransId="{32DB333B-29B7-49ED-B6BB-17C5822D0D1C}" sibTransId="{AD991B22-6F63-4719-9682-8A4A3F8FB3BC}"/>
    <dgm:cxn modelId="{F3321459-E56B-42EB-811C-BB941FBFA695}" srcId="{581FC7F6-72D1-4974-96F5-5D2E762D31B2}" destId="{49A8F5DB-82D9-4717-8164-CAA471CDA730}" srcOrd="1" destOrd="0" parTransId="{85483081-29FD-4494-91E6-42417CB142CC}" sibTransId="{23F50695-E137-4DB5-BB8E-DE580DC07765}"/>
    <dgm:cxn modelId="{E4F46BBC-6D22-454E-97A7-0823299FF277}" type="presOf" srcId="{581FC7F6-72D1-4974-96F5-5D2E762D31B2}" destId="{EF172C0D-7962-43C1-A197-B80626252BB8}" srcOrd="0" destOrd="0" presId="urn:microsoft.com/office/officeart/2005/8/layout/default"/>
    <dgm:cxn modelId="{A6A65331-2028-4678-A36C-53574900E82C}" type="presOf" srcId="{ECC8B8A9-202C-482C-9C5B-4FF92B39ACD8}" destId="{FB74E127-7CA1-4049-A78B-A9993AE861E6}" srcOrd="0" destOrd="0" presId="urn:microsoft.com/office/officeart/2005/8/layout/default"/>
    <dgm:cxn modelId="{20D55AB5-24BE-4714-A35D-FB3DADE2390D}" srcId="{581FC7F6-72D1-4974-96F5-5D2E762D31B2}" destId="{A4CF4D5C-E303-4963-A5B5-3D7EBB5EAA96}" srcOrd="4" destOrd="0" parTransId="{4798CD18-6111-4331-858C-0EDBA3F9258B}" sibTransId="{409D095B-9C4D-4A28-9B1E-8A81C2AAE107}"/>
    <dgm:cxn modelId="{ED8DD1F2-5CF6-48CB-93F5-2AF392CDB9D7}" srcId="{581FC7F6-72D1-4974-96F5-5D2E762D31B2}" destId="{779CC629-158F-4619-B9D8-51BAA79100C7}" srcOrd="2" destOrd="0" parTransId="{17D8F2D9-6C3A-4457-ACDD-30C5E523B1F1}" sibTransId="{D65392B2-9410-4A65-9A18-3CC02B69AD63}"/>
    <dgm:cxn modelId="{6C441080-E7D5-4961-98E0-D660C66E016F}" type="presParOf" srcId="{EF172C0D-7962-43C1-A197-B80626252BB8}" destId="{A106DCEE-0D74-44B6-AD07-6FAECE722ACA}" srcOrd="0" destOrd="0" presId="urn:microsoft.com/office/officeart/2005/8/layout/default"/>
    <dgm:cxn modelId="{05E94D27-C28C-4D6C-BEA6-6F650DE11343}" type="presParOf" srcId="{EF172C0D-7962-43C1-A197-B80626252BB8}" destId="{822CC89C-7FBC-481C-8C93-47B46C6DBB34}" srcOrd="1" destOrd="0" presId="urn:microsoft.com/office/officeart/2005/8/layout/default"/>
    <dgm:cxn modelId="{C58B8D93-4520-4185-8F4E-6F77CB135559}" type="presParOf" srcId="{EF172C0D-7962-43C1-A197-B80626252BB8}" destId="{8EB66784-6FB1-47BF-8138-54C8580B705E}" srcOrd="2" destOrd="0" presId="urn:microsoft.com/office/officeart/2005/8/layout/default"/>
    <dgm:cxn modelId="{1275ABF3-ECDF-4400-A286-7C9C293DD504}" type="presParOf" srcId="{EF172C0D-7962-43C1-A197-B80626252BB8}" destId="{EC825177-0192-476D-99C3-19AEB5DE649B}" srcOrd="3" destOrd="0" presId="urn:microsoft.com/office/officeart/2005/8/layout/default"/>
    <dgm:cxn modelId="{EBF5D84D-408E-4E55-A226-45BE50DEF0D5}" type="presParOf" srcId="{EF172C0D-7962-43C1-A197-B80626252BB8}" destId="{22055B25-F830-4C95-9DF9-7A4EA667DC7A}" srcOrd="4" destOrd="0" presId="urn:microsoft.com/office/officeart/2005/8/layout/default"/>
    <dgm:cxn modelId="{90E18356-DFED-4BD2-BCEA-DBE24B96D6E8}" type="presParOf" srcId="{EF172C0D-7962-43C1-A197-B80626252BB8}" destId="{8090ECAB-18B4-4362-9927-097C80C16D97}" srcOrd="5" destOrd="0" presId="urn:microsoft.com/office/officeart/2005/8/layout/default"/>
    <dgm:cxn modelId="{6261CA01-2FD2-40C6-A9A7-7437E415E5E7}" type="presParOf" srcId="{EF172C0D-7962-43C1-A197-B80626252BB8}" destId="{FB74E127-7CA1-4049-A78B-A9993AE861E6}" srcOrd="6" destOrd="0" presId="urn:microsoft.com/office/officeart/2005/8/layout/default"/>
    <dgm:cxn modelId="{1B1F51C0-0BD6-4CDF-B959-8514094E0082}" type="presParOf" srcId="{EF172C0D-7962-43C1-A197-B80626252BB8}" destId="{D1B32FD9-C4DF-4A93-98C3-CF00ADD19F9A}" srcOrd="7" destOrd="0" presId="urn:microsoft.com/office/officeart/2005/8/layout/default"/>
    <dgm:cxn modelId="{2D0BDF9B-8A50-4362-9165-9B6A9E2230AE}" type="presParOf" srcId="{EF172C0D-7962-43C1-A197-B80626252BB8}" destId="{B6FAE0BE-BDEA-4CE6-887F-903A9F25CDE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E7DA89-9FBB-4188-9B81-6481FA8B1CA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68B33AED-F1FD-4557-BB79-8E31597A6711}">
      <dgm:prSet/>
      <dgm:spPr/>
      <dgm:t>
        <a:bodyPr/>
        <a:lstStyle/>
        <a:p>
          <a:pPr rtl="0"/>
          <a:r>
            <a:rPr lang="en-GB" b="1" i="0" dirty="0" smtClean="0"/>
            <a:t>Equal opportunities and access to the labour market</a:t>
          </a:r>
          <a:endParaRPr lang="en-GB" dirty="0"/>
        </a:p>
      </dgm:t>
    </dgm:pt>
    <dgm:pt modelId="{AD2D05B2-C04D-40B0-A900-BE207DE78837}" type="parTrans" cxnId="{B6BF1D18-A049-4486-83C5-BA3C86528252}">
      <dgm:prSet/>
      <dgm:spPr/>
      <dgm:t>
        <a:bodyPr/>
        <a:lstStyle/>
        <a:p>
          <a:endParaRPr lang="en-GB"/>
        </a:p>
      </dgm:t>
    </dgm:pt>
    <dgm:pt modelId="{31A92D87-A602-4222-800E-079CB8FE0EF1}" type="sibTrans" cxnId="{B6BF1D18-A049-4486-83C5-BA3C86528252}">
      <dgm:prSet/>
      <dgm:spPr/>
      <dgm:t>
        <a:bodyPr/>
        <a:lstStyle/>
        <a:p>
          <a:endParaRPr lang="en-GB"/>
        </a:p>
      </dgm:t>
    </dgm:pt>
    <dgm:pt modelId="{A4144F3D-BB2B-4E59-9B3D-249894E1E520}">
      <dgm:prSet/>
      <dgm:spPr/>
      <dgm:t>
        <a:bodyPr/>
        <a:lstStyle/>
        <a:p>
          <a:pPr rtl="0"/>
          <a:r>
            <a:rPr lang="en-GB" b="1" smtClean="0"/>
            <a:t>Education, training and life-long learning</a:t>
          </a:r>
          <a:endParaRPr lang="en-GB"/>
        </a:p>
      </dgm:t>
    </dgm:pt>
    <dgm:pt modelId="{A607CFF3-23D2-4AEA-A9A3-2FA55A6C9A7F}" type="parTrans" cxnId="{BB406328-0EC9-45DB-9AEE-15F26DE0BFF5}">
      <dgm:prSet/>
      <dgm:spPr/>
      <dgm:t>
        <a:bodyPr/>
        <a:lstStyle/>
        <a:p>
          <a:endParaRPr lang="en-GB"/>
        </a:p>
      </dgm:t>
    </dgm:pt>
    <dgm:pt modelId="{5D52C0B5-B14E-4D31-9DF5-3D1C16F62CA6}" type="sibTrans" cxnId="{BB406328-0EC9-45DB-9AEE-15F26DE0BFF5}">
      <dgm:prSet/>
      <dgm:spPr/>
      <dgm:t>
        <a:bodyPr/>
        <a:lstStyle/>
        <a:p>
          <a:endParaRPr lang="en-GB"/>
        </a:p>
      </dgm:t>
    </dgm:pt>
    <dgm:pt modelId="{D06E7253-1136-45E6-BA12-897B464BD58A}">
      <dgm:prSet/>
      <dgm:spPr/>
      <dgm:t>
        <a:bodyPr/>
        <a:lstStyle/>
        <a:p>
          <a:pPr rtl="0"/>
          <a:r>
            <a:rPr lang="en-GB" b="1" dirty="0" smtClean="0"/>
            <a:t>Gender equality</a:t>
          </a:r>
          <a:endParaRPr lang="en-GB" dirty="0"/>
        </a:p>
      </dgm:t>
    </dgm:pt>
    <dgm:pt modelId="{AC502103-2593-4AF6-A527-2C354B1E1163}" type="parTrans" cxnId="{B1253B7B-D0FA-4472-8728-E0AB6A3B568F}">
      <dgm:prSet/>
      <dgm:spPr/>
      <dgm:t>
        <a:bodyPr/>
        <a:lstStyle/>
        <a:p>
          <a:endParaRPr lang="en-GB"/>
        </a:p>
      </dgm:t>
    </dgm:pt>
    <dgm:pt modelId="{41480B7F-7E45-48A4-90DD-2883052B65C6}" type="sibTrans" cxnId="{B1253B7B-D0FA-4472-8728-E0AB6A3B568F}">
      <dgm:prSet/>
      <dgm:spPr/>
      <dgm:t>
        <a:bodyPr/>
        <a:lstStyle/>
        <a:p>
          <a:endParaRPr lang="en-GB"/>
        </a:p>
      </dgm:t>
    </dgm:pt>
    <dgm:pt modelId="{C83D7D52-4CFF-4874-AD3A-DE1E9D157F85}">
      <dgm:prSet/>
      <dgm:spPr/>
      <dgm:t>
        <a:bodyPr/>
        <a:lstStyle/>
        <a:p>
          <a:pPr rtl="0"/>
          <a:r>
            <a:rPr lang="en-GB" b="1" dirty="0" smtClean="0"/>
            <a:t>Equal opportunities</a:t>
          </a:r>
          <a:endParaRPr lang="en-GB" dirty="0"/>
        </a:p>
      </dgm:t>
    </dgm:pt>
    <dgm:pt modelId="{82C86810-584C-418B-843A-6433613F4E26}" type="parTrans" cxnId="{89C63C68-834A-4B6D-AB6F-A361A8A44D0D}">
      <dgm:prSet/>
      <dgm:spPr/>
      <dgm:t>
        <a:bodyPr/>
        <a:lstStyle/>
        <a:p>
          <a:endParaRPr lang="en-GB"/>
        </a:p>
      </dgm:t>
    </dgm:pt>
    <dgm:pt modelId="{3F9AC077-E5FD-4309-A769-A16D9BFC2733}" type="sibTrans" cxnId="{89C63C68-834A-4B6D-AB6F-A361A8A44D0D}">
      <dgm:prSet/>
      <dgm:spPr/>
      <dgm:t>
        <a:bodyPr/>
        <a:lstStyle/>
        <a:p>
          <a:endParaRPr lang="en-GB"/>
        </a:p>
      </dgm:t>
    </dgm:pt>
    <dgm:pt modelId="{DB39BFDA-B598-4940-9738-4A9C87671394}">
      <dgm:prSet/>
      <dgm:spPr/>
      <dgm:t>
        <a:bodyPr/>
        <a:lstStyle/>
        <a:p>
          <a:pPr rtl="0"/>
          <a:r>
            <a:rPr lang="en-GB" b="1" dirty="0" smtClean="0"/>
            <a:t>Active support to employment</a:t>
          </a:r>
          <a:endParaRPr lang="en-GB" dirty="0"/>
        </a:p>
      </dgm:t>
    </dgm:pt>
    <dgm:pt modelId="{3FB1EE13-DD63-4DC6-8499-CA15B8A724F7}" type="parTrans" cxnId="{1A12F6EB-7A42-44F4-8257-B83FA0F02485}">
      <dgm:prSet/>
      <dgm:spPr/>
      <dgm:t>
        <a:bodyPr/>
        <a:lstStyle/>
        <a:p>
          <a:endParaRPr lang="en-GB"/>
        </a:p>
      </dgm:t>
    </dgm:pt>
    <dgm:pt modelId="{29D4971D-5DC1-4B61-924F-A98E2C0E7C9A}" type="sibTrans" cxnId="{1A12F6EB-7A42-44F4-8257-B83FA0F02485}">
      <dgm:prSet/>
      <dgm:spPr/>
      <dgm:t>
        <a:bodyPr/>
        <a:lstStyle/>
        <a:p>
          <a:endParaRPr lang="en-GB"/>
        </a:p>
      </dgm:t>
    </dgm:pt>
    <dgm:pt modelId="{225D2C21-9EFF-49C9-B9ED-03B3EB96EAA9}">
      <dgm:prSet/>
      <dgm:spPr/>
      <dgm:t>
        <a:bodyPr/>
        <a:lstStyle/>
        <a:p>
          <a:pPr rtl="0"/>
          <a:r>
            <a:rPr lang="en-GB" b="1" i="0" dirty="0" smtClean="0"/>
            <a:t>Fair working conditions</a:t>
          </a:r>
          <a:endParaRPr lang="en-GB" dirty="0"/>
        </a:p>
      </dgm:t>
    </dgm:pt>
    <dgm:pt modelId="{D77A25E6-337E-4271-8D5C-AEA66460DA2F}" type="parTrans" cxnId="{5D4D6904-1632-42C8-8A8C-D1F979FA3ACC}">
      <dgm:prSet/>
      <dgm:spPr/>
      <dgm:t>
        <a:bodyPr/>
        <a:lstStyle/>
        <a:p>
          <a:endParaRPr lang="en-GB"/>
        </a:p>
      </dgm:t>
    </dgm:pt>
    <dgm:pt modelId="{E48A6DC7-A5F7-4F4D-9828-A81AF4CBF42F}" type="sibTrans" cxnId="{5D4D6904-1632-42C8-8A8C-D1F979FA3ACC}">
      <dgm:prSet/>
      <dgm:spPr/>
      <dgm:t>
        <a:bodyPr/>
        <a:lstStyle/>
        <a:p>
          <a:endParaRPr lang="en-GB"/>
        </a:p>
      </dgm:t>
    </dgm:pt>
    <dgm:pt modelId="{D97321F3-8355-466A-9C76-F96D07BD8CFA}">
      <dgm:prSet/>
      <dgm:spPr/>
      <dgm:t>
        <a:bodyPr/>
        <a:lstStyle/>
        <a:p>
          <a:pPr rtl="0"/>
          <a:r>
            <a:rPr lang="en-GB" b="1" dirty="0" smtClean="0"/>
            <a:t>Secure and adaptable employment</a:t>
          </a:r>
          <a:endParaRPr lang="en-GB" dirty="0"/>
        </a:p>
      </dgm:t>
    </dgm:pt>
    <dgm:pt modelId="{58838E38-9EEF-4C48-8FE4-98B75A39A264}" type="parTrans" cxnId="{4954A901-596C-43BA-B19C-2DE02B3B99B2}">
      <dgm:prSet/>
      <dgm:spPr/>
      <dgm:t>
        <a:bodyPr/>
        <a:lstStyle/>
        <a:p>
          <a:endParaRPr lang="en-GB"/>
        </a:p>
      </dgm:t>
    </dgm:pt>
    <dgm:pt modelId="{D40685DD-EDF7-446D-859C-9D17C1CE62C4}" type="sibTrans" cxnId="{4954A901-596C-43BA-B19C-2DE02B3B99B2}">
      <dgm:prSet/>
      <dgm:spPr/>
      <dgm:t>
        <a:bodyPr/>
        <a:lstStyle/>
        <a:p>
          <a:endParaRPr lang="en-GB"/>
        </a:p>
      </dgm:t>
    </dgm:pt>
    <dgm:pt modelId="{67EAD58B-A070-4564-92E6-43DBD7B9F149}">
      <dgm:prSet/>
      <dgm:spPr/>
      <dgm:t>
        <a:bodyPr/>
        <a:lstStyle/>
        <a:p>
          <a:pPr rtl="0"/>
          <a:r>
            <a:rPr lang="en-GB" b="1" dirty="0" smtClean="0"/>
            <a:t>Information about employment conditions and protection in case of dismissals</a:t>
          </a:r>
          <a:endParaRPr lang="en-GB" dirty="0"/>
        </a:p>
      </dgm:t>
    </dgm:pt>
    <dgm:pt modelId="{2889BF81-67A1-4553-87B2-AF58ABA2E45A}" type="parTrans" cxnId="{4FC367C8-4203-437F-9B18-F8524B6C0FDD}">
      <dgm:prSet/>
      <dgm:spPr/>
      <dgm:t>
        <a:bodyPr/>
        <a:lstStyle/>
        <a:p>
          <a:endParaRPr lang="en-GB"/>
        </a:p>
      </dgm:t>
    </dgm:pt>
    <dgm:pt modelId="{BE12D0C1-9F72-4C2D-B4F3-428BE36B3345}" type="sibTrans" cxnId="{4FC367C8-4203-437F-9B18-F8524B6C0FDD}">
      <dgm:prSet/>
      <dgm:spPr/>
      <dgm:t>
        <a:bodyPr/>
        <a:lstStyle/>
        <a:p>
          <a:endParaRPr lang="en-GB"/>
        </a:p>
      </dgm:t>
    </dgm:pt>
    <dgm:pt modelId="{2087C08D-8D1A-4D3E-A128-0B809B7DBBF8}">
      <dgm:prSet/>
      <dgm:spPr/>
      <dgm:t>
        <a:bodyPr/>
        <a:lstStyle/>
        <a:p>
          <a:pPr rtl="0"/>
          <a:r>
            <a:rPr lang="en-GB" b="1" dirty="0" smtClean="0"/>
            <a:t>Social dialogue and involvement of workers </a:t>
          </a:r>
          <a:endParaRPr lang="en-GB" dirty="0"/>
        </a:p>
      </dgm:t>
    </dgm:pt>
    <dgm:pt modelId="{089F3ABB-6CF0-4B5E-880A-3B5D03C0DCDA}" type="parTrans" cxnId="{4085A36E-F8BA-4506-8281-4C9CA00A180C}">
      <dgm:prSet/>
      <dgm:spPr/>
      <dgm:t>
        <a:bodyPr/>
        <a:lstStyle/>
        <a:p>
          <a:endParaRPr lang="en-GB"/>
        </a:p>
      </dgm:t>
    </dgm:pt>
    <dgm:pt modelId="{EEE04DFB-EC23-4CFF-8B1B-282A26D3DCB4}" type="sibTrans" cxnId="{4085A36E-F8BA-4506-8281-4C9CA00A180C}">
      <dgm:prSet/>
      <dgm:spPr/>
      <dgm:t>
        <a:bodyPr/>
        <a:lstStyle/>
        <a:p>
          <a:endParaRPr lang="en-GB"/>
        </a:p>
      </dgm:t>
    </dgm:pt>
    <dgm:pt modelId="{AD219E67-9D1E-41CC-A048-D722DD91B930}">
      <dgm:prSet/>
      <dgm:spPr/>
      <dgm:t>
        <a:bodyPr/>
        <a:lstStyle/>
        <a:p>
          <a:pPr rtl="0"/>
          <a:r>
            <a:rPr lang="en-GB" b="1" dirty="0" smtClean="0"/>
            <a:t>Work-life balance</a:t>
          </a:r>
          <a:endParaRPr lang="en-GB" dirty="0"/>
        </a:p>
      </dgm:t>
    </dgm:pt>
    <dgm:pt modelId="{12A4A3A8-0442-4999-83F0-170127E90F63}" type="parTrans" cxnId="{496A7074-7880-467E-A7C0-D9E1AB39EC3B}">
      <dgm:prSet/>
      <dgm:spPr/>
      <dgm:t>
        <a:bodyPr/>
        <a:lstStyle/>
        <a:p>
          <a:endParaRPr lang="en-GB"/>
        </a:p>
      </dgm:t>
    </dgm:pt>
    <dgm:pt modelId="{740CB9A3-7856-4DF4-A5F7-9111EB42372E}" type="sibTrans" cxnId="{496A7074-7880-467E-A7C0-D9E1AB39EC3B}">
      <dgm:prSet/>
      <dgm:spPr/>
      <dgm:t>
        <a:bodyPr/>
        <a:lstStyle/>
        <a:p>
          <a:endParaRPr lang="en-GB"/>
        </a:p>
      </dgm:t>
    </dgm:pt>
    <dgm:pt modelId="{8FDAD8CF-A553-4FF3-8611-8A566B079E12}">
      <dgm:prSet/>
      <dgm:spPr/>
      <dgm:t>
        <a:bodyPr/>
        <a:lstStyle/>
        <a:p>
          <a:pPr rtl="0"/>
          <a:r>
            <a:rPr lang="en-GB" b="1" dirty="0" smtClean="0"/>
            <a:t>Healthy, safe and well-adapted work environment</a:t>
          </a:r>
          <a:endParaRPr lang="en-GB" dirty="0"/>
        </a:p>
      </dgm:t>
    </dgm:pt>
    <dgm:pt modelId="{C3260FFD-5E31-4F62-8DD9-2936DFE15E68}" type="parTrans" cxnId="{A2354300-4A76-4062-BB04-B0AB41A2D422}">
      <dgm:prSet/>
      <dgm:spPr/>
      <dgm:t>
        <a:bodyPr/>
        <a:lstStyle/>
        <a:p>
          <a:endParaRPr lang="en-GB"/>
        </a:p>
      </dgm:t>
    </dgm:pt>
    <dgm:pt modelId="{006B9AD3-E02E-40F2-819B-772BB256ED83}" type="sibTrans" cxnId="{A2354300-4A76-4062-BB04-B0AB41A2D422}">
      <dgm:prSet/>
      <dgm:spPr/>
      <dgm:t>
        <a:bodyPr/>
        <a:lstStyle/>
        <a:p>
          <a:endParaRPr lang="en-GB"/>
        </a:p>
      </dgm:t>
    </dgm:pt>
    <dgm:pt modelId="{56FDF8CE-0DB7-46C8-AD89-277EA7963E19}">
      <dgm:prSet/>
      <dgm:spPr/>
      <dgm:t>
        <a:bodyPr/>
        <a:lstStyle/>
        <a:p>
          <a:pPr rtl="0"/>
          <a:r>
            <a:rPr lang="en-GB" b="1" i="0" dirty="0" smtClean="0"/>
            <a:t>Adequate and sustainable social protection</a:t>
          </a:r>
          <a:endParaRPr lang="en-GB" dirty="0"/>
        </a:p>
      </dgm:t>
    </dgm:pt>
    <dgm:pt modelId="{C813468C-1B35-454A-9E9E-1D8BFADEDE12}" type="parTrans" cxnId="{78B33C5A-79BC-43FF-87D8-53FD0067B662}">
      <dgm:prSet/>
      <dgm:spPr/>
      <dgm:t>
        <a:bodyPr/>
        <a:lstStyle/>
        <a:p>
          <a:endParaRPr lang="en-GB"/>
        </a:p>
      </dgm:t>
    </dgm:pt>
    <dgm:pt modelId="{4228682E-53B6-4003-9F3B-C06F65DA41FD}" type="sibTrans" cxnId="{78B33C5A-79BC-43FF-87D8-53FD0067B662}">
      <dgm:prSet/>
      <dgm:spPr/>
      <dgm:t>
        <a:bodyPr/>
        <a:lstStyle/>
        <a:p>
          <a:endParaRPr lang="en-GB"/>
        </a:p>
      </dgm:t>
    </dgm:pt>
    <dgm:pt modelId="{44852CCE-F788-491F-A2C2-93A1D61F0091}">
      <dgm:prSet/>
      <dgm:spPr/>
      <dgm:t>
        <a:bodyPr/>
        <a:lstStyle/>
        <a:p>
          <a:pPr rtl="0"/>
          <a:r>
            <a:rPr lang="en-GB" b="1" dirty="0" smtClean="0"/>
            <a:t>Childcare and support to children</a:t>
          </a:r>
          <a:endParaRPr lang="en-GB" dirty="0"/>
        </a:p>
      </dgm:t>
    </dgm:pt>
    <dgm:pt modelId="{1FDA39FC-36A1-452D-90B4-2E05C3EAD966}" type="parTrans" cxnId="{6CF2DBBE-DC0F-41F5-B5D6-14C1EE9379BC}">
      <dgm:prSet/>
      <dgm:spPr/>
      <dgm:t>
        <a:bodyPr/>
        <a:lstStyle/>
        <a:p>
          <a:endParaRPr lang="en-GB"/>
        </a:p>
      </dgm:t>
    </dgm:pt>
    <dgm:pt modelId="{C3006530-C2AE-4DC4-B0EA-9C51D3E5A02B}" type="sibTrans" cxnId="{6CF2DBBE-DC0F-41F5-B5D6-14C1EE9379BC}">
      <dgm:prSet/>
      <dgm:spPr/>
      <dgm:t>
        <a:bodyPr/>
        <a:lstStyle/>
        <a:p>
          <a:endParaRPr lang="en-GB"/>
        </a:p>
      </dgm:t>
    </dgm:pt>
    <dgm:pt modelId="{AA07EADF-756A-4B88-9589-06343792D1A1}">
      <dgm:prSet/>
      <dgm:spPr/>
      <dgm:t>
        <a:bodyPr/>
        <a:lstStyle/>
        <a:p>
          <a:pPr rtl="0"/>
          <a:r>
            <a:rPr lang="en-GB" b="1" dirty="0" smtClean="0"/>
            <a:t>Social Protection</a:t>
          </a:r>
          <a:endParaRPr lang="en-GB" dirty="0"/>
        </a:p>
      </dgm:t>
    </dgm:pt>
    <dgm:pt modelId="{0E882A3C-ED1F-4F78-945F-66087968B63C}" type="parTrans" cxnId="{861DD132-D6CD-4231-B637-35E90C70662E}">
      <dgm:prSet/>
      <dgm:spPr/>
      <dgm:t>
        <a:bodyPr/>
        <a:lstStyle/>
        <a:p>
          <a:endParaRPr lang="en-GB"/>
        </a:p>
      </dgm:t>
    </dgm:pt>
    <dgm:pt modelId="{928881C9-7742-48A8-9CCF-C76DCAC58885}" type="sibTrans" cxnId="{861DD132-D6CD-4231-B637-35E90C70662E}">
      <dgm:prSet/>
      <dgm:spPr/>
      <dgm:t>
        <a:bodyPr/>
        <a:lstStyle/>
        <a:p>
          <a:endParaRPr lang="en-GB"/>
        </a:p>
      </dgm:t>
    </dgm:pt>
    <dgm:pt modelId="{9269E79B-F96E-4281-9540-1A7981A5951E}">
      <dgm:prSet/>
      <dgm:spPr/>
      <dgm:t>
        <a:bodyPr/>
        <a:lstStyle/>
        <a:p>
          <a:pPr rtl="0"/>
          <a:r>
            <a:rPr lang="en-GB" b="1" dirty="0" smtClean="0"/>
            <a:t>Unemployment benefits</a:t>
          </a:r>
          <a:endParaRPr lang="en-GB" dirty="0"/>
        </a:p>
      </dgm:t>
    </dgm:pt>
    <dgm:pt modelId="{E274994A-755D-403F-9521-933DAFCB32A8}" type="parTrans" cxnId="{438847D3-7494-449D-84FC-6865027163EA}">
      <dgm:prSet/>
      <dgm:spPr/>
      <dgm:t>
        <a:bodyPr/>
        <a:lstStyle/>
        <a:p>
          <a:endParaRPr lang="en-GB"/>
        </a:p>
      </dgm:t>
    </dgm:pt>
    <dgm:pt modelId="{75C465BE-F0E9-46B9-B131-5CAD6FB80433}" type="sibTrans" cxnId="{438847D3-7494-449D-84FC-6865027163EA}">
      <dgm:prSet/>
      <dgm:spPr/>
      <dgm:t>
        <a:bodyPr/>
        <a:lstStyle/>
        <a:p>
          <a:endParaRPr lang="en-GB"/>
        </a:p>
      </dgm:t>
    </dgm:pt>
    <dgm:pt modelId="{525D96AE-FF04-41EF-B63F-90F4D4B34039}">
      <dgm:prSet/>
      <dgm:spPr/>
      <dgm:t>
        <a:bodyPr/>
        <a:lstStyle/>
        <a:p>
          <a:pPr rtl="0"/>
          <a:r>
            <a:rPr lang="en-GB" b="1" dirty="0" smtClean="0"/>
            <a:t>Old age income and pensions</a:t>
          </a:r>
          <a:endParaRPr lang="en-GB" dirty="0"/>
        </a:p>
      </dgm:t>
    </dgm:pt>
    <dgm:pt modelId="{097DC191-83B1-4E02-8781-FFA13E351198}" type="parTrans" cxnId="{BC734D48-DC98-46BF-ABEE-9AEF64AEC3D1}">
      <dgm:prSet/>
      <dgm:spPr/>
      <dgm:t>
        <a:bodyPr/>
        <a:lstStyle/>
        <a:p>
          <a:endParaRPr lang="en-GB"/>
        </a:p>
      </dgm:t>
    </dgm:pt>
    <dgm:pt modelId="{8BC1C393-EF78-4375-8E21-95838B3270C7}" type="sibTrans" cxnId="{BC734D48-DC98-46BF-ABEE-9AEF64AEC3D1}">
      <dgm:prSet/>
      <dgm:spPr/>
      <dgm:t>
        <a:bodyPr/>
        <a:lstStyle/>
        <a:p>
          <a:endParaRPr lang="en-GB"/>
        </a:p>
      </dgm:t>
    </dgm:pt>
    <dgm:pt modelId="{4A6D2615-CFD9-4E0F-A92A-28CB35EDC4A8}">
      <dgm:prSet/>
      <dgm:spPr/>
      <dgm:t>
        <a:bodyPr/>
        <a:lstStyle/>
        <a:p>
          <a:pPr rtl="0"/>
          <a:r>
            <a:rPr lang="en-GB" b="1" dirty="0" smtClean="0"/>
            <a:t>Minimum income</a:t>
          </a:r>
          <a:endParaRPr lang="en-GB" dirty="0"/>
        </a:p>
      </dgm:t>
    </dgm:pt>
    <dgm:pt modelId="{43919B1D-6E9D-4E4C-9A80-402E0F48FF0C}" type="parTrans" cxnId="{02A33EEC-7561-417A-AF53-A8F090BDB0C3}">
      <dgm:prSet/>
      <dgm:spPr/>
      <dgm:t>
        <a:bodyPr/>
        <a:lstStyle/>
        <a:p>
          <a:endParaRPr lang="en-GB"/>
        </a:p>
      </dgm:t>
    </dgm:pt>
    <dgm:pt modelId="{00756D29-B383-4709-973A-1B35B268D8FD}" type="sibTrans" cxnId="{02A33EEC-7561-417A-AF53-A8F090BDB0C3}">
      <dgm:prSet/>
      <dgm:spPr/>
      <dgm:t>
        <a:bodyPr/>
        <a:lstStyle/>
        <a:p>
          <a:endParaRPr lang="en-GB"/>
        </a:p>
      </dgm:t>
    </dgm:pt>
    <dgm:pt modelId="{D2A1D965-8757-4ACE-AF39-1C2553A530B6}">
      <dgm:prSet/>
      <dgm:spPr/>
      <dgm:t>
        <a:bodyPr/>
        <a:lstStyle/>
        <a:p>
          <a:pPr rtl="0"/>
          <a:r>
            <a:rPr lang="en-GB" b="1" dirty="0" smtClean="0"/>
            <a:t>Health care</a:t>
          </a:r>
          <a:endParaRPr lang="en-GB" dirty="0"/>
        </a:p>
      </dgm:t>
    </dgm:pt>
    <dgm:pt modelId="{D8A34620-AF8F-4253-BFA6-8EE7E4869B0D}" type="parTrans" cxnId="{5340B43B-96F6-4919-86A8-C24D0537EE97}">
      <dgm:prSet/>
      <dgm:spPr/>
      <dgm:t>
        <a:bodyPr/>
        <a:lstStyle/>
        <a:p>
          <a:endParaRPr lang="en-GB"/>
        </a:p>
      </dgm:t>
    </dgm:pt>
    <dgm:pt modelId="{E5C055D2-E4DD-4DE5-9982-7DC1CCA29C8D}" type="sibTrans" cxnId="{5340B43B-96F6-4919-86A8-C24D0537EE97}">
      <dgm:prSet/>
      <dgm:spPr/>
      <dgm:t>
        <a:bodyPr/>
        <a:lstStyle/>
        <a:p>
          <a:endParaRPr lang="en-GB"/>
        </a:p>
      </dgm:t>
    </dgm:pt>
    <dgm:pt modelId="{AE04E9B6-4C90-4837-8BE4-762D3C16DBFE}">
      <dgm:prSet/>
      <dgm:spPr/>
      <dgm:t>
        <a:bodyPr/>
        <a:lstStyle/>
        <a:p>
          <a:pPr rtl="0"/>
          <a:r>
            <a:rPr lang="en-GB" b="1" dirty="0" smtClean="0"/>
            <a:t>Inclusion of people with disabilities</a:t>
          </a:r>
          <a:endParaRPr lang="en-GB" dirty="0"/>
        </a:p>
      </dgm:t>
    </dgm:pt>
    <dgm:pt modelId="{2217F062-32DD-4907-9566-AC705C9B2016}" type="parTrans" cxnId="{AF48E242-08F3-44BF-A8E7-94C8DDDA1DAE}">
      <dgm:prSet/>
      <dgm:spPr/>
      <dgm:t>
        <a:bodyPr/>
        <a:lstStyle/>
        <a:p>
          <a:endParaRPr lang="en-GB"/>
        </a:p>
      </dgm:t>
    </dgm:pt>
    <dgm:pt modelId="{DDAB286E-4281-4AE2-BA1D-6F9DABA0A6B3}" type="sibTrans" cxnId="{AF48E242-08F3-44BF-A8E7-94C8DDDA1DAE}">
      <dgm:prSet/>
      <dgm:spPr/>
      <dgm:t>
        <a:bodyPr/>
        <a:lstStyle/>
        <a:p>
          <a:endParaRPr lang="en-GB"/>
        </a:p>
      </dgm:t>
    </dgm:pt>
    <dgm:pt modelId="{0080C62E-3B31-4E50-B96D-D93E4C82E312}">
      <dgm:prSet/>
      <dgm:spPr/>
      <dgm:t>
        <a:bodyPr/>
        <a:lstStyle/>
        <a:p>
          <a:pPr rtl="0"/>
          <a:r>
            <a:rPr lang="en-GB" b="1" dirty="0" smtClean="0"/>
            <a:t>Long-term care </a:t>
          </a:r>
          <a:endParaRPr lang="en-GB" dirty="0"/>
        </a:p>
      </dgm:t>
    </dgm:pt>
    <dgm:pt modelId="{1A82A354-6F2B-4F8D-8842-B4B7ABEF8D8B}" type="parTrans" cxnId="{59F66481-60A0-4CAD-A6DC-CBAAC1B4A728}">
      <dgm:prSet/>
      <dgm:spPr/>
      <dgm:t>
        <a:bodyPr/>
        <a:lstStyle/>
        <a:p>
          <a:endParaRPr lang="en-GB"/>
        </a:p>
      </dgm:t>
    </dgm:pt>
    <dgm:pt modelId="{EEB3963A-E379-4CB9-97BD-468376C8DBF2}" type="sibTrans" cxnId="{59F66481-60A0-4CAD-A6DC-CBAAC1B4A728}">
      <dgm:prSet/>
      <dgm:spPr/>
      <dgm:t>
        <a:bodyPr/>
        <a:lstStyle/>
        <a:p>
          <a:endParaRPr lang="en-GB"/>
        </a:p>
      </dgm:t>
    </dgm:pt>
    <dgm:pt modelId="{7AE1FCA4-51BE-4609-8591-9269FAE5261E}">
      <dgm:prSet/>
      <dgm:spPr/>
      <dgm:t>
        <a:bodyPr/>
        <a:lstStyle/>
        <a:p>
          <a:pPr rtl="0"/>
          <a:r>
            <a:rPr lang="en-GB" b="1" dirty="0" smtClean="0"/>
            <a:t>Housing and assistance for the homeless</a:t>
          </a:r>
          <a:endParaRPr lang="en-GB" dirty="0"/>
        </a:p>
      </dgm:t>
    </dgm:pt>
    <dgm:pt modelId="{21739B07-36E0-4FD7-BDA4-77BF571EA71B}" type="parTrans" cxnId="{3423196D-3B77-424D-898E-397EA5DE399F}">
      <dgm:prSet/>
      <dgm:spPr/>
      <dgm:t>
        <a:bodyPr/>
        <a:lstStyle/>
        <a:p>
          <a:endParaRPr lang="en-GB"/>
        </a:p>
      </dgm:t>
    </dgm:pt>
    <dgm:pt modelId="{4922CF07-BCF4-4DD4-BFE2-70C2EBDF6CDC}" type="sibTrans" cxnId="{3423196D-3B77-424D-898E-397EA5DE399F}">
      <dgm:prSet/>
      <dgm:spPr/>
      <dgm:t>
        <a:bodyPr/>
        <a:lstStyle/>
        <a:p>
          <a:endParaRPr lang="en-GB"/>
        </a:p>
      </dgm:t>
    </dgm:pt>
    <dgm:pt modelId="{CDA28192-6609-49F7-9ADD-E749C8366F31}">
      <dgm:prSet/>
      <dgm:spPr/>
      <dgm:t>
        <a:bodyPr/>
        <a:lstStyle/>
        <a:p>
          <a:pPr rtl="0"/>
          <a:r>
            <a:rPr lang="en-GB" b="1" dirty="0" smtClean="0"/>
            <a:t>Access to essential services</a:t>
          </a:r>
          <a:endParaRPr lang="en-GB" dirty="0"/>
        </a:p>
      </dgm:t>
    </dgm:pt>
    <dgm:pt modelId="{6883FED4-6E15-401C-9BEE-55FA720BEC18}" type="parTrans" cxnId="{7016D918-EBDD-49D3-972B-7B96DA5C8F7D}">
      <dgm:prSet/>
      <dgm:spPr/>
      <dgm:t>
        <a:bodyPr/>
        <a:lstStyle/>
        <a:p>
          <a:endParaRPr lang="en-GB"/>
        </a:p>
      </dgm:t>
    </dgm:pt>
    <dgm:pt modelId="{3B56322E-F91E-4CFA-89B7-87D0F70CC2A7}" type="sibTrans" cxnId="{7016D918-EBDD-49D3-972B-7B96DA5C8F7D}">
      <dgm:prSet/>
      <dgm:spPr/>
      <dgm:t>
        <a:bodyPr/>
        <a:lstStyle/>
        <a:p>
          <a:endParaRPr lang="en-GB"/>
        </a:p>
      </dgm:t>
    </dgm:pt>
    <dgm:pt modelId="{115D6916-E5AE-4A90-BDFF-4C64646458DF}">
      <dgm:prSet/>
      <dgm:spPr/>
      <dgm:t>
        <a:bodyPr/>
        <a:lstStyle/>
        <a:p>
          <a:r>
            <a:rPr lang="en-GB" b="1" smtClean="0"/>
            <a:t>Wages</a:t>
          </a:r>
          <a:endParaRPr lang="en-GB"/>
        </a:p>
      </dgm:t>
    </dgm:pt>
    <dgm:pt modelId="{578E0D8A-5426-4FA0-872D-2AF3E5998D78}" type="parTrans" cxnId="{ED94D155-D9A4-4AFA-ABDB-3FB1C485A6BD}">
      <dgm:prSet/>
      <dgm:spPr/>
      <dgm:t>
        <a:bodyPr/>
        <a:lstStyle/>
        <a:p>
          <a:endParaRPr lang="en-GB"/>
        </a:p>
      </dgm:t>
    </dgm:pt>
    <dgm:pt modelId="{763F4FFC-2DC8-4531-AB4E-EB643E726971}" type="sibTrans" cxnId="{ED94D155-D9A4-4AFA-ABDB-3FB1C485A6BD}">
      <dgm:prSet/>
      <dgm:spPr/>
      <dgm:t>
        <a:bodyPr/>
        <a:lstStyle/>
        <a:p>
          <a:endParaRPr lang="en-GB"/>
        </a:p>
      </dgm:t>
    </dgm:pt>
    <dgm:pt modelId="{D6F508A7-8356-4A1D-A723-3EE3F94DFE76}" type="pres">
      <dgm:prSet presAssocID="{B4E7DA89-9FBB-4188-9B81-6481FA8B1CAA}" presName="Name0" presStyleCnt="0">
        <dgm:presLayoutVars>
          <dgm:dir/>
          <dgm:animLvl val="lvl"/>
          <dgm:resizeHandles val="exact"/>
        </dgm:presLayoutVars>
      </dgm:prSet>
      <dgm:spPr/>
      <dgm:t>
        <a:bodyPr/>
        <a:lstStyle/>
        <a:p>
          <a:endParaRPr lang="en-GB"/>
        </a:p>
      </dgm:t>
    </dgm:pt>
    <dgm:pt modelId="{CA7ED847-F498-40AE-BB5A-9B9FF67B0327}" type="pres">
      <dgm:prSet presAssocID="{68B33AED-F1FD-4557-BB79-8E31597A6711}" presName="composite" presStyleCnt="0"/>
      <dgm:spPr/>
    </dgm:pt>
    <dgm:pt modelId="{6E4D670A-9E44-488E-A431-036B5B89165E}" type="pres">
      <dgm:prSet presAssocID="{68B33AED-F1FD-4557-BB79-8E31597A6711}" presName="parTx" presStyleLbl="alignNode1" presStyleIdx="0" presStyleCnt="3">
        <dgm:presLayoutVars>
          <dgm:chMax val="0"/>
          <dgm:chPref val="0"/>
          <dgm:bulletEnabled val="1"/>
        </dgm:presLayoutVars>
      </dgm:prSet>
      <dgm:spPr>
        <a:prstGeom prst="round2SameRect">
          <a:avLst/>
        </a:prstGeom>
      </dgm:spPr>
      <dgm:t>
        <a:bodyPr/>
        <a:lstStyle/>
        <a:p>
          <a:endParaRPr lang="en-GB"/>
        </a:p>
      </dgm:t>
    </dgm:pt>
    <dgm:pt modelId="{046D9D5A-D3D9-4DD2-AFEA-774AB256DAC8}" type="pres">
      <dgm:prSet presAssocID="{68B33AED-F1FD-4557-BB79-8E31597A6711}" presName="desTx" presStyleLbl="alignAccFollowNode1" presStyleIdx="0" presStyleCnt="3">
        <dgm:presLayoutVars>
          <dgm:bulletEnabled val="1"/>
        </dgm:presLayoutVars>
      </dgm:prSet>
      <dgm:spPr/>
      <dgm:t>
        <a:bodyPr/>
        <a:lstStyle/>
        <a:p>
          <a:endParaRPr lang="en-GB"/>
        </a:p>
      </dgm:t>
    </dgm:pt>
    <dgm:pt modelId="{40ADA6F0-C7C6-4528-8DB8-0F0762990B29}" type="pres">
      <dgm:prSet presAssocID="{31A92D87-A602-4222-800E-079CB8FE0EF1}" presName="space" presStyleCnt="0"/>
      <dgm:spPr/>
    </dgm:pt>
    <dgm:pt modelId="{84D48A58-9CD0-4503-883F-BAFE925BF8C9}" type="pres">
      <dgm:prSet presAssocID="{225D2C21-9EFF-49C9-B9ED-03B3EB96EAA9}" presName="composite" presStyleCnt="0"/>
      <dgm:spPr/>
    </dgm:pt>
    <dgm:pt modelId="{91A6CEEF-339D-4CCE-9C8A-4E5F8B6B4BE7}" type="pres">
      <dgm:prSet presAssocID="{225D2C21-9EFF-49C9-B9ED-03B3EB96EAA9}" presName="parTx" presStyleLbl="alignNode1" presStyleIdx="1" presStyleCnt="3">
        <dgm:presLayoutVars>
          <dgm:chMax val="0"/>
          <dgm:chPref val="0"/>
          <dgm:bulletEnabled val="1"/>
        </dgm:presLayoutVars>
      </dgm:prSet>
      <dgm:spPr>
        <a:prstGeom prst="round2SameRect">
          <a:avLst/>
        </a:prstGeom>
      </dgm:spPr>
      <dgm:t>
        <a:bodyPr/>
        <a:lstStyle/>
        <a:p>
          <a:endParaRPr lang="en-GB"/>
        </a:p>
      </dgm:t>
    </dgm:pt>
    <dgm:pt modelId="{6F353EAD-5B37-40E5-AF56-30230B6DFB8B}" type="pres">
      <dgm:prSet presAssocID="{225D2C21-9EFF-49C9-B9ED-03B3EB96EAA9}" presName="desTx" presStyleLbl="alignAccFollowNode1" presStyleIdx="1" presStyleCnt="3">
        <dgm:presLayoutVars>
          <dgm:bulletEnabled val="1"/>
        </dgm:presLayoutVars>
      </dgm:prSet>
      <dgm:spPr/>
      <dgm:t>
        <a:bodyPr/>
        <a:lstStyle/>
        <a:p>
          <a:endParaRPr lang="en-GB"/>
        </a:p>
      </dgm:t>
    </dgm:pt>
    <dgm:pt modelId="{234CADE2-938C-4D15-B8E3-F3A545301E7F}" type="pres">
      <dgm:prSet presAssocID="{E48A6DC7-A5F7-4F4D-9828-A81AF4CBF42F}" presName="space" presStyleCnt="0"/>
      <dgm:spPr/>
    </dgm:pt>
    <dgm:pt modelId="{B154BB04-0410-46E6-BEBD-90C1644DD035}" type="pres">
      <dgm:prSet presAssocID="{56FDF8CE-0DB7-46C8-AD89-277EA7963E19}" presName="composite" presStyleCnt="0"/>
      <dgm:spPr/>
    </dgm:pt>
    <dgm:pt modelId="{A6317FED-BC95-41E7-B282-419BC8B611F5}" type="pres">
      <dgm:prSet presAssocID="{56FDF8CE-0DB7-46C8-AD89-277EA7963E19}" presName="parTx" presStyleLbl="alignNode1" presStyleIdx="2" presStyleCnt="3" custLinFactNeighborX="103" custLinFactNeighborY="-310">
        <dgm:presLayoutVars>
          <dgm:chMax val="0"/>
          <dgm:chPref val="0"/>
          <dgm:bulletEnabled val="1"/>
        </dgm:presLayoutVars>
      </dgm:prSet>
      <dgm:spPr>
        <a:prstGeom prst="round2SameRect">
          <a:avLst/>
        </a:prstGeom>
      </dgm:spPr>
      <dgm:t>
        <a:bodyPr/>
        <a:lstStyle/>
        <a:p>
          <a:endParaRPr lang="en-GB"/>
        </a:p>
      </dgm:t>
    </dgm:pt>
    <dgm:pt modelId="{5A84BE6C-3D97-4762-B543-EEFD88375C60}" type="pres">
      <dgm:prSet presAssocID="{56FDF8CE-0DB7-46C8-AD89-277EA7963E19}" presName="desTx" presStyleLbl="alignAccFollowNode1" presStyleIdx="2" presStyleCnt="3">
        <dgm:presLayoutVars>
          <dgm:bulletEnabled val="1"/>
        </dgm:presLayoutVars>
      </dgm:prSet>
      <dgm:spPr/>
      <dgm:t>
        <a:bodyPr/>
        <a:lstStyle/>
        <a:p>
          <a:endParaRPr lang="en-GB"/>
        </a:p>
      </dgm:t>
    </dgm:pt>
  </dgm:ptLst>
  <dgm:cxnLst>
    <dgm:cxn modelId="{FA587792-31BB-47A3-83EA-1A138251E702}" type="presOf" srcId="{0080C62E-3B31-4E50-B96D-D93E4C82E312}" destId="{5A84BE6C-3D97-4762-B543-EEFD88375C60}" srcOrd="0" destOrd="7" presId="urn:microsoft.com/office/officeart/2005/8/layout/hList1"/>
    <dgm:cxn modelId="{89C63C68-834A-4B6D-AB6F-A361A8A44D0D}" srcId="{68B33AED-F1FD-4557-BB79-8E31597A6711}" destId="{C83D7D52-4CFF-4874-AD3A-DE1E9D157F85}" srcOrd="2" destOrd="0" parTransId="{82C86810-584C-418B-843A-6433613F4E26}" sibTransId="{3F9AC077-E5FD-4309-A769-A16D9BFC2733}"/>
    <dgm:cxn modelId="{BC734D48-DC98-46BF-ABEE-9AEF64AEC3D1}" srcId="{56FDF8CE-0DB7-46C8-AD89-277EA7963E19}" destId="{525D96AE-FF04-41EF-B63F-90F4D4B34039}" srcOrd="4" destOrd="0" parTransId="{097DC191-83B1-4E02-8781-FFA13E351198}" sibTransId="{8BC1C393-EF78-4375-8E21-95838B3270C7}"/>
    <dgm:cxn modelId="{75B1CF7A-C600-4FE3-969B-055C099B5ABE}" type="presOf" srcId="{56FDF8CE-0DB7-46C8-AD89-277EA7963E19}" destId="{A6317FED-BC95-41E7-B282-419BC8B611F5}" srcOrd="0" destOrd="0" presId="urn:microsoft.com/office/officeart/2005/8/layout/hList1"/>
    <dgm:cxn modelId="{A2354300-4A76-4062-BB04-B0AB41A2D422}" srcId="{225D2C21-9EFF-49C9-B9ED-03B3EB96EAA9}" destId="{8FDAD8CF-A553-4FF3-8611-8A566B079E12}" srcOrd="5" destOrd="0" parTransId="{C3260FFD-5E31-4F62-8DD9-2936DFE15E68}" sibTransId="{006B9AD3-E02E-40F2-819B-772BB256ED83}"/>
    <dgm:cxn modelId="{4085A36E-F8BA-4506-8281-4C9CA00A180C}" srcId="{225D2C21-9EFF-49C9-B9ED-03B3EB96EAA9}" destId="{2087C08D-8D1A-4D3E-A128-0B809B7DBBF8}" srcOrd="3" destOrd="0" parTransId="{089F3ABB-6CF0-4B5E-880A-3B5D03C0DCDA}" sibTransId="{EEE04DFB-EC23-4CFF-8B1B-282A26D3DCB4}"/>
    <dgm:cxn modelId="{7016D918-EBDD-49D3-972B-7B96DA5C8F7D}" srcId="{56FDF8CE-0DB7-46C8-AD89-277EA7963E19}" destId="{CDA28192-6609-49F7-9ADD-E749C8366F31}" srcOrd="9" destOrd="0" parTransId="{6883FED4-6E15-401C-9BEE-55FA720BEC18}" sibTransId="{3B56322E-F91E-4CFA-89B7-87D0F70CC2A7}"/>
    <dgm:cxn modelId="{66712722-64F8-4D50-970E-CAA6A1D273DD}" type="presOf" srcId="{4A6D2615-CFD9-4E0F-A92A-28CB35EDC4A8}" destId="{5A84BE6C-3D97-4762-B543-EEFD88375C60}" srcOrd="0" destOrd="3" presId="urn:microsoft.com/office/officeart/2005/8/layout/hList1"/>
    <dgm:cxn modelId="{78B33C5A-79BC-43FF-87D8-53FD0067B662}" srcId="{B4E7DA89-9FBB-4188-9B81-6481FA8B1CAA}" destId="{56FDF8CE-0DB7-46C8-AD89-277EA7963E19}" srcOrd="2" destOrd="0" parTransId="{C813468C-1B35-454A-9E9E-1D8BFADEDE12}" sibTransId="{4228682E-53B6-4003-9F3B-C06F65DA41FD}"/>
    <dgm:cxn modelId="{C5AB9393-7F9E-493B-A135-2FA2D1B3757D}" type="presOf" srcId="{68B33AED-F1FD-4557-BB79-8E31597A6711}" destId="{6E4D670A-9E44-488E-A431-036B5B89165E}" srcOrd="0" destOrd="0" presId="urn:microsoft.com/office/officeart/2005/8/layout/hList1"/>
    <dgm:cxn modelId="{BEA23E2F-B30D-4F58-8313-06F3FC80B025}" type="presOf" srcId="{525D96AE-FF04-41EF-B63F-90F4D4B34039}" destId="{5A84BE6C-3D97-4762-B543-EEFD88375C60}" srcOrd="0" destOrd="4" presId="urn:microsoft.com/office/officeart/2005/8/layout/hList1"/>
    <dgm:cxn modelId="{52738586-DAD1-4A34-BF15-9D2FA444DE72}" type="presOf" srcId="{AE04E9B6-4C90-4837-8BE4-762D3C16DBFE}" destId="{5A84BE6C-3D97-4762-B543-EEFD88375C60}" srcOrd="0" destOrd="6" presId="urn:microsoft.com/office/officeart/2005/8/layout/hList1"/>
    <dgm:cxn modelId="{1A12F6EB-7A42-44F4-8257-B83FA0F02485}" srcId="{68B33AED-F1FD-4557-BB79-8E31597A6711}" destId="{DB39BFDA-B598-4940-9738-4A9C87671394}" srcOrd="3" destOrd="0" parTransId="{3FB1EE13-DD63-4DC6-8499-CA15B8A724F7}" sibTransId="{29D4971D-5DC1-4B61-924F-A98E2C0E7C9A}"/>
    <dgm:cxn modelId="{5340B43B-96F6-4919-86A8-C24D0537EE97}" srcId="{56FDF8CE-0DB7-46C8-AD89-277EA7963E19}" destId="{D2A1D965-8757-4ACE-AF39-1C2553A530B6}" srcOrd="5" destOrd="0" parTransId="{D8A34620-AF8F-4253-BFA6-8EE7E4869B0D}" sibTransId="{E5C055D2-E4DD-4DE5-9982-7DC1CCA29C8D}"/>
    <dgm:cxn modelId="{02A33EEC-7561-417A-AF53-A8F090BDB0C3}" srcId="{56FDF8CE-0DB7-46C8-AD89-277EA7963E19}" destId="{4A6D2615-CFD9-4E0F-A92A-28CB35EDC4A8}" srcOrd="3" destOrd="0" parTransId="{43919B1D-6E9D-4E4C-9A80-402E0F48FF0C}" sibTransId="{00756D29-B383-4709-973A-1B35B268D8FD}"/>
    <dgm:cxn modelId="{56398481-A3B4-4B88-8D47-CD16811BF019}" type="presOf" srcId="{B4E7DA89-9FBB-4188-9B81-6481FA8B1CAA}" destId="{D6F508A7-8356-4A1D-A723-3EE3F94DFE76}" srcOrd="0" destOrd="0" presId="urn:microsoft.com/office/officeart/2005/8/layout/hList1"/>
    <dgm:cxn modelId="{763E01C7-9F38-4DBB-84EE-BFA805F5BD1E}" type="presOf" srcId="{225D2C21-9EFF-49C9-B9ED-03B3EB96EAA9}" destId="{91A6CEEF-339D-4CCE-9C8A-4E5F8B6B4BE7}" srcOrd="0" destOrd="0" presId="urn:microsoft.com/office/officeart/2005/8/layout/hList1"/>
    <dgm:cxn modelId="{4C3E6EDD-66D0-44B9-8839-AD6095B4BD58}" type="presOf" srcId="{C83D7D52-4CFF-4874-AD3A-DE1E9D157F85}" destId="{046D9D5A-D3D9-4DD2-AFEA-774AB256DAC8}" srcOrd="0" destOrd="2" presId="urn:microsoft.com/office/officeart/2005/8/layout/hList1"/>
    <dgm:cxn modelId="{438847D3-7494-449D-84FC-6865027163EA}" srcId="{56FDF8CE-0DB7-46C8-AD89-277EA7963E19}" destId="{9269E79B-F96E-4281-9540-1A7981A5951E}" srcOrd="2" destOrd="0" parTransId="{E274994A-755D-403F-9521-933DAFCB32A8}" sibTransId="{75C465BE-F0E9-46B9-B131-5CAD6FB80433}"/>
    <dgm:cxn modelId="{59F66481-60A0-4CAD-A6DC-CBAAC1B4A728}" srcId="{56FDF8CE-0DB7-46C8-AD89-277EA7963E19}" destId="{0080C62E-3B31-4E50-B96D-D93E4C82E312}" srcOrd="7" destOrd="0" parTransId="{1A82A354-6F2B-4F8D-8842-B4B7ABEF8D8B}" sibTransId="{EEB3963A-E379-4CB9-97BD-468376C8DBF2}"/>
    <dgm:cxn modelId="{4954A901-596C-43BA-B19C-2DE02B3B99B2}" srcId="{225D2C21-9EFF-49C9-B9ED-03B3EB96EAA9}" destId="{D97321F3-8355-466A-9C76-F96D07BD8CFA}" srcOrd="0" destOrd="0" parTransId="{58838E38-9EEF-4C48-8FE4-98B75A39A264}" sibTransId="{D40685DD-EDF7-446D-859C-9D17C1CE62C4}"/>
    <dgm:cxn modelId="{E003AE04-C021-4F1D-89E7-3DBF89FF42E7}" type="presOf" srcId="{DB39BFDA-B598-4940-9738-4A9C87671394}" destId="{046D9D5A-D3D9-4DD2-AFEA-774AB256DAC8}" srcOrd="0" destOrd="3" presId="urn:microsoft.com/office/officeart/2005/8/layout/hList1"/>
    <dgm:cxn modelId="{496A7074-7880-467E-A7C0-D9E1AB39EC3B}" srcId="{225D2C21-9EFF-49C9-B9ED-03B3EB96EAA9}" destId="{AD219E67-9D1E-41CC-A048-D722DD91B930}" srcOrd="4" destOrd="0" parTransId="{12A4A3A8-0442-4999-83F0-170127E90F63}" sibTransId="{740CB9A3-7856-4DF4-A5F7-9111EB42372E}"/>
    <dgm:cxn modelId="{B1253B7B-D0FA-4472-8728-E0AB6A3B568F}" srcId="{68B33AED-F1FD-4557-BB79-8E31597A6711}" destId="{D06E7253-1136-45E6-BA12-897B464BD58A}" srcOrd="1" destOrd="0" parTransId="{AC502103-2593-4AF6-A527-2C354B1E1163}" sibTransId="{41480B7F-7E45-48A4-90DD-2883052B65C6}"/>
    <dgm:cxn modelId="{ED94D155-D9A4-4AFA-ABDB-3FB1C485A6BD}" srcId="{225D2C21-9EFF-49C9-B9ED-03B3EB96EAA9}" destId="{115D6916-E5AE-4A90-BDFF-4C64646458DF}" srcOrd="1" destOrd="0" parTransId="{578E0D8A-5426-4FA0-872D-2AF3E5998D78}" sibTransId="{763F4FFC-2DC8-4531-AB4E-EB643E726971}"/>
    <dgm:cxn modelId="{3423196D-3B77-424D-898E-397EA5DE399F}" srcId="{56FDF8CE-0DB7-46C8-AD89-277EA7963E19}" destId="{7AE1FCA4-51BE-4609-8591-9269FAE5261E}" srcOrd="8" destOrd="0" parTransId="{21739B07-36E0-4FD7-BDA4-77BF571EA71B}" sibTransId="{4922CF07-BCF4-4DD4-BFE2-70C2EBDF6CDC}"/>
    <dgm:cxn modelId="{B6BF1D18-A049-4486-83C5-BA3C86528252}" srcId="{B4E7DA89-9FBB-4188-9B81-6481FA8B1CAA}" destId="{68B33AED-F1FD-4557-BB79-8E31597A6711}" srcOrd="0" destOrd="0" parTransId="{AD2D05B2-C04D-40B0-A900-BE207DE78837}" sibTransId="{31A92D87-A602-4222-800E-079CB8FE0EF1}"/>
    <dgm:cxn modelId="{ADE86E87-0AD1-499C-9664-7E75F9BAC4CC}" type="presOf" srcId="{D2A1D965-8757-4ACE-AF39-1C2553A530B6}" destId="{5A84BE6C-3D97-4762-B543-EEFD88375C60}" srcOrd="0" destOrd="5" presId="urn:microsoft.com/office/officeart/2005/8/layout/hList1"/>
    <dgm:cxn modelId="{6DA5A8CF-7C9F-44D5-99D1-F3228259D1F5}" type="presOf" srcId="{115D6916-E5AE-4A90-BDFF-4C64646458DF}" destId="{6F353EAD-5B37-40E5-AF56-30230B6DFB8B}" srcOrd="0" destOrd="1" presId="urn:microsoft.com/office/officeart/2005/8/layout/hList1"/>
    <dgm:cxn modelId="{2ABB4605-5388-48D9-AAFB-F285A5E7581B}" type="presOf" srcId="{AD219E67-9D1E-41CC-A048-D722DD91B930}" destId="{6F353EAD-5B37-40E5-AF56-30230B6DFB8B}" srcOrd="0" destOrd="4" presId="urn:microsoft.com/office/officeart/2005/8/layout/hList1"/>
    <dgm:cxn modelId="{6B9E795D-6AFC-453A-AF6E-037DA3107051}" type="presOf" srcId="{AA07EADF-756A-4B88-9589-06343792D1A1}" destId="{5A84BE6C-3D97-4762-B543-EEFD88375C60}" srcOrd="0" destOrd="1" presId="urn:microsoft.com/office/officeart/2005/8/layout/hList1"/>
    <dgm:cxn modelId="{6CF2DBBE-DC0F-41F5-B5D6-14C1EE9379BC}" srcId="{56FDF8CE-0DB7-46C8-AD89-277EA7963E19}" destId="{44852CCE-F788-491F-A2C2-93A1D61F0091}" srcOrd="0" destOrd="0" parTransId="{1FDA39FC-36A1-452D-90B4-2E05C3EAD966}" sibTransId="{C3006530-C2AE-4DC4-B0EA-9C51D3E5A02B}"/>
    <dgm:cxn modelId="{B2D44104-B0A9-4435-B0E2-A404C70B093A}" type="presOf" srcId="{7AE1FCA4-51BE-4609-8591-9269FAE5261E}" destId="{5A84BE6C-3D97-4762-B543-EEFD88375C60}" srcOrd="0" destOrd="8" presId="urn:microsoft.com/office/officeart/2005/8/layout/hList1"/>
    <dgm:cxn modelId="{AF48E242-08F3-44BF-A8E7-94C8DDDA1DAE}" srcId="{56FDF8CE-0DB7-46C8-AD89-277EA7963E19}" destId="{AE04E9B6-4C90-4837-8BE4-762D3C16DBFE}" srcOrd="6" destOrd="0" parTransId="{2217F062-32DD-4907-9566-AC705C9B2016}" sibTransId="{DDAB286E-4281-4AE2-BA1D-6F9DABA0A6B3}"/>
    <dgm:cxn modelId="{658E40FB-4D2F-426A-8845-ABF2E82F5A9C}" type="presOf" srcId="{D97321F3-8355-466A-9C76-F96D07BD8CFA}" destId="{6F353EAD-5B37-40E5-AF56-30230B6DFB8B}" srcOrd="0" destOrd="0" presId="urn:microsoft.com/office/officeart/2005/8/layout/hList1"/>
    <dgm:cxn modelId="{E7D7384F-24AB-4ADE-9B59-0BC88F7FB8D8}" type="presOf" srcId="{A4144F3D-BB2B-4E59-9B3D-249894E1E520}" destId="{046D9D5A-D3D9-4DD2-AFEA-774AB256DAC8}" srcOrd="0" destOrd="0" presId="urn:microsoft.com/office/officeart/2005/8/layout/hList1"/>
    <dgm:cxn modelId="{921F7C98-4815-4B1C-A624-C2679E7D2741}" type="presOf" srcId="{44852CCE-F788-491F-A2C2-93A1D61F0091}" destId="{5A84BE6C-3D97-4762-B543-EEFD88375C60}" srcOrd="0" destOrd="0" presId="urn:microsoft.com/office/officeart/2005/8/layout/hList1"/>
    <dgm:cxn modelId="{9D99377F-5E37-4B9C-BFDA-6ACC3AC1AA64}" type="presOf" srcId="{67EAD58B-A070-4564-92E6-43DBD7B9F149}" destId="{6F353EAD-5B37-40E5-AF56-30230B6DFB8B}" srcOrd="0" destOrd="2" presId="urn:microsoft.com/office/officeart/2005/8/layout/hList1"/>
    <dgm:cxn modelId="{69ED6AC9-7BB6-4689-8FA1-6F888168ED27}" type="presOf" srcId="{8FDAD8CF-A553-4FF3-8611-8A566B079E12}" destId="{6F353EAD-5B37-40E5-AF56-30230B6DFB8B}" srcOrd="0" destOrd="5" presId="urn:microsoft.com/office/officeart/2005/8/layout/hList1"/>
    <dgm:cxn modelId="{45888010-36C2-4AD2-8B82-9E9A08BCA914}" type="presOf" srcId="{9269E79B-F96E-4281-9540-1A7981A5951E}" destId="{5A84BE6C-3D97-4762-B543-EEFD88375C60}" srcOrd="0" destOrd="2" presId="urn:microsoft.com/office/officeart/2005/8/layout/hList1"/>
    <dgm:cxn modelId="{45FFD2B4-F196-412C-A9E8-85B24FFFD458}" type="presOf" srcId="{D06E7253-1136-45E6-BA12-897B464BD58A}" destId="{046D9D5A-D3D9-4DD2-AFEA-774AB256DAC8}" srcOrd="0" destOrd="1" presId="urn:microsoft.com/office/officeart/2005/8/layout/hList1"/>
    <dgm:cxn modelId="{5D4D6904-1632-42C8-8A8C-D1F979FA3ACC}" srcId="{B4E7DA89-9FBB-4188-9B81-6481FA8B1CAA}" destId="{225D2C21-9EFF-49C9-B9ED-03B3EB96EAA9}" srcOrd="1" destOrd="0" parTransId="{D77A25E6-337E-4271-8D5C-AEA66460DA2F}" sibTransId="{E48A6DC7-A5F7-4F4D-9828-A81AF4CBF42F}"/>
    <dgm:cxn modelId="{57E527B6-77B7-485E-864B-FE903C23B7D5}" type="presOf" srcId="{2087C08D-8D1A-4D3E-A128-0B809B7DBBF8}" destId="{6F353EAD-5B37-40E5-AF56-30230B6DFB8B}" srcOrd="0" destOrd="3" presId="urn:microsoft.com/office/officeart/2005/8/layout/hList1"/>
    <dgm:cxn modelId="{861DD132-D6CD-4231-B637-35E90C70662E}" srcId="{56FDF8CE-0DB7-46C8-AD89-277EA7963E19}" destId="{AA07EADF-756A-4B88-9589-06343792D1A1}" srcOrd="1" destOrd="0" parTransId="{0E882A3C-ED1F-4F78-945F-66087968B63C}" sibTransId="{928881C9-7742-48A8-9CCF-C76DCAC58885}"/>
    <dgm:cxn modelId="{DBC274BA-6BF3-4393-A82B-118D2E31D88C}" type="presOf" srcId="{CDA28192-6609-49F7-9ADD-E749C8366F31}" destId="{5A84BE6C-3D97-4762-B543-EEFD88375C60}" srcOrd="0" destOrd="9" presId="urn:microsoft.com/office/officeart/2005/8/layout/hList1"/>
    <dgm:cxn modelId="{4FC367C8-4203-437F-9B18-F8524B6C0FDD}" srcId="{225D2C21-9EFF-49C9-B9ED-03B3EB96EAA9}" destId="{67EAD58B-A070-4564-92E6-43DBD7B9F149}" srcOrd="2" destOrd="0" parTransId="{2889BF81-67A1-4553-87B2-AF58ABA2E45A}" sibTransId="{BE12D0C1-9F72-4C2D-B4F3-428BE36B3345}"/>
    <dgm:cxn modelId="{BB406328-0EC9-45DB-9AEE-15F26DE0BFF5}" srcId="{68B33AED-F1FD-4557-BB79-8E31597A6711}" destId="{A4144F3D-BB2B-4E59-9B3D-249894E1E520}" srcOrd="0" destOrd="0" parTransId="{A607CFF3-23D2-4AEA-A9A3-2FA55A6C9A7F}" sibTransId="{5D52C0B5-B14E-4D31-9DF5-3D1C16F62CA6}"/>
    <dgm:cxn modelId="{3C2150F2-94F3-41FC-B7EC-DDEF6E4C8EFB}" type="presParOf" srcId="{D6F508A7-8356-4A1D-A723-3EE3F94DFE76}" destId="{CA7ED847-F498-40AE-BB5A-9B9FF67B0327}" srcOrd="0" destOrd="0" presId="urn:microsoft.com/office/officeart/2005/8/layout/hList1"/>
    <dgm:cxn modelId="{84E396A3-0DD6-4BBD-9C58-34A30FE679D8}" type="presParOf" srcId="{CA7ED847-F498-40AE-BB5A-9B9FF67B0327}" destId="{6E4D670A-9E44-488E-A431-036B5B89165E}" srcOrd="0" destOrd="0" presId="urn:microsoft.com/office/officeart/2005/8/layout/hList1"/>
    <dgm:cxn modelId="{256084A4-9277-47B0-8FDE-EC2569B8C6E7}" type="presParOf" srcId="{CA7ED847-F498-40AE-BB5A-9B9FF67B0327}" destId="{046D9D5A-D3D9-4DD2-AFEA-774AB256DAC8}" srcOrd="1" destOrd="0" presId="urn:microsoft.com/office/officeart/2005/8/layout/hList1"/>
    <dgm:cxn modelId="{783E0657-BD94-454A-A936-CD51069F130B}" type="presParOf" srcId="{D6F508A7-8356-4A1D-A723-3EE3F94DFE76}" destId="{40ADA6F0-C7C6-4528-8DB8-0F0762990B29}" srcOrd="1" destOrd="0" presId="urn:microsoft.com/office/officeart/2005/8/layout/hList1"/>
    <dgm:cxn modelId="{3B391EDB-5688-42D7-8774-3C9CCD1D596C}" type="presParOf" srcId="{D6F508A7-8356-4A1D-A723-3EE3F94DFE76}" destId="{84D48A58-9CD0-4503-883F-BAFE925BF8C9}" srcOrd="2" destOrd="0" presId="urn:microsoft.com/office/officeart/2005/8/layout/hList1"/>
    <dgm:cxn modelId="{7CF4C6AB-8BB1-4078-9A28-7C1D48C5EDC3}" type="presParOf" srcId="{84D48A58-9CD0-4503-883F-BAFE925BF8C9}" destId="{91A6CEEF-339D-4CCE-9C8A-4E5F8B6B4BE7}" srcOrd="0" destOrd="0" presId="urn:microsoft.com/office/officeart/2005/8/layout/hList1"/>
    <dgm:cxn modelId="{0D289ED0-6E2E-4B98-83B6-0BB2A2E364D6}" type="presParOf" srcId="{84D48A58-9CD0-4503-883F-BAFE925BF8C9}" destId="{6F353EAD-5B37-40E5-AF56-30230B6DFB8B}" srcOrd="1" destOrd="0" presId="urn:microsoft.com/office/officeart/2005/8/layout/hList1"/>
    <dgm:cxn modelId="{77FA0D3D-9A46-46AD-81C4-C4B7B8B24F63}" type="presParOf" srcId="{D6F508A7-8356-4A1D-A723-3EE3F94DFE76}" destId="{234CADE2-938C-4D15-B8E3-F3A545301E7F}" srcOrd="3" destOrd="0" presId="urn:microsoft.com/office/officeart/2005/8/layout/hList1"/>
    <dgm:cxn modelId="{FD63EA6A-14E9-4BDE-81B0-E35473BC23F0}" type="presParOf" srcId="{D6F508A7-8356-4A1D-A723-3EE3F94DFE76}" destId="{B154BB04-0410-46E6-BEBD-90C1644DD035}" srcOrd="4" destOrd="0" presId="urn:microsoft.com/office/officeart/2005/8/layout/hList1"/>
    <dgm:cxn modelId="{D0347F00-3612-460B-8961-92FEEBA61AD7}" type="presParOf" srcId="{B154BB04-0410-46E6-BEBD-90C1644DD035}" destId="{A6317FED-BC95-41E7-B282-419BC8B611F5}" srcOrd="0" destOrd="0" presId="urn:microsoft.com/office/officeart/2005/8/layout/hList1"/>
    <dgm:cxn modelId="{F10930E2-0D99-4F38-9C38-882228234196}" type="presParOf" srcId="{B154BB04-0410-46E6-BEBD-90C1644DD035}" destId="{5A84BE6C-3D97-4762-B543-EEFD88375C6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B9A69D-C5EA-4831-9C64-AD94293DBED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9A6B5A5B-CBD0-41A5-B448-FBEF7BBE1847}">
      <dgm:prSet/>
      <dgm:spPr>
        <a:effectLst/>
      </dgm:spPr>
      <dgm:t>
        <a:bodyPr/>
        <a:lstStyle/>
        <a:p>
          <a:pPr rtl="0"/>
          <a:r>
            <a:rPr lang="en-GB" b="1" i="0" noProof="0" dirty="0" smtClean="0"/>
            <a:t>Update EU legislation, step up enforcement</a:t>
          </a:r>
          <a:endParaRPr lang="en-GB" b="1" noProof="0" dirty="0"/>
        </a:p>
      </dgm:t>
    </dgm:pt>
    <dgm:pt modelId="{70DBDEC9-376B-438D-83F2-99E5E54766A8}" type="parTrans" cxnId="{93906CCB-84AC-43EF-981A-E83F8A0D9527}">
      <dgm:prSet/>
      <dgm:spPr/>
      <dgm:t>
        <a:bodyPr/>
        <a:lstStyle/>
        <a:p>
          <a:endParaRPr lang="en-GB"/>
        </a:p>
      </dgm:t>
    </dgm:pt>
    <dgm:pt modelId="{D82832FE-E612-4081-A15F-36C7CAA37347}" type="sibTrans" cxnId="{93906CCB-84AC-43EF-981A-E83F8A0D9527}">
      <dgm:prSet/>
      <dgm:spPr/>
      <dgm:t>
        <a:bodyPr/>
        <a:lstStyle/>
        <a:p>
          <a:endParaRPr lang="en-GB"/>
        </a:p>
      </dgm:t>
    </dgm:pt>
    <dgm:pt modelId="{2D289A68-8A7A-41B6-8491-C0994FEBB384}">
      <dgm:prSet/>
      <dgm:spPr>
        <a:effectLst/>
      </dgm:spPr>
      <dgm:t>
        <a:bodyPr/>
        <a:lstStyle/>
        <a:p>
          <a:pPr rtl="0"/>
          <a:r>
            <a:rPr lang="en-GB" b="1" i="0" noProof="0" dirty="0" smtClean="0"/>
            <a:t>Social dialogue</a:t>
          </a:r>
          <a:endParaRPr lang="en-GB" b="1" noProof="0" dirty="0"/>
        </a:p>
      </dgm:t>
    </dgm:pt>
    <dgm:pt modelId="{7E1CD284-A65C-4C44-868D-A8E9B9226CCD}" type="parTrans" cxnId="{9728A949-ABE5-4563-B168-AA423226F89E}">
      <dgm:prSet/>
      <dgm:spPr/>
      <dgm:t>
        <a:bodyPr/>
        <a:lstStyle/>
        <a:p>
          <a:endParaRPr lang="en-GB"/>
        </a:p>
      </dgm:t>
    </dgm:pt>
    <dgm:pt modelId="{D2E1886A-AE34-4735-806E-DE239321952B}" type="sibTrans" cxnId="{9728A949-ABE5-4563-B168-AA423226F89E}">
      <dgm:prSet/>
      <dgm:spPr/>
      <dgm:t>
        <a:bodyPr/>
        <a:lstStyle/>
        <a:p>
          <a:endParaRPr lang="en-GB"/>
        </a:p>
      </dgm:t>
    </dgm:pt>
    <dgm:pt modelId="{03502E99-3880-4DEE-A7D0-B456A2B0319D}">
      <dgm:prSet/>
      <dgm:spPr>
        <a:effectLst/>
      </dgm:spPr>
      <dgm:t>
        <a:bodyPr/>
        <a:lstStyle/>
        <a:p>
          <a:pPr rtl="0"/>
          <a:r>
            <a:rPr lang="en-GB" b="1" i="0" noProof="0" dirty="0" smtClean="0"/>
            <a:t>Funding</a:t>
          </a:r>
          <a:endParaRPr lang="en-GB" b="1" noProof="0" dirty="0"/>
        </a:p>
      </dgm:t>
    </dgm:pt>
    <dgm:pt modelId="{BF2BA02F-BB83-4F79-B78B-F91CB8B2CE5F}" type="parTrans" cxnId="{C77D2953-A3BD-4205-9C3C-59F945483888}">
      <dgm:prSet/>
      <dgm:spPr/>
      <dgm:t>
        <a:bodyPr/>
        <a:lstStyle/>
        <a:p>
          <a:endParaRPr lang="en-GB"/>
        </a:p>
      </dgm:t>
    </dgm:pt>
    <dgm:pt modelId="{A5105D9A-4805-4111-9BBA-CF4EA8A5439B}" type="sibTrans" cxnId="{C77D2953-A3BD-4205-9C3C-59F945483888}">
      <dgm:prSet/>
      <dgm:spPr/>
      <dgm:t>
        <a:bodyPr/>
        <a:lstStyle/>
        <a:p>
          <a:endParaRPr lang="en-GB"/>
        </a:p>
      </dgm:t>
    </dgm:pt>
    <dgm:pt modelId="{A953F429-35DD-432C-94F9-9245A2CE0966}">
      <dgm:prSet/>
      <dgm:spPr>
        <a:effectLst/>
      </dgm:spPr>
      <dgm:t>
        <a:bodyPr/>
        <a:lstStyle/>
        <a:p>
          <a:pPr rtl="0"/>
          <a:r>
            <a:rPr lang="en-GB" b="1" noProof="0" dirty="0" smtClean="0"/>
            <a:t>Civil Society</a:t>
          </a:r>
          <a:endParaRPr lang="en-GB" b="1" noProof="0" dirty="0"/>
        </a:p>
      </dgm:t>
    </dgm:pt>
    <dgm:pt modelId="{AC0EAD28-17B1-42A6-8D7B-3513868D5F53}" type="parTrans" cxnId="{5638074D-0F47-488D-8364-AEE45F082942}">
      <dgm:prSet/>
      <dgm:spPr/>
      <dgm:t>
        <a:bodyPr/>
        <a:lstStyle/>
        <a:p>
          <a:endParaRPr lang="en-GB"/>
        </a:p>
      </dgm:t>
    </dgm:pt>
    <dgm:pt modelId="{D7CD74F9-F2DD-445E-9BD1-46159B4151B3}" type="sibTrans" cxnId="{5638074D-0F47-488D-8364-AEE45F082942}">
      <dgm:prSet/>
      <dgm:spPr/>
      <dgm:t>
        <a:bodyPr/>
        <a:lstStyle/>
        <a:p>
          <a:endParaRPr lang="en-GB"/>
        </a:p>
      </dgm:t>
    </dgm:pt>
    <dgm:pt modelId="{0CCEF5DF-863E-4913-B5BB-E6D5B7F4245F}">
      <dgm:prSet/>
      <dgm:spPr>
        <a:effectLst/>
      </dgm:spPr>
      <dgm:t>
        <a:bodyPr/>
        <a:lstStyle/>
        <a:p>
          <a:pPr rtl="0"/>
          <a:r>
            <a:rPr lang="en-GB" b="1" i="0" noProof="0" dirty="0" smtClean="0"/>
            <a:t>European Semester</a:t>
          </a:r>
          <a:endParaRPr lang="en-GB" b="1" noProof="0" dirty="0"/>
        </a:p>
      </dgm:t>
    </dgm:pt>
    <dgm:pt modelId="{35B7CA80-B050-4204-A736-C0AF7777EAA6}" type="parTrans" cxnId="{9C8F666F-DB5C-4E63-9763-6ABC5D6E9589}">
      <dgm:prSet/>
      <dgm:spPr/>
      <dgm:t>
        <a:bodyPr/>
        <a:lstStyle/>
        <a:p>
          <a:endParaRPr lang="en-GB"/>
        </a:p>
      </dgm:t>
    </dgm:pt>
    <dgm:pt modelId="{E376644E-65B9-495A-8606-6F7CECD3BBCD}" type="sibTrans" cxnId="{9C8F666F-DB5C-4E63-9763-6ABC5D6E9589}">
      <dgm:prSet/>
      <dgm:spPr/>
      <dgm:t>
        <a:bodyPr/>
        <a:lstStyle/>
        <a:p>
          <a:endParaRPr lang="en-GB"/>
        </a:p>
      </dgm:t>
    </dgm:pt>
    <dgm:pt modelId="{571F9E0A-F090-4B39-8648-424F7C39FB6E}" type="pres">
      <dgm:prSet presAssocID="{06B9A69D-C5EA-4831-9C64-AD94293DBEDE}" presName="Name0" presStyleCnt="0">
        <dgm:presLayoutVars>
          <dgm:dir/>
          <dgm:resizeHandles val="exact"/>
        </dgm:presLayoutVars>
      </dgm:prSet>
      <dgm:spPr/>
      <dgm:t>
        <a:bodyPr/>
        <a:lstStyle/>
        <a:p>
          <a:endParaRPr lang="en-GB"/>
        </a:p>
      </dgm:t>
    </dgm:pt>
    <dgm:pt modelId="{F648428C-581A-44F4-A7E3-C18AF689DE81}" type="pres">
      <dgm:prSet presAssocID="{9A6B5A5B-CBD0-41A5-B448-FBEF7BBE1847}" presName="Name5" presStyleLbl="vennNode1" presStyleIdx="0" presStyleCnt="5">
        <dgm:presLayoutVars>
          <dgm:bulletEnabled val="1"/>
        </dgm:presLayoutVars>
      </dgm:prSet>
      <dgm:spPr/>
      <dgm:t>
        <a:bodyPr/>
        <a:lstStyle/>
        <a:p>
          <a:endParaRPr lang="en-GB"/>
        </a:p>
      </dgm:t>
    </dgm:pt>
    <dgm:pt modelId="{C249C6F7-05F2-4749-BA5B-C4D230041FD8}" type="pres">
      <dgm:prSet presAssocID="{D82832FE-E612-4081-A15F-36C7CAA37347}" presName="space" presStyleCnt="0"/>
      <dgm:spPr/>
    </dgm:pt>
    <dgm:pt modelId="{B07B2CCC-508D-4D0E-A239-213D74D8A5D7}" type="pres">
      <dgm:prSet presAssocID="{03502E99-3880-4DEE-A7D0-B456A2B0319D}" presName="Name5" presStyleLbl="vennNode1" presStyleIdx="1" presStyleCnt="5">
        <dgm:presLayoutVars>
          <dgm:bulletEnabled val="1"/>
        </dgm:presLayoutVars>
      </dgm:prSet>
      <dgm:spPr/>
      <dgm:t>
        <a:bodyPr/>
        <a:lstStyle/>
        <a:p>
          <a:endParaRPr lang="en-GB"/>
        </a:p>
      </dgm:t>
    </dgm:pt>
    <dgm:pt modelId="{C4E8B117-A269-4F8E-AAAE-FD76FB7760D7}" type="pres">
      <dgm:prSet presAssocID="{A5105D9A-4805-4111-9BBA-CF4EA8A5439B}" presName="space" presStyleCnt="0"/>
      <dgm:spPr/>
    </dgm:pt>
    <dgm:pt modelId="{F1663094-6624-4B7B-9C47-EF445E87CE83}" type="pres">
      <dgm:prSet presAssocID="{0CCEF5DF-863E-4913-B5BB-E6D5B7F4245F}" presName="Name5" presStyleLbl="vennNode1" presStyleIdx="2" presStyleCnt="5">
        <dgm:presLayoutVars>
          <dgm:bulletEnabled val="1"/>
        </dgm:presLayoutVars>
      </dgm:prSet>
      <dgm:spPr/>
      <dgm:t>
        <a:bodyPr/>
        <a:lstStyle/>
        <a:p>
          <a:endParaRPr lang="en-GB"/>
        </a:p>
      </dgm:t>
    </dgm:pt>
    <dgm:pt modelId="{931CA9D2-A447-4D01-9C06-FF88428EB511}" type="pres">
      <dgm:prSet presAssocID="{E376644E-65B9-495A-8606-6F7CECD3BBCD}" presName="space" presStyleCnt="0"/>
      <dgm:spPr/>
    </dgm:pt>
    <dgm:pt modelId="{74964719-73F0-4E3F-97C1-701792DEF2A4}" type="pres">
      <dgm:prSet presAssocID="{2D289A68-8A7A-41B6-8491-C0994FEBB384}" presName="Name5" presStyleLbl="vennNode1" presStyleIdx="3" presStyleCnt="5">
        <dgm:presLayoutVars>
          <dgm:bulletEnabled val="1"/>
        </dgm:presLayoutVars>
      </dgm:prSet>
      <dgm:spPr/>
      <dgm:t>
        <a:bodyPr/>
        <a:lstStyle/>
        <a:p>
          <a:endParaRPr lang="en-GB"/>
        </a:p>
      </dgm:t>
    </dgm:pt>
    <dgm:pt modelId="{DD501FC7-5467-4AD7-B7F1-15A1737EE271}" type="pres">
      <dgm:prSet presAssocID="{D2E1886A-AE34-4735-806E-DE239321952B}" presName="space" presStyleCnt="0"/>
      <dgm:spPr/>
    </dgm:pt>
    <dgm:pt modelId="{7EB60EDA-4111-479D-ABCA-8704E31228D1}" type="pres">
      <dgm:prSet presAssocID="{A953F429-35DD-432C-94F9-9245A2CE0966}" presName="Name5" presStyleLbl="vennNode1" presStyleIdx="4" presStyleCnt="5">
        <dgm:presLayoutVars>
          <dgm:bulletEnabled val="1"/>
        </dgm:presLayoutVars>
      </dgm:prSet>
      <dgm:spPr/>
      <dgm:t>
        <a:bodyPr/>
        <a:lstStyle/>
        <a:p>
          <a:endParaRPr lang="en-GB"/>
        </a:p>
      </dgm:t>
    </dgm:pt>
  </dgm:ptLst>
  <dgm:cxnLst>
    <dgm:cxn modelId="{9C8F666F-DB5C-4E63-9763-6ABC5D6E9589}" srcId="{06B9A69D-C5EA-4831-9C64-AD94293DBEDE}" destId="{0CCEF5DF-863E-4913-B5BB-E6D5B7F4245F}" srcOrd="2" destOrd="0" parTransId="{35B7CA80-B050-4204-A736-C0AF7777EAA6}" sibTransId="{E376644E-65B9-495A-8606-6F7CECD3BBCD}"/>
    <dgm:cxn modelId="{1DDDD706-54FB-4A05-BA9A-FFAB0994D902}" type="presOf" srcId="{06B9A69D-C5EA-4831-9C64-AD94293DBEDE}" destId="{571F9E0A-F090-4B39-8648-424F7C39FB6E}" srcOrd="0" destOrd="0" presId="urn:microsoft.com/office/officeart/2005/8/layout/venn3"/>
    <dgm:cxn modelId="{9728A949-ABE5-4563-B168-AA423226F89E}" srcId="{06B9A69D-C5EA-4831-9C64-AD94293DBEDE}" destId="{2D289A68-8A7A-41B6-8491-C0994FEBB384}" srcOrd="3" destOrd="0" parTransId="{7E1CD284-A65C-4C44-868D-A8E9B9226CCD}" sibTransId="{D2E1886A-AE34-4735-806E-DE239321952B}"/>
    <dgm:cxn modelId="{29D8D5AD-FE13-4C38-B30C-A77C78E79FAB}" type="presOf" srcId="{2D289A68-8A7A-41B6-8491-C0994FEBB384}" destId="{74964719-73F0-4E3F-97C1-701792DEF2A4}" srcOrd="0" destOrd="0" presId="urn:microsoft.com/office/officeart/2005/8/layout/venn3"/>
    <dgm:cxn modelId="{9D74D600-5163-4EFB-A07D-68035D12536C}" type="presOf" srcId="{03502E99-3880-4DEE-A7D0-B456A2B0319D}" destId="{B07B2CCC-508D-4D0E-A239-213D74D8A5D7}" srcOrd="0" destOrd="0" presId="urn:microsoft.com/office/officeart/2005/8/layout/venn3"/>
    <dgm:cxn modelId="{C77D2953-A3BD-4205-9C3C-59F945483888}" srcId="{06B9A69D-C5EA-4831-9C64-AD94293DBEDE}" destId="{03502E99-3880-4DEE-A7D0-B456A2B0319D}" srcOrd="1" destOrd="0" parTransId="{BF2BA02F-BB83-4F79-B78B-F91CB8B2CE5F}" sibTransId="{A5105D9A-4805-4111-9BBA-CF4EA8A5439B}"/>
    <dgm:cxn modelId="{5638074D-0F47-488D-8364-AEE45F082942}" srcId="{06B9A69D-C5EA-4831-9C64-AD94293DBEDE}" destId="{A953F429-35DD-432C-94F9-9245A2CE0966}" srcOrd="4" destOrd="0" parTransId="{AC0EAD28-17B1-42A6-8D7B-3513868D5F53}" sibTransId="{D7CD74F9-F2DD-445E-9BD1-46159B4151B3}"/>
    <dgm:cxn modelId="{68E9B900-BB62-453B-A7E8-9881D8F08EC8}" type="presOf" srcId="{9A6B5A5B-CBD0-41A5-B448-FBEF7BBE1847}" destId="{F648428C-581A-44F4-A7E3-C18AF689DE81}" srcOrd="0" destOrd="0" presId="urn:microsoft.com/office/officeart/2005/8/layout/venn3"/>
    <dgm:cxn modelId="{93906CCB-84AC-43EF-981A-E83F8A0D9527}" srcId="{06B9A69D-C5EA-4831-9C64-AD94293DBEDE}" destId="{9A6B5A5B-CBD0-41A5-B448-FBEF7BBE1847}" srcOrd="0" destOrd="0" parTransId="{70DBDEC9-376B-438D-83F2-99E5E54766A8}" sibTransId="{D82832FE-E612-4081-A15F-36C7CAA37347}"/>
    <dgm:cxn modelId="{DEFCF155-0032-42AB-B9EC-244957CA6F30}" type="presOf" srcId="{A953F429-35DD-432C-94F9-9245A2CE0966}" destId="{7EB60EDA-4111-479D-ABCA-8704E31228D1}" srcOrd="0" destOrd="0" presId="urn:microsoft.com/office/officeart/2005/8/layout/venn3"/>
    <dgm:cxn modelId="{63004010-6DA0-48E9-A84F-63F985336B21}" type="presOf" srcId="{0CCEF5DF-863E-4913-B5BB-E6D5B7F4245F}" destId="{F1663094-6624-4B7B-9C47-EF445E87CE83}" srcOrd="0" destOrd="0" presId="urn:microsoft.com/office/officeart/2005/8/layout/venn3"/>
    <dgm:cxn modelId="{217EC7FD-7A41-4CA6-9736-EED829111A10}" type="presParOf" srcId="{571F9E0A-F090-4B39-8648-424F7C39FB6E}" destId="{F648428C-581A-44F4-A7E3-C18AF689DE81}" srcOrd="0" destOrd="0" presId="urn:microsoft.com/office/officeart/2005/8/layout/venn3"/>
    <dgm:cxn modelId="{1A0CBAF5-DC2F-4DBC-AB20-947E53ABCFA9}" type="presParOf" srcId="{571F9E0A-F090-4B39-8648-424F7C39FB6E}" destId="{C249C6F7-05F2-4749-BA5B-C4D230041FD8}" srcOrd="1" destOrd="0" presId="urn:microsoft.com/office/officeart/2005/8/layout/venn3"/>
    <dgm:cxn modelId="{86F483A0-B5DA-4395-ABE2-E3F3CE73D7DC}" type="presParOf" srcId="{571F9E0A-F090-4B39-8648-424F7C39FB6E}" destId="{B07B2CCC-508D-4D0E-A239-213D74D8A5D7}" srcOrd="2" destOrd="0" presId="urn:microsoft.com/office/officeart/2005/8/layout/venn3"/>
    <dgm:cxn modelId="{86F6CC31-27A5-488E-9016-B0311C2D4935}" type="presParOf" srcId="{571F9E0A-F090-4B39-8648-424F7C39FB6E}" destId="{C4E8B117-A269-4F8E-AAAE-FD76FB7760D7}" srcOrd="3" destOrd="0" presId="urn:microsoft.com/office/officeart/2005/8/layout/venn3"/>
    <dgm:cxn modelId="{FB2005DC-DA1B-42B0-9AB3-4147F137B1BE}" type="presParOf" srcId="{571F9E0A-F090-4B39-8648-424F7C39FB6E}" destId="{F1663094-6624-4B7B-9C47-EF445E87CE83}" srcOrd="4" destOrd="0" presId="urn:microsoft.com/office/officeart/2005/8/layout/venn3"/>
    <dgm:cxn modelId="{66508ACF-A085-4C3D-9677-A0F8CC028615}" type="presParOf" srcId="{571F9E0A-F090-4B39-8648-424F7C39FB6E}" destId="{931CA9D2-A447-4D01-9C06-FF88428EB511}" srcOrd="5" destOrd="0" presId="urn:microsoft.com/office/officeart/2005/8/layout/venn3"/>
    <dgm:cxn modelId="{643B5637-E48C-4B23-A7B0-27B7B0B9D5F5}" type="presParOf" srcId="{571F9E0A-F090-4B39-8648-424F7C39FB6E}" destId="{74964719-73F0-4E3F-97C1-701792DEF2A4}" srcOrd="6" destOrd="0" presId="urn:microsoft.com/office/officeart/2005/8/layout/venn3"/>
    <dgm:cxn modelId="{FC08C090-7481-4E8A-B40D-CBE9E0CF1986}" type="presParOf" srcId="{571F9E0A-F090-4B39-8648-424F7C39FB6E}" destId="{DD501FC7-5467-4AD7-B7F1-15A1737EE271}" srcOrd="7" destOrd="0" presId="urn:microsoft.com/office/officeart/2005/8/layout/venn3"/>
    <dgm:cxn modelId="{37BA60FA-DCC7-42FF-BEFF-F8D03B341393}" type="presParOf" srcId="{571F9E0A-F090-4B39-8648-424F7C39FB6E}" destId="{7EB60EDA-4111-479D-ABCA-8704E31228D1}" srcOrd="8" destOrd="0" presId="urn:microsoft.com/office/officeart/2005/8/layout/venn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A9901B-0DCD-41D4-865A-BA3F49D9620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8A367CA-0D16-4AAB-B13C-5FF2FC9F4181}">
      <dgm:prSet/>
      <dgm:spPr/>
      <dgm:t>
        <a:bodyPr/>
        <a:lstStyle/>
        <a:p>
          <a:pPr rtl="0"/>
          <a:r>
            <a:rPr lang="en-GB" b="0" i="0" noProof="0" dirty="0" smtClean="0"/>
            <a:t>Work-life Balance: </a:t>
          </a:r>
          <a:endParaRPr lang="en-GB" noProof="0" dirty="0"/>
        </a:p>
      </dgm:t>
    </dgm:pt>
    <dgm:pt modelId="{3A54955A-0FD2-4B64-A03B-0DEED5140F4A}" type="parTrans" cxnId="{BAE4F100-FF7A-4EA0-8281-4B8B8C158134}">
      <dgm:prSet/>
      <dgm:spPr/>
      <dgm:t>
        <a:bodyPr/>
        <a:lstStyle/>
        <a:p>
          <a:endParaRPr lang="en-GB" noProof="0" dirty="0"/>
        </a:p>
      </dgm:t>
    </dgm:pt>
    <dgm:pt modelId="{1C65B635-4FB8-4943-B548-364774A7AAEE}" type="sibTrans" cxnId="{BAE4F100-FF7A-4EA0-8281-4B8B8C158134}">
      <dgm:prSet/>
      <dgm:spPr/>
      <dgm:t>
        <a:bodyPr/>
        <a:lstStyle/>
        <a:p>
          <a:endParaRPr lang="en-GB" noProof="0" dirty="0"/>
        </a:p>
      </dgm:t>
    </dgm:pt>
    <dgm:pt modelId="{0F04F5EA-0289-4ADC-8E8E-0C6C6EAEEBC0}">
      <dgm:prSet/>
      <dgm:spPr/>
      <dgm:t>
        <a:bodyPr/>
        <a:lstStyle/>
        <a:p>
          <a:pPr rtl="0"/>
          <a:r>
            <a:rPr lang="en-GB" b="0" i="0" noProof="0" dirty="0" smtClean="0"/>
            <a:t>Directive + policy measures currently discussed</a:t>
          </a:r>
          <a:endParaRPr lang="en-GB" noProof="0" dirty="0"/>
        </a:p>
      </dgm:t>
    </dgm:pt>
    <dgm:pt modelId="{FD12908D-292E-4A43-8E6A-755C65633E78}" type="parTrans" cxnId="{9173F146-7F12-4447-9D7F-0CA187B88D45}">
      <dgm:prSet/>
      <dgm:spPr/>
      <dgm:t>
        <a:bodyPr/>
        <a:lstStyle/>
        <a:p>
          <a:endParaRPr lang="en-GB" noProof="0" dirty="0"/>
        </a:p>
      </dgm:t>
    </dgm:pt>
    <dgm:pt modelId="{CC286416-91DA-4135-A36F-E458007ABCA4}" type="sibTrans" cxnId="{9173F146-7F12-4447-9D7F-0CA187B88D45}">
      <dgm:prSet/>
      <dgm:spPr/>
      <dgm:t>
        <a:bodyPr/>
        <a:lstStyle/>
        <a:p>
          <a:endParaRPr lang="en-GB" noProof="0" dirty="0"/>
        </a:p>
      </dgm:t>
    </dgm:pt>
    <dgm:pt modelId="{99D3C1DA-37CB-4FBA-B8F9-B23F7009DB21}">
      <dgm:prSet/>
      <dgm:spPr/>
      <dgm:t>
        <a:bodyPr/>
        <a:lstStyle/>
        <a:p>
          <a:pPr rtl="0"/>
          <a:r>
            <a:rPr lang="en-GB" b="0" i="0" noProof="0" dirty="0" smtClean="0"/>
            <a:t>Working conditions:</a:t>
          </a:r>
          <a:endParaRPr lang="en-GB" noProof="0" dirty="0"/>
        </a:p>
      </dgm:t>
    </dgm:pt>
    <dgm:pt modelId="{484481FE-4E58-43C5-B0ED-7033140321F8}" type="parTrans" cxnId="{707AB43C-282C-4561-BB31-864C149EAE00}">
      <dgm:prSet/>
      <dgm:spPr/>
      <dgm:t>
        <a:bodyPr/>
        <a:lstStyle/>
        <a:p>
          <a:endParaRPr lang="en-GB" noProof="0" dirty="0"/>
        </a:p>
      </dgm:t>
    </dgm:pt>
    <dgm:pt modelId="{43035A58-5B01-49DE-B9EC-B7DD918D75F4}" type="sibTrans" cxnId="{707AB43C-282C-4561-BB31-864C149EAE00}">
      <dgm:prSet/>
      <dgm:spPr/>
      <dgm:t>
        <a:bodyPr/>
        <a:lstStyle/>
        <a:p>
          <a:endParaRPr lang="en-GB" noProof="0" dirty="0"/>
        </a:p>
      </dgm:t>
    </dgm:pt>
    <dgm:pt modelId="{65DBF757-5D8A-4156-8BF6-E9F6B3780A85}">
      <dgm:prSet/>
      <dgm:spPr/>
      <dgm:t>
        <a:bodyPr/>
        <a:lstStyle/>
        <a:p>
          <a:pPr rtl="0"/>
          <a:r>
            <a:rPr lang="en-GB" b="0" noProof="0" dirty="0" smtClean="0"/>
            <a:t>Proposal for a Directive in December 2017</a:t>
          </a:r>
          <a:endParaRPr lang="en-GB" noProof="0" dirty="0"/>
        </a:p>
      </dgm:t>
    </dgm:pt>
    <dgm:pt modelId="{53BFB0FC-68A2-4C3C-98DC-5AB09FBDE7DF}" type="parTrans" cxnId="{782C1F7C-2B35-493D-A293-6C754AD3C323}">
      <dgm:prSet/>
      <dgm:spPr/>
      <dgm:t>
        <a:bodyPr/>
        <a:lstStyle/>
        <a:p>
          <a:endParaRPr lang="en-GB" noProof="0" dirty="0"/>
        </a:p>
      </dgm:t>
    </dgm:pt>
    <dgm:pt modelId="{547D6025-1FD9-462C-8199-1F0E3FD4D4F9}" type="sibTrans" cxnId="{782C1F7C-2B35-493D-A293-6C754AD3C323}">
      <dgm:prSet/>
      <dgm:spPr/>
      <dgm:t>
        <a:bodyPr/>
        <a:lstStyle/>
        <a:p>
          <a:endParaRPr lang="en-GB" noProof="0" dirty="0"/>
        </a:p>
      </dgm:t>
    </dgm:pt>
    <dgm:pt modelId="{EF08D501-9538-42E7-836C-D92847BAF81A}">
      <dgm:prSet/>
      <dgm:spPr/>
      <dgm:t>
        <a:bodyPr/>
        <a:lstStyle/>
        <a:p>
          <a:pPr rtl="0"/>
          <a:r>
            <a:rPr lang="en-GB" i="0" noProof="0" dirty="0" smtClean="0"/>
            <a:t>Working Time:</a:t>
          </a:r>
          <a:endParaRPr lang="en-GB" noProof="0" dirty="0"/>
        </a:p>
      </dgm:t>
    </dgm:pt>
    <dgm:pt modelId="{5DA0A6F0-A68E-47EB-8F8D-622F305B4145}" type="parTrans" cxnId="{2047D2F0-69B3-4A1A-8E64-C9656FADB05F}">
      <dgm:prSet/>
      <dgm:spPr/>
      <dgm:t>
        <a:bodyPr/>
        <a:lstStyle/>
        <a:p>
          <a:endParaRPr lang="en-GB" noProof="0" dirty="0"/>
        </a:p>
      </dgm:t>
    </dgm:pt>
    <dgm:pt modelId="{D1AFCA9D-2EAE-4B7F-83E6-FCED429336E6}" type="sibTrans" cxnId="{2047D2F0-69B3-4A1A-8E64-C9656FADB05F}">
      <dgm:prSet/>
      <dgm:spPr/>
      <dgm:t>
        <a:bodyPr/>
        <a:lstStyle/>
        <a:p>
          <a:endParaRPr lang="en-GB" noProof="0" dirty="0"/>
        </a:p>
      </dgm:t>
    </dgm:pt>
    <dgm:pt modelId="{3E00235A-819C-4AE7-802B-DB8B9B0204CF}">
      <dgm:prSet/>
      <dgm:spPr/>
      <dgm:t>
        <a:bodyPr/>
        <a:lstStyle/>
        <a:p>
          <a:pPr rtl="0"/>
          <a:r>
            <a:rPr lang="en-GB" b="0" noProof="0" dirty="0" smtClean="0"/>
            <a:t>Legal guidance on </a:t>
          </a:r>
          <a:r>
            <a:rPr lang="en-GB" b="0" i="0" noProof="0" dirty="0" smtClean="0"/>
            <a:t>Directive 2003/88/EC</a:t>
          </a:r>
          <a:endParaRPr lang="en-GB" noProof="0" dirty="0"/>
        </a:p>
      </dgm:t>
    </dgm:pt>
    <dgm:pt modelId="{3C53F40F-824A-47F7-AE0A-7D54A868C293}" type="parTrans" cxnId="{A1F86FC5-340B-4EE8-81AA-F843529D8DE9}">
      <dgm:prSet/>
      <dgm:spPr/>
      <dgm:t>
        <a:bodyPr/>
        <a:lstStyle/>
        <a:p>
          <a:endParaRPr lang="en-GB" noProof="0" dirty="0"/>
        </a:p>
      </dgm:t>
    </dgm:pt>
    <dgm:pt modelId="{F3E8A9A0-6C00-4DEA-94EE-ED637D4EF981}" type="sibTrans" cxnId="{A1F86FC5-340B-4EE8-81AA-F843529D8DE9}">
      <dgm:prSet/>
      <dgm:spPr/>
      <dgm:t>
        <a:bodyPr/>
        <a:lstStyle/>
        <a:p>
          <a:endParaRPr lang="en-GB" noProof="0" dirty="0"/>
        </a:p>
      </dgm:t>
    </dgm:pt>
    <dgm:pt modelId="{950EEE12-A659-41E2-98BF-E194231484E7}">
      <dgm:prSet/>
      <dgm:spPr/>
      <dgm:t>
        <a:bodyPr/>
        <a:lstStyle/>
        <a:p>
          <a:pPr rtl="0"/>
          <a:r>
            <a:rPr lang="en-GB" noProof="0" dirty="0" smtClean="0"/>
            <a:t>Access to Social Protection</a:t>
          </a:r>
          <a:endParaRPr lang="en-GB" noProof="0" dirty="0"/>
        </a:p>
      </dgm:t>
    </dgm:pt>
    <dgm:pt modelId="{D679C46B-1426-4176-9FBF-86777DF0EEC5}" type="parTrans" cxnId="{CE80EA42-EECE-429A-8B2D-CE864E88973F}">
      <dgm:prSet/>
      <dgm:spPr/>
      <dgm:t>
        <a:bodyPr/>
        <a:lstStyle/>
        <a:p>
          <a:endParaRPr lang="en-GB" noProof="0" dirty="0"/>
        </a:p>
      </dgm:t>
    </dgm:pt>
    <dgm:pt modelId="{145A277D-3919-434D-986D-A23F07F0C9C9}" type="sibTrans" cxnId="{CE80EA42-EECE-429A-8B2D-CE864E88973F}">
      <dgm:prSet/>
      <dgm:spPr/>
      <dgm:t>
        <a:bodyPr/>
        <a:lstStyle/>
        <a:p>
          <a:endParaRPr lang="en-GB" noProof="0" dirty="0"/>
        </a:p>
      </dgm:t>
    </dgm:pt>
    <dgm:pt modelId="{45B86E0D-2E39-4A76-9A8F-0B5FA6BADCDA}">
      <dgm:prSet/>
      <dgm:spPr/>
      <dgm:t>
        <a:bodyPr/>
        <a:lstStyle/>
        <a:p>
          <a:pPr rtl="0"/>
          <a:r>
            <a:rPr lang="en-GB" noProof="0" dirty="0" smtClean="0"/>
            <a:t>Proposal for a Recommendation in March 2018</a:t>
          </a:r>
          <a:endParaRPr lang="en-GB" noProof="0" dirty="0"/>
        </a:p>
      </dgm:t>
    </dgm:pt>
    <dgm:pt modelId="{2BE8CFCD-4ACA-43D5-925B-ECDE514F3AEF}" type="parTrans" cxnId="{47EB3344-AED6-4DE2-938E-2E88AFAD4315}">
      <dgm:prSet/>
      <dgm:spPr/>
      <dgm:t>
        <a:bodyPr/>
        <a:lstStyle/>
        <a:p>
          <a:endParaRPr lang="en-GB" noProof="0" dirty="0"/>
        </a:p>
      </dgm:t>
    </dgm:pt>
    <dgm:pt modelId="{C9DD252F-1174-4E09-A6A5-D1C970063FD2}" type="sibTrans" cxnId="{47EB3344-AED6-4DE2-938E-2E88AFAD4315}">
      <dgm:prSet/>
      <dgm:spPr/>
      <dgm:t>
        <a:bodyPr/>
        <a:lstStyle/>
        <a:p>
          <a:endParaRPr lang="en-GB" noProof="0" dirty="0"/>
        </a:p>
      </dgm:t>
    </dgm:pt>
    <dgm:pt modelId="{FC550264-A911-42BA-B91D-7F2078F28C8B}">
      <dgm:prSet/>
      <dgm:spPr/>
      <dgm:t>
        <a:bodyPr/>
        <a:lstStyle/>
        <a:p>
          <a:pPr rtl="0"/>
          <a:r>
            <a:rPr lang="en-GB" noProof="0" dirty="0" smtClean="0"/>
            <a:t>European Labour Authority</a:t>
          </a:r>
          <a:endParaRPr lang="en-GB" noProof="0" dirty="0"/>
        </a:p>
      </dgm:t>
    </dgm:pt>
    <dgm:pt modelId="{6919FDEB-0A81-4C7F-85F6-4ECE32552187}" type="parTrans" cxnId="{40AA0F42-1619-40C7-9841-8778AA03E4B1}">
      <dgm:prSet/>
      <dgm:spPr/>
      <dgm:t>
        <a:bodyPr/>
        <a:lstStyle/>
        <a:p>
          <a:endParaRPr lang="en-GB" noProof="0" dirty="0"/>
        </a:p>
      </dgm:t>
    </dgm:pt>
    <dgm:pt modelId="{4417B344-D1C4-44A0-8141-7F001E03F173}" type="sibTrans" cxnId="{40AA0F42-1619-40C7-9841-8778AA03E4B1}">
      <dgm:prSet/>
      <dgm:spPr/>
      <dgm:t>
        <a:bodyPr/>
        <a:lstStyle/>
        <a:p>
          <a:endParaRPr lang="en-GB" noProof="0" dirty="0"/>
        </a:p>
      </dgm:t>
    </dgm:pt>
    <dgm:pt modelId="{DE15BEBE-D118-4E48-9243-2D58FB8B40AB}">
      <dgm:prSet/>
      <dgm:spPr/>
      <dgm:t>
        <a:bodyPr/>
        <a:lstStyle/>
        <a:p>
          <a:pPr rtl="0"/>
          <a:r>
            <a:rPr lang="en-GB" noProof="0" dirty="0" smtClean="0"/>
            <a:t>Proposal for a Regulation in March 2018</a:t>
          </a:r>
          <a:endParaRPr lang="en-GB" noProof="0" dirty="0"/>
        </a:p>
      </dgm:t>
    </dgm:pt>
    <dgm:pt modelId="{9326DD04-2879-4EFF-A74D-0DD8220EB7AE}" type="parTrans" cxnId="{B1D78CB1-2544-4763-8A9D-6D95D647B7B5}">
      <dgm:prSet/>
      <dgm:spPr/>
      <dgm:t>
        <a:bodyPr/>
        <a:lstStyle/>
        <a:p>
          <a:endParaRPr lang="en-GB" noProof="0" dirty="0"/>
        </a:p>
      </dgm:t>
    </dgm:pt>
    <dgm:pt modelId="{D0F0140B-C8BE-454C-AAC6-AFF43E29A81B}" type="sibTrans" cxnId="{B1D78CB1-2544-4763-8A9D-6D95D647B7B5}">
      <dgm:prSet/>
      <dgm:spPr/>
      <dgm:t>
        <a:bodyPr/>
        <a:lstStyle/>
        <a:p>
          <a:endParaRPr lang="en-GB" noProof="0" dirty="0"/>
        </a:p>
      </dgm:t>
    </dgm:pt>
    <dgm:pt modelId="{B9706C0A-2FE7-46C8-B065-DE9E5851A7C4}" type="pres">
      <dgm:prSet presAssocID="{F6A9901B-0DCD-41D4-865A-BA3F49D9620B}" presName="Name0" presStyleCnt="0">
        <dgm:presLayoutVars>
          <dgm:dir/>
          <dgm:animLvl val="lvl"/>
          <dgm:resizeHandles val="exact"/>
        </dgm:presLayoutVars>
      </dgm:prSet>
      <dgm:spPr/>
      <dgm:t>
        <a:bodyPr/>
        <a:lstStyle/>
        <a:p>
          <a:endParaRPr lang="en-GB"/>
        </a:p>
      </dgm:t>
    </dgm:pt>
    <dgm:pt modelId="{D36D28B7-1BBA-4EA6-8986-E749D67DA885}" type="pres">
      <dgm:prSet presAssocID="{C8A367CA-0D16-4AAB-B13C-5FF2FC9F4181}" presName="linNode" presStyleCnt="0"/>
      <dgm:spPr/>
    </dgm:pt>
    <dgm:pt modelId="{91A4154E-C2DA-4909-9FD3-F83A0F1BB7B7}" type="pres">
      <dgm:prSet presAssocID="{C8A367CA-0D16-4AAB-B13C-5FF2FC9F4181}" presName="parentText" presStyleLbl="node1" presStyleIdx="0" presStyleCnt="5">
        <dgm:presLayoutVars>
          <dgm:chMax val="1"/>
          <dgm:bulletEnabled val="1"/>
        </dgm:presLayoutVars>
      </dgm:prSet>
      <dgm:spPr/>
      <dgm:t>
        <a:bodyPr/>
        <a:lstStyle/>
        <a:p>
          <a:endParaRPr lang="en-GB"/>
        </a:p>
      </dgm:t>
    </dgm:pt>
    <dgm:pt modelId="{B4B49C69-DDE5-498B-9C6E-A731B226E014}" type="pres">
      <dgm:prSet presAssocID="{C8A367CA-0D16-4AAB-B13C-5FF2FC9F4181}" presName="descendantText" presStyleLbl="alignAccFollowNode1" presStyleIdx="0" presStyleCnt="5">
        <dgm:presLayoutVars>
          <dgm:bulletEnabled val="1"/>
        </dgm:presLayoutVars>
      </dgm:prSet>
      <dgm:spPr/>
      <dgm:t>
        <a:bodyPr/>
        <a:lstStyle/>
        <a:p>
          <a:endParaRPr lang="en-GB"/>
        </a:p>
      </dgm:t>
    </dgm:pt>
    <dgm:pt modelId="{0CD3AFF5-A26D-4981-A69D-3FED127A84FA}" type="pres">
      <dgm:prSet presAssocID="{1C65B635-4FB8-4943-B548-364774A7AAEE}" presName="sp" presStyleCnt="0"/>
      <dgm:spPr/>
    </dgm:pt>
    <dgm:pt modelId="{2C0B7525-5571-4DC1-895B-78D587B56834}" type="pres">
      <dgm:prSet presAssocID="{99D3C1DA-37CB-4FBA-B8F9-B23F7009DB21}" presName="linNode" presStyleCnt="0"/>
      <dgm:spPr/>
    </dgm:pt>
    <dgm:pt modelId="{0884A870-DC12-4276-8D33-514082DFAD95}" type="pres">
      <dgm:prSet presAssocID="{99D3C1DA-37CB-4FBA-B8F9-B23F7009DB21}" presName="parentText" presStyleLbl="node1" presStyleIdx="1" presStyleCnt="5">
        <dgm:presLayoutVars>
          <dgm:chMax val="1"/>
          <dgm:bulletEnabled val="1"/>
        </dgm:presLayoutVars>
      </dgm:prSet>
      <dgm:spPr/>
      <dgm:t>
        <a:bodyPr/>
        <a:lstStyle/>
        <a:p>
          <a:endParaRPr lang="en-GB"/>
        </a:p>
      </dgm:t>
    </dgm:pt>
    <dgm:pt modelId="{C4D55C41-D730-4EDE-8B7B-AB699CDE20F7}" type="pres">
      <dgm:prSet presAssocID="{99D3C1DA-37CB-4FBA-B8F9-B23F7009DB21}" presName="descendantText" presStyleLbl="alignAccFollowNode1" presStyleIdx="1" presStyleCnt="5">
        <dgm:presLayoutVars>
          <dgm:bulletEnabled val="1"/>
        </dgm:presLayoutVars>
      </dgm:prSet>
      <dgm:spPr/>
      <dgm:t>
        <a:bodyPr/>
        <a:lstStyle/>
        <a:p>
          <a:endParaRPr lang="en-GB"/>
        </a:p>
      </dgm:t>
    </dgm:pt>
    <dgm:pt modelId="{2282F692-19F1-4D95-80C7-A2EC15AC5144}" type="pres">
      <dgm:prSet presAssocID="{43035A58-5B01-49DE-B9EC-B7DD918D75F4}" presName="sp" presStyleCnt="0"/>
      <dgm:spPr/>
    </dgm:pt>
    <dgm:pt modelId="{289591C3-DE20-40A7-931A-637544ACCCAF}" type="pres">
      <dgm:prSet presAssocID="{950EEE12-A659-41E2-98BF-E194231484E7}" presName="linNode" presStyleCnt="0"/>
      <dgm:spPr/>
    </dgm:pt>
    <dgm:pt modelId="{8AB0BBE8-B837-4CE3-8607-8B48C6CEF48E}" type="pres">
      <dgm:prSet presAssocID="{950EEE12-A659-41E2-98BF-E194231484E7}" presName="parentText" presStyleLbl="node1" presStyleIdx="2" presStyleCnt="5">
        <dgm:presLayoutVars>
          <dgm:chMax val="1"/>
          <dgm:bulletEnabled val="1"/>
        </dgm:presLayoutVars>
      </dgm:prSet>
      <dgm:spPr/>
      <dgm:t>
        <a:bodyPr/>
        <a:lstStyle/>
        <a:p>
          <a:endParaRPr lang="en-US"/>
        </a:p>
      </dgm:t>
    </dgm:pt>
    <dgm:pt modelId="{37CB6351-472C-4A21-A8F5-86F2003ACDDD}" type="pres">
      <dgm:prSet presAssocID="{950EEE12-A659-41E2-98BF-E194231484E7}" presName="descendantText" presStyleLbl="alignAccFollowNode1" presStyleIdx="2" presStyleCnt="5">
        <dgm:presLayoutVars>
          <dgm:bulletEnabled val="1"/>
        </dgm:presLayoutVars>
      </dgm:prSet>
      <dgm:spPr/>
      <dgm:t>
        <a:bodyPr/>
        <a:lstStyle/>
        <a:p>
          <a:endParaRPr lang="en-US"/>
        </a:p>
      </dgm:t>
    </dgm:pt>
    <dgm:pt modelId="{387283A9-CDE7-4755-9294-5A44DF934856}" type="pres">
      <dgm:prSet presAssocID="{145A277D-3919-434D-986D-A23F07F0C9C9}" presName="sp" presStyleCnt="0"/>
      <dgm:spPr/>
    </dgm:pt>
    <dgm:pt modelId="{8B108E12-A26E-4FFE-B809-4301050F5649}" type="pres">
      <dgm:prSet presAssocID="{FC550264-A911-42BA-B91D-7F2078F28C8B}" presName="linNode" presStyleCnt="0"/>
      <dgm:spPr/>
    </dgm:pt>
    <dgm:pt modelId="{6035DCB0-F7E0-43C0-9C9F-3A51C8C939E6}" type="pres">
      <dgm:prSet presAssocID="{FC550264-A911-42BA-B91D-7F2078F28C8B}" presName="parentText" presStyleLbl="node1" presStyleIdx="3" presStyleCnt="5">
        <dgm:presLayoutVars>
          <dgm:chMax val="1"/>
          <dgm:bulletEnabled val="1"/>
        </dgm:presLayoutVars>
      </dgm:prSet>
      <dgm:spPr/>
      <dgm:t>
        <a:bodyPr/>
        <a:lstStyle/>
        <a:p>
          <a:endParaRPr lang="en-US"/>
        </a:p>
      </dgm:t>
    </dgm:pt>
    <dgm:pt modelId="{134D6652-6528-415C-BFEF-801225642F3B}" type="pres">
      <dgm:prSet presAssocID="{FC550264-A911-42BA-B91D-7F2078F28C8B}" presName="descendantText" presStyleLbl="alignAccFollowNode1" presStyleIdx="3" presStyleCnt="5">
        <dgm:presLayoutVars>
          <dgm:bulletEnabled val="1"/>
        </dgm:presLayoutVars>
      </dgm:prSet>
      <dgm:spPr/>
      <dgm:t>
        <a:bodyPr/>
        <a:lstStyle/>
        <a:p>
          <a:endParaRPr lang="en-US"/>
        </a:p>
      </dgm:t>
    </dgm:pt>
    <dgm:pt modelId="{5B394CDC-DAB5-4F69-9EB8-063E6DD72F2F}" type="pres">
      <dgm:prSet presAssocID="{4417B344-D1C4-44A0-8141-7F001E03F173}" presName="sp" presStyleCnt="0"/>
      <dgm:spPr/>
    </dgm:pt>
    <dgm:pt modelId="{DAE9A283-5B64-4431-B5E3-80B0D8240FF8}" type="pres">
      <dgm:prSet presAssocID="{EF08D501-9538-42E7-836C-D92847BAF81A}" presName="linNode" presStyleCnt="0"/>
      <dgm:spPr/>
    </dgm:pt>
    <dgm:pt modelId="{10E00588-34EB-4F15-9E24-BEBA0A362A7E}" type="pres">
      <dgm:prSet presAssocID="{EF08D501-9538-42E7-836C-D92847BAF81A}" presName="parentText" presStyleLbl="node1" presStyleIdx="4" presStyleCnt="5">
        <dgm:presLayoutVars>
          <dgm:chMax val="1"/>
          <dgm:bulletEnabled val="1"/>
        </dgm:presLayoutVars>
      </dgm:prSet>
      <dgm:spPr/>
      <dgm:t>
        <a:bodyPr/>
        <a:lstStyle/>
        <a:p>
          <a:endParaRPr lang="en-GB"/>
        </a:p>
      </dgm:t>
    </dgm:pt>
    <dgm:pt modelId="{AE31FBEE-AD58-409F-887F-D01F7B98FD15}" type="pres">
      <dgm:prSet presAssocID="{EF08D501-9538-42E7-836C-D92847BAF81A}" presName="descendantText" presStyleLbl="alignAccFollowNode1" presStyleIdx="4" presStyleCnt="5">
        <dgm:presLayoutVars>
          <dgm:bulletEnabled val="1"/>
        </dgm:presLayoutVars>
      </dgm:prSet>
      <dgm:spPr/>
      <dgm:t>
        <a:bodyPr/>
        <a:lstStyle/>
        <a:p>
          <a:endParaRPr lang="en-GB"/>
        </a:p>
      </dgm:t>
    </dgm:pt>
  </dgm:ptLst>
  <dgm:cxnLst>
    <dgm:cxn modelId="{2675F731-1DD5-4E8F-9762-4B0F6D1EC5FF}" type="presOf" srcId="{0F04F5EA-0289-4ADC-8E8E-0C6C6EAEEBC0}" destId="{B4B49C69-DDE5-498B-9C6E-A731B226E014}" srcOrd="0" destOrd="0" presId="urn:microsoft.com/office/officeart/2005/8/layout/vList5"/>
    <dgm:cxn modelId="{BAE4F100-FF7A-4EA0-8281-4B8B8C158134}" srcId="{F6A9901B-0DCD-41D4-865A-BA3F49D9620B}" destId="{C8A367CA-0D16-4AAB-B13C-5FF2FC9F4181}" srcOrd="0" destOrd="0" parTransId="{3A54955A-0FD2-4B64-A03B-0DEED5140F4A}" sibTransId="{1C65B635-4FB8-4943-B548-364774A7AAEE}"/>
    <dgm:cxn modelId="{47EB3344-AED6-4DE2-938E-2E88AFAD4315}" srcId="{950EEE12-A659-41E2-98BF-E194231484E7}" destId="{45B86E0D-2E39-4A76-9A8F-0B5FA6BADCDA}" srcOrd="0" destOrd="0" parTransId="{2BE8CFCD-4ACA-43D5-925B-ECDE514F3AEF}" sibTransId="{C9DD252F-1174-4E09-A6A5-D1C970063FD2}"/>
    <dgm:cxn modelId="{40AA0F42-1619-40C7-9841-8778AA03E4B1}" srcId="{F6A9901B-0DCD-41D4-865A-BA3F49D9620B}" destId="{FC550264-A911-42BA-B91D-7F2078F28C8B}" srcOrd="3" destOrd="0" parTransId="{6919FDEB-0A81-4C7F-85F6-4ECE32552187}" sibTransId="{4417B344-D1C4-44A0-8141-7F001E03F173}"/>
    <dgm:cxn modelId="{2047D2F0-69B3-4A1A-8E64-C9656FADB05F}" srcId="{F6A9901B-0DCD-41D4-865A-BA3F49D9620B}" destId="{EF08D501-9538-42E7-836C-D92847BAF81A}" srcOrd="4" destOrd="0" parTransId="{5DA0A6F0-A68E-47EB-8F8D-622F305B4145}" sibTransId="{D1AFCA9D-2EAE-4B7F-83E6-FCED429336E6}"/>
    <dgm:cxn modelId="{6969D5A9-5AC1-4128-AA26-7C2562A4AC5D}" type="presOf" srcId="{950EEE12-A659-41E2-98BF-E194231484E7}" destId="{8AB0BBE8-B837-4CE3-8607-8B48C6CEF48E}" srcOrd="0" destOrd="0" presId="urn:microsoft.com/office/officeart/2005/8/layout/vList5"/>
    <dgm:cxn modelId="{A1F86FC5-340B-4EE8-81AA-F843529D8DE9}" srcId="{EF08D501-9538-42E7-836C-D92847BAF81A}" destId="{3E00235A-819C-4AE7-802B-DB8B9B0204CF}" srcOrd="0" destOrd="0" parTransId="{3C53F40F-824A-47F7-AE0A-7D54A868C293}" sibTransId="{F3E8A9A0-6C00-4DEA-94EE-ED637D4EF981}"/>
    <dgm:cxn modelId="{707AB43C-282C-4561-BB31-864C149EAE00}" srcId="{F6A9901B-0DCD-41D4-865A-BA3F49D9620B}" destId="{99D3C1DA-37CB-4FBA-B8F9-B23F7009DB21}" srcOrd="1" destOrd="0" parTransId="{484481FE-4E58-43C5-B0ED-7033140321F8}" sibTransId="{43035A58-5B01-49DE-B9EC-B7DD918D75F4}"/>
    <dgm:cxn modelId="{B1D78CB1-2544-4763-8A9D-6D95D647B7B5}" srcId="{FC550264-A911-42BA-B91D-7F2078F28C8B}" destId="{DE15BEBE-D118-4E48-9243-2D58FB8B40AB}" srcOrd="0" destOrd="0" parTransId="{9326DD04-2879-4EFF-A74D-0DD8220EB7AE}" sibTransId="{D0F0140B-C8BE-454C-AAC6-AFF43E29A81B}"/>
    <dgm:cxn modelId="{BB554376-C908-461B-8654-25D0723ED2AB}" type="presOf" srcId="{FC550264-A911-42BA-B91D-7F2078F28C8B}" destId="{6035DCB0-F7E0-43C0-9C9F-3A51C8C939E6}" srcOrd="0" destOrd="0" presId="urn:microsoft.com/office/officeart/2005/8/layout/vList5"/>
    <dgm:cxn modelId="{CE80EA42-EECE-429A-8B2D-CE864E88973F}" srcId="{F6A9901B-0DCD-41D4-865A-BA3F49D9620B}" destId="{950EEE12-A659-41E2-98BF-E194231484E7}" srcOrd="2" destOrd="0" parTransId="{D679C46B-1426-4176-9FBF-86777DF0EEC5}" sibTransId="{145A277D-3919-434D-986D-A23F07F0C9C9}"/>
    <dgm:cxn modelId="{9173F146-7F12-4447-9D7F-0CA187B88D45}" srcId="{C8A367CA-0D16-4AAB-B13C-5FF2FC9F4181}" destId="{0F04F5EA-0289-4ADC-8E8E-0C6C6EAEEBC0}" srcOrd="0" destOrd="0" parTransId="{FD12908D-292E-4A43-8E6A-755C65633E78}" sibTransId="{CC286416-91DA-4135-A36F-E458007ABCA4}"/>
    <dgm:cxn modelId="{926FC842-98CF-4511-8815-170274AB9A82}" type="presOf" srcId="{EF08D501-9538-42E7-836C-D92847BAF81A}" destId="{10E00588-34EB-4F15-9E24-BEBA0A362A7E}" srcOrd="0" destOrd="0" presId="urn:microsoft.com/office/officeart/2005/8/layout/vList5"/>
    <dgm:cxn modelId="{782C1F7C-2B35-493D-A293-6C754AD3C323}" srcId="{99D3C1DA-37CB-4FBA-B8F9-B23F7009DB21}" destId="{65DBF757-5D8A-4156-8BF6-E9F6B3780A85}" srcOrd="0" destOrd="0" parTransId="{53BFB0FC-68A2-4C3C-98DC-5AB09FBDE7DF}" sibTransId="{547D6025-1FD9-462C-8199-1F0E3FD4D4F9}"/>
    <dgm:cxn modelId="{0786346F-8ABB-4339-AE0E-BAD97873012C}" type="presOf" srcId="{3E00235A-819C-4AE7-802B-DB8B9B0204CF}" destId="{AE31FBEE-AD58-409F-887F-D01F7B98FD15}" srcOrd="0" destOrd="0" presId="urn:microsoft.com/office/officeart/2005/8/layout/vList5"/>
    <dgm:cxn modelId="{6BAE9428-B5EA-4C88-BB57-434AE367343C}" type="presOf" srcId="{65DBF757-5D8A-4156-8BF6-E9F6B3780A85}" destId="{C4D55C41-D730-4EDE-8B7B-AB699CDE20F7}" srcOrd="0" destOrd="0" presId="urn:microsoft.com/office/officeart/2005/8/layout/vList5"/>
    <dgm:cxn modelId="{6CF06697-0861-4A6D-B077-A181944C1350}" type="presOf" srcId="{99D3C1DA-37CB-4FBA-B8F9-B23F7009DB21}" destId="{0884A870-DC12-4276-8D33-514082DFAD95}" srcOrd="0" destOrd="0" presId="urn:microsoft.com/office/officeart/2005/8/layout/vList5"/>
    <dgm:cxn modelId="{C4A8BC9B-0D55-4F98-AFE1-838DEAA2A95F}" type="presOf" srcId="{F6A9901B-0DCD-41D4-865A-BA3F49D9620B}" destId="{B9706C0A-2FE7-46C8-B065-DE9E5851A7C4}" srcOrd="0" destOrd="0" presId="urn:microsoft.com/office/officeart/2005/8/layout/vList5"/>
    <dgm:cxn modelId="{37628A70-1E35-46DC-A5E3-57439DABC6C6}" type="presOf" srcId="{DE15BEBE-D118-4E48-9243-2D58FB8B40AB}" destId="{134D6652-6528-415C-BFEF-801225642F3B}" srcOrd="0" destOrd="0" presId="urn:microsoft.com/office/officeart/2005/8/layout/vList5"/>
    <dgm:cxn modelId="{E18BAC88-2EAF-4B87-9982-F5DA931C1042}" type="presOf" srcId="{C8A367CA-0D16-4AAB-B13C-5FF2FC9F4181}" destId="{91A4154E-C2DA-4909-9FD3-F83A0F1BB7B7}" srcOrd="0" destOrd="0" presId="urn:microsoft.com/office/officeart/2005/8/layout/vList5"/>
    <dgm:cxn modelId="{7CFBBE76-52C2-43E2-8097-E2A4D5519401}" type="presOf" srcId="{45B86E0D-2E39-4A76-9A8F-0B5FA6BADCDA}" destId="{37CB6351-472C-4A21-A8F5-86F2003ACDDD}" srcOrd="0" destOrd="0" presId="urn:microsoft.com/office/officeart/2005/8/layout/vList5"/>
    <dgm:cxn modelId="{6D5BFF59-5BDE-4FDD-9235-32A6F568C1B8}" type="presParOf" srcId="{B9706C0A-2FE7-46C8-B065-DE9E5851A7C4}" destId="{D36D28B7-1BBA-4EA6-8986-E749D67DA885}" srcOrd="0" destOrd="0" presId="urn:microsoft.com/office/officeart/2005/8/layout/vList5"/>
    <dgm:cxn modelId="{84B88DCD-1117-4FEE-91E7-25B7B9EB28D3}" type="presParOf" srcId="{D36D28B7-1BBA-4EA6-8986-E749D67DA885}" destId="{91A4154E-C2DA-4909-9FD3-F83A0F1BB7B7}" srcOrd="0" destOrd="0" presId="urn:microsoft.com/office/officeart/2005/8/layout/vList5"/>
    <dgm:cxn modelId="{94F866CD-61E1-4440-8447-34030D305A44}" type="presParOf" srcId="{D36D28B7-1BBA-4EA6-8986-E749D67DA885}" destId="{B4B49C69-DDE5-498B-9C6E-A731B226E014}" srcOrd="1" destOrd="0" presId="urn:microsoft.com/office/officeart/2005/8/layout/vList5"/>
    <dgm:cxn modelId="{905A6133-1AF7-4D91-AB2D-08F4DBC6E2C2}" type="presParOf" srcId="{B9706C0A-2FE7-46C8-B065-DE9E5851A7C4}" destId="{0CD3AFF5-A26D-4981-A69D-3FED127A84FA}" srcOrd="1" destOrd="0" presId="urn:microsoft.com/office/officeart/2005/8/layout/vList5"/>
    <dgm:cxn modelId="{2BAD03E5-56E0-47A4-976C-8D8574BB4800}" type="presParOf" srcId="{B9706C0A-2FE7-46C8-B065-DE9E5851A7C4}" destId="{2C0B7525-5571-4DC1-895B-78D587B56834}" srcOrd="2" destOrd="0" presId="urn:microsoft.com/office/officeart/2005/8/layout/vList5"/>
    <dgm:cxn modelId="{7C7C7A9D-FB55-4157-89AF-6109983A9638}" type="presParOf" srcId="{2C0B7525-5571-4DC1-895B-78D587B56834}" destId="{0884A870-DC12-4276-8D33-514082DFAD95}" srcOrd="0" destOrd="0" presId="urn:microsoft.com/office/officeart/2005/8/layout/vList5"/>
    <dgm:cxn modelId="{C2407733-CFC0-4ADB-AC0B-C9C2C00BDB01}" type="presParOf" srcId="{2C0B7525-5571-4DC1-895B-78D587B56834}" destId="{C4D55C41-D730-4EDE-8B7B-AB699CDE20F7}" srcOrd="1" destOrd="0" presId="urn:microsoft.com/office/officeart/2005/8/layout/vList5"/>
    <dgm:cxn modelId="{8541CFB3-8193-498B-826D-1096BC2213E5}" type="presParOf" srcId="{B9706C0A-2FE7-46C8-B065-DE9E5851A7C4}" destId="{2282F692-19F1-4D95-80C7-A2EC15AC5144}" srcOrd="3" destOrd="0" presId="urn:microsoft.com/office/officeart/2005/8/layout/vList5"/>
    <dgm:cxn modelId="{94EF6AF3-92DD-4F0D-B7CF-2B076EFC3253}" type="presParOf" srcId="{B9706C0A-2FE7-46C8-B065-DE9E5851A7C4}" destId="{289591C3-DE20-40A7-931A-637544ACCCAF}" srcOrd="4" destOrd="0" presId="urn:microsoft.com/office/officeart/2005/8/layout/vList5"/>
    <dgm:cxn modelId="{65BE31DA-9D5C-47A0-BFF5-2BDA91C3478E}" type="presParOf" srcId="{289591C3-DE20-40A7-931A-637544ACCCAF}" destId="{8AB0BBE8-B837-4CE3-8607-8B48C6CEF48E}" srcOrd="0" destOrd="0" presId="urn:microsoft.com/office/officeart/2005/8/layout/vList5"/>
    <dgm:cxn modelId="{DFB081A9-A75F-4E5A-AB54-9C23A01F79DD}" type="presParOf" srcId="{289591C3-DE20-40A7-931A-637544ACCCAF}" destId="{37CB6351-472C-4A21-A8F5-86F2003ACDDD}" srcOrd="1" destOrd="0" presId="urn:microsoft.com/office/officeart/2005/8/layout/vList5"/>
    <dgm:cxn modelId="{31B54248-6890-4455-AB1C-D0010C148EBA}" type="presParOf" srcId="{B9706C0A-2FE7-46C8-B065-DE9E5851A7C4}" destId="{387283A9-CDE7-4755-9294-5A44DF934856}" srcOrd="5" destOrd="0" presId="urn:microsoft.com/office/officeart/2005/8/layout/vList5"/>
    <dgm:cxn modelId="{C281178A-BC71-4DEE-920C-E5F30691CD3C}" type="presParOf" srcId="{B9706C0A-2FE7-46C8-B065-DE9E5851A7C4}" destId="{8B108E12-A26E-4FFE-B809-4301050F5649}" srcOrd="6" destOrd="0" presId="urn:microsoft.com/office/officeart/2005/8/layout/vList5"/>
    <dgm:cxn modelId="{DCF286A9-F54E-4D29-AE40-E068D831132F}" type="presParOf" srcId="{8B108E12-A26E-4FFE-B809-4301050F5649}" destId="{6035DCB0-F7E0-43C0-9C9F-3A51C8C939E6}" srcOrd="0" destOrd="0" presId="urn:microsoft.com/office/officeart/2005/8/layout/vList5"/>
    <dgm:cxn modelId="{1C29B358-91A8-4C29-8A1D-765AAB7912F7}" type="presParOf" srcId="{8B108E12-A26E-4FFE-B809-4301050F5649}" destId="{134D6652-6528-415C-BFEF-801225642F3B}" srcOrd="1" destOrd="0" presId="urn:microsoft.com/office/officeart/2005/8/layout/vList5"/>
    <dgm:cxn modelId="{BB87808E-7B0C-46C5-B0F5-FFB62FB2E997}" type="presParOf" srcId="{B9706C0A-2FE7-46C8-B065-DE9E5851A7C4}" destId="{5B394CDC-DAB5-4F69-9EB8-063E6DD72F2F}" srcOrd="7" destOrd="0" presId="urn:microsoft.com/office/officeart/2005/8/layout/vList5"/>
    <dgm:cxn modelId="{33755C45-F68E-4478-85E0-43461762A83A}" type="presParOf" srcId="{B9706C0A-2FE7-46C8-B065-DE9E5851A7C4}" destId="{DAE9A283-5B64-4431-B5E3-80B0D8240FF8}" srcOrd="8" destOrd="0" presId="urn:microsoft.com/office/officeart/2005/8/layout/vList5"/>
    <dgm:cxn modelId="{25DF6CA0-4CAA-4335-A4A4-30B3B7064A78}" type="presParOf" srcId="{DAE9A283-5B64-4431-B5E3-80B0D8240FF8}" destId="{10E00588-34EB-4F15-9E24-BEBA0A362A7E}" srcOrd="0" destOrd="0" presId="urn:microsoft.com/office/officeart/2005/8/layout/vList5"/>
    <dgm:cxn modelId="{259BCA63-A539-4855-914A-79CB00FC7667}" type="presParOf" srcId="{DAE9A283-5B64-4431-B5E3-80B0D8240FF8}" destId="{AE31FBEE-AD58-409F-887F-D01F7B98FD1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5182C5-7D32-4975-9225-953E892A9BE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934FE462-834F-4C25-80DE-C63CF4AEB774}">
      <dgm:prSet phldrT="[Text]" custT="1"/>
      <dgm:spPr>
        <a:solidFill>
          <a:srgbClr val="E73452"/>
        </a:solidFill>
      </dgm:spPr>
      <dgm:t>
        <a:bodyPr/>
        <a:lstStyle/>
        <a:p>
          <a:r>
            <a:rPr lang="en-GB" sz="2000" b="1" dirty="0" smtClean="0">
              <a:solidFill>
                <a:schemeClr val="bg1"/>
              </a:solidFill>
            </a:rPr>
            <a:t>Social</a:t>
          </a:r>
          <a:r>
            <a:rPr lang="en-GB" sz="2000" dirty="0" smtClean="0">
              <a:solidFill>
                <a:schemeClr val="bg1"/>
              </a:solidFill>
            </a:rPr>
            <a:t> </a:t>
          </a:r>
          <a:r>
            <a:rPr lang="en-GB" sz="2000" b="1" dirty="0" smtClean="0">
              <a:solidFill>
                <a:schemeClr val="bg1"/>
              </a:solidFill>
            </a:rPr>
            <a:t>Scoreboard</a:t>
          </a:r>
          <a:endParaRPr lang="en-GB" sz="2000" b="1" dirty="0">
            <a:solidFill>
              <a:schemeClr val="bg1"/>
            </a:solidFill>
          </a:endParaRPr>
        </a:p>
      </dgm:t>
    </dgm:pt>
    <dgm:pt modelId="{3D80F3C0-96AE-4988-96BD-F24A2355C509}" type="parTrans" cxnId="{20C44FF1-CEDA-4CC4-95EE-876D77E13D8E}">
      <dgm:prSet/>
      <dgm:spPr/>
      <dgm:t>
        <a:bodyPr/>
        <a:lstStyle/>
        <a:p>
          <a:endParaRPr lang="en-GB"/>
        </a:p>
      </dgm:t>
    </dgm:pt>
    <dgm:pt modelId="{D028C047-6343-4863-BA19-C85C243A94C2}" type="sibTrans" cxnId="{20C44FF1-CEDA-4CC4-95EE-876D77E13D8E}">
      <dgm:prSet/>
      <dgm:spPr/>
      <dgm:t>
        <a:bodyPr/>
        <a:lstStyle/>
        <a:p>
          <a:endParaRPr lang="en-GB"/>
        </a:p>
      </dgm:t>
    </dgm:pt>
    <dgm:pt modelId="{33603C05-61BE-4E38-8EC7-30885FF32F2D}">
      <dgm:prSet phldrT="[Text]"/>
      <dgm:spPr>
        <a:solidFill>
          <a:schemeClr val="accent5"/>
        </a:solidFill>
      </dgm:spPr>
      <dgm:t>
        <a:bodyPr/>
        <a:lstStyle/>
        <a:p>
          <a:pPr algn="l"/>
          <a:endParaRPr lang="en-GB" dirty="0" smtClean="0">
            <a:solidFill>
              <a:sysClr val="windowText" lastClr="000000"/>
            </a:solidFill>
          </a:endParaRPr>
        </a:p>
        <a:p>
          <a:pPr algn="ctr"/>
          <a:r>
            <a:rPr lang="en-GB" dirty="0" smtClean="0">
              <a:solidFill>
                <a:sysClr val="windowText" lastClr="000000"/>
              </a:solidFill>
            </a:rPr>
            <a:t>To serve as a reference framework to monitor employment and social performances of Member States in a holistic way</a:t>
          </a:r>
          <a:endParaRPr lang="en-GB" dirty="0">
            <a:solidFill>
              <a:sysClr val="windowText" lastClr="000000"/>
            </a:solidFill>
          </a:endParaRPr>
        </a:p>
      </dgm:t>
    </dgm:pt>
    <dgm:pt modelId="{9A84FD1B-E223-43E4-8F7D-8EEDEDAA460F}" type="parTrans" cxnId="{EDBFBB4C-296F-41A3-B290-C6E497F79C96}">
      <dgm:prSet/>
      <dgm:spPr/>
      <dgm:t>
        <a:bodyPr/>
        <a:lstStyle/>
        <a:p>
          <a:endParaRPr lang="en-GB"/>
        </a:p>
      </dgm:t>
    </dgm:pt>
    <dgm:pt modelId="{4E706569-C0DD-4C1E-BD8D-19F580047A78}" type="sibTrans" cxnId="{EDBFBB4C-296F-41A3-B290-C6E497F79C96}">
      <dgm:prSet/>
      <dgm:spPr/>
      <dgm:t>
        <a:bodyPr/>
        <a:lstStyle/>
        <a:p>
          <a:endParaRPr lang="en-GB"/>
        </a:p>
      </dgm:t>
    </dgm:pt>
    <dgm:pt modelId="{95D3BE09-395C-43A1-989F-50C644C6251E}">
      <dgm:prSet phldrT="[Text]"/>
      <dgm:spPr>
        <a:solidFill>
          <a:schemeClr val="accent5"/>
        </a:solidFill>
      </dgm:spPr>
      <dgm:t>
        <a:bodyPr/>
        <a:lstStyle/>
        <a:p>
          <a:pPr algn="ctr"/>
          <a:r>
            <a:rPr lang="en-GB" dirty="0" smtClean="0">
              <a:solidFill>
                <a:sysClr val="windowText" lastClr="000000"/>
              </a:solidFill>
            </a:rPr>
            <a:t>12 areas along three dimensions </a:t>
          </a:r>
          <a:br>
            <a:rPr lang="en-GB" dirty="0" smtClean="0">
              <a:solidFill>
                <a:sysClr val="windowText" lastClr="000000"/>
              </a:solidFill>
            </a:rPr>
          </a:br>
          <a:r>
            <a:rPr lang="en-GB" dirty="0" smtClean="0">
              <a:solidFill>
                <a:sysClr val="windowText" lastClr="000000"/>
              </a:solidFill>
            </a:rPr>
            <a:t>of 'societal progress':</a:t>
          </a:r>
        </a:p>
      </dgm:t>
    </dgm:pt>
    <dgm:pt modelId="{6CDD4A50-238E-4FD0-8AC6-A5113FB258BE}" type="parTrans" cxnId="{336470C0-511C-4023-9336-1F382C52BB5A}">
      <dgm:prSet/>
      <dgm:spPr/>
      <dgm:t>
        <a:bodyPr/>
        <a:lstStyle/>
        <a:p>
          <a:endParaRPr lang="en-GB"/>
        </a:p>
      </dgm:t>
    </dgm:pt>
    <dgm:pt modelId="{CCED229C-3DC1-4F17-8F54-CE62943A7073}" type="sibTrans" cxnId="{336470C0-511C-4023-9336-1F382C52BB5A}">
      <dgm:prSet/>
      <dgm:spPr/>
      <dgm:t>
        <a:bodyPr/>
        <a:lstStyle/>
        <a:p>
          <a:endParaRPr lang="en-GB"/>
        </a:p>
      </dgm:t>
    </dgm:pt>
    <dgm:pt modelId="{47D8FD00-F56F-4F6F-929B-34F36E9EA46D}">
      <dgm:prSet/>
      <dgm:spPr>
        <a:solidFill>
          <a:schemeClr val="accent5"/>
        </a:solidFill>
      </dgm:spPr>
      <dgm:t>
        <a:bodyPr/>
        <a:lstStyle/>
        <a:p>
          <a:pPr algn="ctr"/>
          <a:r>
            <a:rPr lang="en-GB" dirty="0" smtClean="0">
              <a:solidFill>
                <a:sysClr val="windowText" lastClr="000000"/>
              </a:solidFill>
            </a:rPr>
            <a:t>To be used in the framework of the European Semester, in particular in the Joint Employment Report </a:t>
          </a:r>
          <a:endParaRPr lang="en-GB" dirty="0">
            <a:solidFill>
              <a:sysClr val="windowText" lastClr="000000"/>
            </a:solidFill>
          </a:endParaRPr>
        </a:p>
      </dgm:t>
    </dgm:pt>
    <dgm:pt modelId="{6EA5F6F7-D35C-4FB3-BBB3-BE771E088EA5}" type="sibTrans" cxnId="{2C7B79AF-3673-42E2-82EC-4817E9540384}">
      <dgm:prSet/>
      <dgm:spPr/>
      <dgm:t>
        <a:bodyPr/>
        <a:lstStyle/>
        <a:p>
          <a:endParaRPr lang="en-GB"/>
        </a:p>
      </dgm:t>
    </dgm:pt>
    <dgm:pt modelId="{9F9CD672-9D42-4347-AFCD-4A32FFE4231C}" type="parTrans" cxnId="{2C7B79AF-3673-42E2-82EC-4817E9540384}">
      <dgm:prSet/>
      <dgm:spPr/>
      <dgm:t>
        <a:bodyPr/>
        <a:lstStyle/>
        <a:p>
          <a:endParaRPr lang="en-GB"/>
        </a:p>
      </dgm:t>
    </dgm:pt>
    <dgm:pt modelId="{747908AF-D4E5-46FF-A175-047DC912A9EF}">
      <dgm:prSet phldrT="[Text]"/>
      <dgm:spPr>
        <a:solidFill>
          <a:schemeClr val="accent5"/>
        </a:solidFill>
      </dgm:spPr>
      <dgm:t>
        <a:bodyPr/>
        <a:lstStyle/>
        <a:p>
          <a:pPr algn="ctr"/>
          <a:r>
            <a:rPr lang="en-GB" dirty="0" smtClean="0">
              <a:solidFill>
                <a:sysClr val="windowText" lastClr="000000"/>
              </a:solidFill>
            </a:rPr>
            <a:t>  Equal opportunities and labour market access</a:t>
          </a:r>
        </a:p>
      </dgm:t>
    </dgm:pt>
    <dgm:pt modelId="{E8F3445C-5657-4EC4-84C2-81DA53348402}" type="parTrans" cxnId="{0E7A0C4A-02AE-48AE-9D48-683E2EBB6B08}">
      <dgm:prSet/>
      <dgm:spPr/>
      <dgm:t>
        <a:bodyPr/>
        <a:lstStyle/>
        <a:p>
          <a:endParaRPr lang="en-GB"/>
        </a:p>
      </dgm:t>
    </dgm:pt>
    <dgm:pt modelId="{0DCA71AD-A0FC-4236-8022-022936EE0004}" type="sibTrans" cxnId="{0E7A0C4A-02AE-48AE-9D48-683E2EBB6B08}">
      <dgm:prSet/>
      <dgm:spPr/>
      <dgm:t>
        <a:bodyPr/>
        <a:lstStyle/>
        <a:p>
          <a:endParaRPr lang="en-GB"/>
        </a:p>
      </dgm:t>
    </dgm:pt>
    <dgm:pt modelId="{626DA031-AED5-4238-928D-BDC7C469266C}">
      <dgm:prSet phldrT="[Text]"/>
      <dgm:spPr>
        <a:solidFill>
          <a:schemeClr val="accent5"/>
        </a:solidFill>
      </dgm:spPr>
      <dgm:t>
        <a:bodyPr/>
        <a:lstStyle/>
        <a:p>
          <a:pPr algn="ctr"/>
          <a:r>
            <a:rPr lang="en-GB" dirty="0" smtClean="0">
              <a:solidFill>
                <a:sysClr val="windowText" lastClr="000000"/>
              </a:solidFill>
            </a:rPr>
            <a:t>  Dynamic labour markets and fair working conditions</a:t>
          </a:r>
        </a:p>
      </dgm:t>
    </dgm:pt>
    <dgm:pt modelId="{E380A9C8-0E1C-43F3-B9E4-11E1D00248CF}" type="parTrans" cxnId="{DB5D4280-7F6C-482B-A9A0-EABFA19524C5}">
      <dgm:prSet/>
      <dgm:spPr/>
      <dgm:t>
        <a:bodyPr/>
        <a:lstStyle/>
        <a:p>
          <a:endParaRPr lang="en-GB"/>
        </a:p>
      </dgm:t>
    </dgm:pt>
    <dgm:pt modelId="{AFB730F8-6F63-4333-B42C-02F0D8484B63}" type="sibTrans" cxnId="{DB5D4280-7F6C-482B-A9A0-EABFA19524C5}">
      <dgm:prSet/>
      <dgm:spPr/>
      <dgm:t>
        <a:bodyPr/>
        <a:lstStyle/>
        <a:p>
          <a:endParaRPr lang="en-GB"/>
        </a:p>
      </dgm:t>
    </dgm:pt>
    <dgm:pt modelId="{349F7983-DF84-403A-8F75-4958670B1ABC}">
      <dgm:prSet phldrT="[Text]"/>
      <dgm:spPr>
        <a:solidFill>
          <a:schemeClr val="accent5"/>
        </a:solidFill>
      </dgm:spPr>
      <dgm:t>
        <a:bodyPr/>
        <a:lstStyle/>
        <a:p>
          <a:pPr algn="ctr"/>
          <a:r>
            <a:rPr lang="en-GB" dirty="0" smtClean="0">
              <a:solidFill>
                <a:sysClr val="windowText" lastClr="000000"/>
              </a:solidFill>
            </a:rPr>
            <a:t>  Public support, social protection and inclusion</a:t>
          </a:r>
        </a:p>
      </dgm:t>
    </dgm:pt>
    <dgm:pt modelId="{FFAD0E87-9BC2-43C9-8349-5E72F4628870}" type="parTrans" cxnId="{57AE5C75-15FF-419A-99A9-035BB22AF0E0}">
      <dgm:prSet/>
      <dgm:spPr/>
      <dgm:t>
        <a:bodyPr/>
        <a:lstStyle/>
        <a:p>
          <a:endParaRPr lang="en-GB"/>
        </a:p>
      </dgm:t>
    </dgm:pt>
    <dgm:pt modelId="{25EBCB2A-DF06-41B7-A151-BFC184ECE3CF}" type="sibTrans" cxnId="{57AE5C75-15FF-419A-99A9-035BB22AF0E0}">
      <dgm:prSet/>
      <dgm:spPr/>
      <dgm:t>
        <a:bodyPr/>
        <a:lstStyle/>
        <a:p>
          <a:endParaRPr lang="en-GB"/>
        </a:p>
      </dgm:t>
    </dgm:pt>
    <dgm:pt modelId="{5D84036E-2356-44AF-9882-4D4D6AD56CC3}">
      <dgm:prSet phldrT="[Text]"/>
      <dgm:spPr>
        <a:solidFill>
          <a:schemeClr val="accent5"/>
        </a:solidFill>
      </dgm:spPr>
      <dgm:t>
        <a:bodyPr/>
        <a:lstStyle/>
        <a:p>
          <a:pPr algn="ctr"/>
          <a:r>
            <a:rPr lang="en-GB" dirty="0" smtClean="0">
              <a:solidFill>
                <a:sysClr val="windowText" lastClr="000000"/>
              </a:solidFill>
            </a:rPr>
            <a:t>14 headline and 21 secondary indicators</a:t>
          </a:r>
        </a:p>
        <a:p>
          <a:pPr algn="ctr"/>
          <a:r>
            <a:rPr lang="en-GB" dirty="0" smtClean="0">
              <a:solidFill>
                <a:sysClr val="windowText" lastClr="000000"/>
              </a:solidFill>
            </a:rPr>
            <a:t>Based on existing data from e.g. EU-LFS, EU-SILC, the Structure of Earnings Survey and the OECD's PISA survey</a:t>
          </a:r>
          <a:endParaRPr lang="en-GB" dirty="0">
            <a:solidFill>
              <a:sysClr val="windowText" lastClr="000000"/>
            </a:solidFill>
          </a:endParaRPr>
        </a:p>
      </dgm:t>
    </dgm:pt>
    <dgm:pt modelId="{A414DF8F-CCFC-44B4-A99F-E9EBF63861A0}" type="parTrans" cxnId="{AA4F9B67-9D00-4817-A3BE-057FA6335139}">
      <dgm:prSet/>
      <dgm:spPr/>
      <dgm:t>
        <a:bodyPr/>
        <a:lstStyle/>
        <a:p>
          <a:endParaRPr lang="en-GB"/>
        </a:p>
      </dgm:t>
    </dgm:pt>
    <dgm:pt modelId="{C09EE08C-DB8E-492D-8232-455AE3779FAF}" type="sibTrans" cxnId="{AA4F9B67-9D00-4817-A3BE-057FA6335139}">
      <dgm:prSet/>
      <dgm:spPr/>
      <dgm:t>
        <a:bodyPr/>
        <a:lstStyle/>
        <a:p>
          <a:endParaRPr lang="en-GB"/>
        </a:p>
      </dgm:t>
    </dgm:pt>
    <dgm:pt modelId="{71D98B4C-5D79-4BF1-9680-911124897DF1}" type="pres">
      <dgm:prSet presAssocID="{1C5182C5-7D32-4975-9225-953E892A9BEB}" presName="diagram" presStyleCnt="0">
        <dgm:presLayoutVars>
          <dgm:chMax val="1"/>
          <dgm:dir/>
          <dgm:animLvl val="ctr"/>
          <dgm:resizeHandles val="exact"/>
        </dgm:presLayoutVars>
      </dgm:prSet>
      <dgm:spPr/>
      <dgm:t>
        <a:bodyPr/>
        <a:lstStyle/>
        <a:p>
          <a:endParaRPr lang="en-GB"/>
        </a:p>
      </dgm:t>
    </dgm:pt>
    <dgm:pt modelId="{ACD863A7-C4F1-4F46-BB2A-0A8975FCC1CF}" type="pres">
      <dgm:prSet presAssocID="{1C5182C5-7D32-4975-9225-953E892A9BEB}" presName="matrix" presStyleCnt="0"/>
      <dgm:spPr/>
      <dgm:t>
        <a:bodyPr/>
        <a:lstStyle/>
        <a:p>
          <a:endParaRPr lang="en-GB"/>
        </a:p>
      </dgm:t>
    </dgm:pt>
    <dgm:pt modelId="{BB744677-A279-4328-9EAC-176D75C62777}" type="pres">
      <dgm:prSet presAssocID="{1C5182C5-7D32-4975-9225-953E892A9BEB}" presName="tile1" presStyleLbl="node1" presStyleIdx="0" presStyleCnt="4"/>
      <dgm:spPr/>
      <dgm:t>
        <a:bodyPr/>
        <a:lstStyle/>
        <a:p>
          <a:endParaRPr lang="en-GB"/>
        </a:p>
      </dgm:t>
    </dgm:pt>
    <dgm:pt modelId="{1CBB9F3D-F43F-439B-9DC0-FC0AE0C3801B}" type="pres">
      <dgm:prSet presAssocID="{1C5182C5-7D32-4975-9225-953E892A9BEB}" presName="tile1text" presStyleLbl="node1" presStyleIdx="0" presStyleCnt="4">
        <dgm:presLayoutVars>
          <dgm:chMax val="0"/>
          <dgm:chPref val="0"/>
          <dgm:bulletEnabled val="1"/>
        </dgm:presLayoutVars>
      </dgm:prSet>
      <dgm:spPr/>
      <dgm:t>
        <a:bodyPr/>
        <a:lstStyle/>
        <a:p>
          <a:endParaRPr lang="en-GB"/>
        </a:p>
      </dgm:t>
    </dgm:pt>
    <dgm:pt modelId="{0D52B614-38F7-456A-958D-1E6D42E4172F}" type="pres">
      <dgm:prSet presAssocID="{1C5182C5-7D32-4975-9225-953E892A9BEB}" presName="tile2" presStyleLbl="node1" presStyleIdx="1" presStyleCnt="4"/>
      <dgm:spPr/>
      <dgm:t>
        <a:bodyPr/>
        <a:lstStyle/>
        <a:p>
          <a:endParaRPr lang="en-GB"/>
        </a:p>
      </dgm:t>
    </dgm:pt>
    <dgm:pt modelId="{B1CE464F-BF8B-4EDD-8792-BAD20C63EAF0}" type="pres">
      <dgm:prSet presAssocID="{1C5182C5-7D32-4975-9225-953E892A9BEB}" presName="tile2text" presStyleLbl="node1" presStyleIdx="1" presStyleCnt="4">
        <dgm:presLayoutVars>
          <dgm:chMax val="0"/>
          <dgm:chPref val="0"/>
          <dgm:bulletEnabled val="1"/>
        </dgm:presLayoutVars>
      </dgm:prSet>
      <dgm:spPr/>
      <dgm:t>
        <a:bodyPr/>
        <a:lstStyle/>
        <a:p>
          <a:endParaRPr lang="en-GB"/>
        </a:p>
      </dgm:t>
    </dgm:pt>
    <dgm:pt modelId="{2A81866D-9714-4916-8410-D86F9A80D8C9}" type="pres">
      <dgm:prSet presAssocID="{1C5182C5-7D32-4975-9225-953E892A9BEB}" presName="tile3" presStyleLbl="node1" presStyleIdx="2" presStyleCnt="4"/>
      <dgm:spPr/>
      <dgm:t>
        <a:bodyPr/>
        <a:lstStyle/>
        <a:p>
          <a:endParaRPr lang="en-GB"/>
        </a:p>
      </dgm:t>
    </dgm:pt>
    <dgm:pt modelId="{394FEB8E-3D90-423D-87EB-FD84FA95461F}" type="pres">
      <dgm:prSet presAssocID="{1C5182C5-7D32-4975-9225-953E892A9BEB}" presName="tile3text" presStyleLbl="node1" presStyleIdx="2" presStyleCnt="4">
        <dgm:presLayoutVars>
          <dgm:chMax val="0"/>
          <dgm:chPref val="0"/>
          <dgm:bulletEnabled val="1"/>
        </dgm:presLayoutVars>
      </dgm:prSet>
      <dgm:spPr/>
      <dgm:t>
        <a:bodyPr/>
        <a:lstStyle/>
        <a:p>
          <a:endParaRPr lang="en-GB"/>
        </a:p>
      </dgm:t>
    </dgm:pt>
    <dgm:pt modelId="{65EEDC5D-73D4-4ED3-874F-2E67E8951F94}" type="pres">
      <dgm:prSet presAssocID="{1C5182C5-7D32-4975-9225-953E892A9BEB}" presName="tile4" presStyleLbl="node1" presStyleIdx="3" presStyleCnt="4"/>
      <dgm:spPr/>
      <dgm:t>
        <a:bodyPr/>
        <a:lstStyle/>
        <a:p>
          <a:endParaRPr lang="en-GB"/>
        </a:p>
      </dgm:t>
    </dgm:pt>
    <dgm:pt modelId="{FF2157EE-7721-4F3D-BEE3-717633ABA947}" type="pres">
      <dgm:prSet presAssocID="{1C5182C5-7D32-4975-9225-953E892A9BEB}" presName="tile4text" presStyleLbl="node1" presStyleIdx="3" presStyleCnt="4">
        <dgm:presLayoutVars>
          <dgm:chMax val="0"/>
          <dgm:chPref val="0"/>
          <dgm:bulletEnabled val="1"/>
        </dgm:presLayoutVars>
      </dgm:prSet>
      <dgm:spPr/>
      <dgm:t>
        <a:bodyPr/>
        <a:lstStyle/>
        <a:p>
          <a:endParaRPr lang="en-GB"/>
        </a:p>
      </dgm:t>
    </dgm:pt>
    <dgm:pt modelId="{918F8478-BE35-4CF6-A2F2-F6A0270DE4BB}" type="pres">
      <dgm:prSet presAssocID="{1C5182C5-7D32-4975-9225-953E892A9BEB}" presName="centerTile" presStyleLbl="fgShp" presStyleIdx="0" presStyleCnt="1">
        <dgm:presLayoutVars>
          <dgm:chMax val="0"/>
          <dgm:chPref val="0"/>
        </dgm:presLayoutVars>
      </dgm:prSet>
      <dgm:spPr/>
      <dgm:t>
        <a:bodyPr/>
        <a:lstStyle/>
        <a:p>
          <a:endParaRPr lang="en-GB"/>
        </a:p>
      </dgm:t>
    </dgm:pt>
  </dgm:ptLst>
  <dgm:cxnLst>
    <dgm:cxn modelId="{336470C0-511C-4023-9336-1F382C52BB5A}" srcId="{934FE462-834F-4C25-80DE-C63CF4AEB774}" destId="{95D3BE09-395C-43A1-989F-50C644C6251E}" srcOrd="1" destOrd="0" parTransId="{6CDD4A50-238E-4FD0-8AC6-A5113FB258BE}" sibTransId="{CCED229C-3DC1-4F17-8F54-CE62943A7073}"/>
    <dgm:cxn modelId="{30AF7F47-689E-4841-90B4-6705C4BBAC97}" type="presOf" srcId="{95D3BE09-395C-43A1-989F-50C644C6251E}" destId="{B1CE464F-BF8B-4EDD-8792-BAD20C63EAF0}" srcOrd="1" destOrd="0" presId="urn:microsoft.com/office/officeart/2005/8/layout/matrix1"/>
    <dgm:cxn modelId="{3E436A3A-1D56-4B4E-9689-98EF4A872F5D}" type="presOf" srcId="{1C5182C5-7D32-4975-9225-953E892A9BEB}" destId="{71D98B4C-5D79-4BF1-9680-911124897DF1}" srcOrd="0" destOrd="0" presId="urn:microsoft.com/office/officeart/2005/8/layout/matrix1"/>
    <dgm:cxn modelId="{1454C029-164D-433E-B990-FB14D171015C}" type="presOf" srcId="{47D8FD00-F56F-4F6F-929B-34F36E9EA46D}" destId="{FF2157EE-7721-4F3D-BEE3-717633ABA947}" srcOrd="1" destOrd="0" presId="urn:microsoft.com/office/officeart/2005/8/layout/matrix1"/>
    <dgm:cxn modelId="{83559F57-20FA-4CEA-9077-ECC33644C292}" type="presOf" srcId="{5D84036E-2356-44AF-9882-4D4D6AD56CC3}" destId="{2A81866D-9714-4916-8410-D86F9A80D8C9}" srcOrd="0" destOrd="0" presId="urn:microsoft.com/office/officeart/2005/8/layout/matrix1"/>
    <dgm:cxn modelId="{20C44FF1-CEDA-4CC4-95EE-876D77E13D8E}" srcId="{1C5182C5-7D32-4975-9225-953E892A9BEB}" destId="{934FE462-834F-4C25-80DE-C63CF4AEB774}" srcOrd="0" destOrd="0" parTransId="{3D80F3C0-96AE-4988-96BD-F24A2355C509}" sibTransId="{D028C047-6343-4863-BA19-C85C243A94C2}"/>
    <dgm:cxn modelId="{686C1291-A4AA-4254-AA8B-A8648F98E302}" type="presOf" srcId="{47D8FD00-F56F-4F6F-929B-34F36E9EA46D}" destId="{65EEDC5D-73D4-4ED3-874F-2E67E8951F94}" srcOrd="0" destOrd="0" presId="urn:microsoft.com/office/officeart/2005/8/layout/matrix1"/>
    <dgm:cxn modelId="{57AE5C75-15FF-419A-99A9-035BB22AF0E0}" srcId="{95D3BE09-395C-43A1-989F-50C644C6251E}" destId="{349F7983-DF84-403A-8F75-4958670B1ABC}" srcOrd="2" destOrd="0" parTransId="{FFAD0E87-9BC2-43C9-8349-5E72F4628870}" sibTransId="{25EBCB2A-DF06-41B7-A151-BFC184ECE3CF}"/>
    <dgm:cxn modelId="{A5311A7A-70D4-4E4A-980A-B34309504685}" type="presOf" srcId="{747908AF-D4E5-46FF-A175-047DC912A9EF}" destId="{B1CE464F-BF8B-4EDD-8792-BAD20C63EAF0}" srcOrd="1" destOrd="1" presId="urn:microsoft.com/office/officeart/2005/8/layout/matrix1"/>
    <dgm:cxn modelId="{7B4E3DAB-21F9-4683-9B15-A4E3E713B8A6}" type="presOf" srcId="{349F7983-DF84-403A-8F75-4958670B1ABC}" destId="{0D52B614-38F7-456A-958D-1E6D42E4172F}" srcOrd="0" destOrd="3" presId="urn:microsoft.com/office/officeart/2005/8/layout/matrix1"/>
    <dgm:cxn modelId="{6AE222D2-2857-430C-8A55-D87BB40D6166}" type="presOf" srcId="{349F7983-DF84-403A-8F75-4958670B1ABC}" destId="{B1CE464F-BF8B-4EDD-8792-BAD20C63EAF0}" srcOrd="1" destOrd="3" presId="urn:microsoft.com/office/officeart/2005/8/layout/matrix1"/>
    <dgm:cxn modelId="{00FA5E75-954C-40CC-AB5B-3E7A0EEAC46F}" type="presOf" srcId="{5D84036E-2356-44AF-9882-4D4D6AD56CC3}" destId="{394FEB8E-3D90-423D-87EB-FD84FA95461F}" srcOrd="1" destOrd="0" presId="urn:microsoft.com/office/officeart/2005/8/layout/matrix1"/>
    <dgm:cxn modelId="{D668C350-5DAB-455D-985E-1F3DDEEDF12F}" type="presOf" srcId="{33603C05-61BE-4E38-8EC7-30885FF32F2D}" destId="{1CBB9F3D-F43F-439B-9DC0-FC0AE0C3801B}" srcOrd="1" destOrd="0" presId="urn:microsoft.com/office/officeart/2005/8/layout/matrix1"/>
    <dgm:cxn modelId="{84743801-4E83-4168-B9D1-F9D3B2417DCB}" type="presOf" srcId="{626DA031-AED5-4238-928D-BDC7C469266C}" destId="{B1CE464F-BF8B-4EDD-8792-BAD20C63EAF0}" srcOrd="1" destOrd="2" presId="urn:microsoft.com/office/officeart/2005/8/layout/matrix1"/>
    <dgm:cxn modelId="{2C7B79AF-3673-42E2-82EC-4817E9540384}" srcId="{934FE462-834F-4C25-80DE-C63CF4AEB774}" destId="{47D8FD00-F56F-4F6F-929B-34F36E9EA46D}" srcOrd="3" destOrd="0" parTransId="{9F9CD672-9D42-4347-AFCD-4A32FFE4231C}" sibTransId="{6EA5F6F7-D35C-4FB3-BBB3-BE771E088EA5}"/>
    <dgm:cxn modelId="{B5F19858-1843-4ED4-AC29-8D11C938D9FD}" type="presOf" srcId="{33603C05-61BE-4E38-8EC7-30885FF32F2D}" destId="{BB744677-A279-4328-9EAC-176D75C62777}" srcOrd="0" destOrd="0" presId="urn:microsoft.com/office/officeart/2005/8/layout/matrix1"/>
    <dgm:cxn modelId="{25C70D1E-A732-4E11-A03E-DFAC2E696B23}" type="presOf" srcId="{626DA031-AED5-4238-928D-BDC7C469266C}" destId="{0D52B614-38F7-456A-958D-1E6D42E4172F}" srcOrd="0" destOrd="2" presId="urn:microsoft.com/office/officeart/2005/8/layout/matrix1"/>
    <dgm:cxn modelId="{87672E93-6979-4256-B8BA-8714CA1DC404}" type="presOf" srcId="{95D3BE09-395C-43A1-989F-50C644C6251E}" destId="{0D52B614-38F7-456A-958D-1E6D42E4172F}" srcOrd="0" destOrd="0" presId="urn:microsoft.com/office/officeart/2005/8/layout/matrix1"/>
    <dgm:cxn modelId="{EDBFBB4C-296F-41A3-B290-C6E497F79C96}" srcId="{934FE462-834F-4C25-80DE-C63CF4AEB774}" destId="{33603C05-61BE-4E38-8EC7-30885FF32F2D}" srcOrd="0" destOrd="0" parTransId="{9A84FD1B-E223-43E4-8F7D-8EEDEDAA460F}" sibTransId="{4E706569-C0DD-4C1E-BD8D-19F580047A78}"/>
    <dgm:cxn modelId="{DB5D4280-7F6C-482B-A9A0-EABFA19524C5}" srcId="{95D3BE09-395C-43A1-989F-50C644C6251E}" destId="{626DA031-AED5-4238-928D-BDC7C469266C}" srcOrd="1" destOrd="0" parTransId="{E380A9C8-0E1C-43F3-B9E4-11E1D00248CF}" sibTransId="{AFB730F8-6F63-4333-B42C-02F0D8484B63}"/>
    <dgm:cxn modelId="{22D995D4-6652-402B-867F-8DDE3117EC75}" type="presOf" srcId="{934FE462-834F-4C25-80DE-C63CF4AEB774}" destId="{918F8478-BE35-4CF6-A2F2-F6A0270DE4BB}" srcOrd="0" destOrd="0" presId="urn:microsoft.com/office/officeart/2005/8/layout/matrix1"/>
    <dgm:cxn modelId="{AA4F9B67-9D00-4817-A3BE-057FA6335139}" srcId="{934FE462-834F-4C25-80DE-C63CF4AEB774}" destId="{5D84036E-2356-44AF-9882-4D4D6AD56CC3}" srcOrd="2" destOrd="0" parTransId="{A414DF8F-CCFC-44B4-A99F-E9EBF63861A0}" sibTransId="{C09EE08C-DB8E-492D-8232-455AE3779FAF}"/>
    <dgm:cxn modelId="{0E7A0C4A-02AE-48AE-9D48-683E2EBB6B08}" srcId="{95D3BE09-395C-43A1-989F-50C644C6251E}" destId="{747908AF-D4E5-46FF-A175-047DC912A9EF}" srcOrd="0" destOrd="0" parTransId="{E8F3445C-5657-4EC4-84C2-81DA53348402}" sibTransId="{0DCA71AD-A0FC-4236-8022-022936EE0004}"/>
    <dgm:cxn modelId="{4CD42381-4969-4C25-9C35-D4CC42C39018}" type="presOf" srcId="{747908AF-D4E5-46FF-A175-047DC912A9EF}" destId="{0D52B614-38F7-456A-958D-1E6D42E4172F}" srcOrd="0" destOrd="1" presId="urn:microsoft.com/office/officeart/2005/8/layout/matrix1"/>
    <dgm:cxn modelId="{240F8F4F-A307-4139-8651-BAB741F02D86}" type="presParOf" srcId="{71D98B4C-5D79-4BF1-9680-911124897DF1}" destId="{ACD863A7-C4F1-4F46-BB2A-0A8975FCC1CF}" srcOrd="0" destOrd="0" presId="urn:microsoft.com/office/officeart/2005/8/layout/matrix1"/>
    <dgm:cxn modelId="{DE2864F3-003E-44FB-ADB8-EE539CF2E350}" type="presParOf" srcId="{ACD863A7-C4F1-4F46-BB2A-0A8975FCC1CF}" destId="{BB744677-A279-4328-9EAC-176D75C62777}" srcOrd="0" destOrd="0" presId="urn:microsoft.com/office/officeart/2005/8/layout/matrix1"/>
    <dgm:cxn modelId="{02AB91A7-79AE-406E-A762-1A8237ABD92C}" type="presParOf" srcId="{ACD863A7-C4F1-4F46-BB2A-0A8975FCC1CF}" destId="{1CBB9F3D-F43F-439B-9DC0-FC0AE0C3801B}" srcOrd="1" destOrd="0" presId="urn:microsoft.com/office/officeart/2005/8/layout/matrix1"/>
    <dgm:cxn modelId="{51A8DADB-2B61-4F76-B4C8-B6C21BE0B27E}" type="presParOf" srcId="{ACD863A7-C4F1-4F46-BB2A-0A8975FCC1CF}" destId="{0D52B614-38F7-456A-958D-1E6D42E4172F}" srcOrd="2" destOrd="0" presId="urn:microsoft.com/office/officeart/2005/8/layout/matrix1"/>
    <dgm:cxn modelId="{A89E7141-7BBF-4BF2-8A1E-81725A5FD2BE}" type="presParOf" srcId="{ACD863A7-C4F1-4F46-BB2A-0A8975FCC1CF}" destId="{B1CE464F-BF8B-4EDD-8792-BAD20C63EAF0}" srcOrd="3" destOrd="0" presId="urn:microsoft.com/office/officeart/2005/8/layout/matrix1"/>
    <dgm:cxn modelId="{E5AC0E68-92BC-45F8-B0C9-3EDB1F4271DD}" type="presParOf" srcId="{ACD863A7-C4F1-4F46-BB2A-0A8975FCC1CF}" destId="{2A81866D-9714-4916-8410-D86F9A80D8C9}" srcOrd="4" destOrd="0" presId="urn:microsoft.com/office/officeart/2005/8/layout/matrix1"/>
    <dgm:cxn modelId="{86A0C10B-78B8-4E0E-9B66-F2519447689F}" type="presParOf" srcId="{ACD863A7-C4F1-4F46-BB2A-0A8975FCC1CF}" destId="{394FEB8E-3D90-423D-87EB-FD84FA95461F}" srcOrd="5" destOrd="0" presId="urn:microsoft.com/office/officeart/2005/8/layout/matrix1"/>
    <dgm:cxn modelId="{8265D1A5-667A-4C70-A6E9-E5BFF8E2A196}" type="presParOf" srcId="{ACD863A7-C4F1-4F46-BB2A-0A8975FCC1CF}" destId="{65EEDC5D-73D4-4ED3-874F-2E67E8951F94}" srcOrd="6" destOrd="0" presId="urn:microsoft.com/office/officeart/2005/8/layout/matrix1"/>
    <dgm:cxn modelId="{E49AE326-7E06-447B-AA86-6C43C0379198}" type="presParOf" srcId="{ACD863A7-C4F1-4F46-BB2A-0A8975FCC1CF}" destId="{FF2157EE-7721-4F3D-BEE3-717633ABA947}" srcOrd="7" destOrd="0" presId="urn:microsoft.com/office/officeart/2005/8/layout/matrix1"/>
    <dgm:cxn modelId="{86DBAE48-EF7A-4259-80B6-C82D78637F81}" type="presParOf" srcId="{71D98B4C-5D79-4BF1-9680-911124897DF1}" destId="{918F8478-BE35-4CF6-A2F2-F6A0270DE4B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6DCEE-0D74-44B6-AD07-6FAECE722ACA}">
      <dsp:nvSpPr>
        <dsp:cNvPr id="0" name=""/>
        <dsp:cNvSpPr/>
      </dsp:nvSpPr>
      <dsp:spPr>
        <a:xfrm>
          <a:off x="765095" y="2051"/>
          <a:ext cx="2093565" cy="125613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i="0" kern="1200" noProof="0" dirty="0" smtClean="0"/>
            <a:t>A reference framework for upwards convergence</a:t>
          </a:r>
          <a:endParaRPr lang="en-GB" sz="1700" kern="1200" noProof="0" dirty="0"/>
        </a:p>
      </dsp:txBody>
      <dsp:txXfrm>
        <a:off x="826415" y="63371"/>
        <a:ext cx="1970925" cy="1133499"/>
      </dsp:txXfrm>
    </dsp:sp>
    <dsp:sp modelId="{8EB66784-6FB1-47BF-8138-54C8580B705E}">
      <dsp:nvSpPr>
        <dsp:cNvPr id="0" name=""/>
        <dsp:cNvSpPr/>
      </dsp:nvSpPr>
      <dsp:spPr>
        <a:xfrm>
          <a:off x="3068017" y="2051"/>
          <a:ext cx="2093565" cy="1256139"/>
        </a:xfrm>
        <a:prstGeom prst="roundRect">
          <a:avLst/>
        </a:prstGeom>
        <a:solidFill>
          <a:srgbClr val="F68831"/>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noProof="0" dirty="0" smtClean="0"/>
            <a:t>20 principles and rights</a:t>
          </a:r>
          <a:endParaRPr lang="en-GB" sz="1700" kern="1200" noProof="0" dirty="0"/>
        </a:p>
      </dsp:txBody>
      <dsp:txXfrm>
        <a:off x="3129337" y="63371"/>
        <a:ext cx="1970925" cy="1133499"/>
      </dsp:txXfrm>
    </dsp:sp>
    <dsp:sp modelId="{22055B25-F830-4C95-9DF9-7A4EA667DC7A}">
      <dsp:nvSpPr>
        <dsp:cNvPr id="0" name=""/>
        <dsp:cNvSpPr/>
      </dsp:nvSpPr>
      <dsp:spPr>
        <a:xfrm>
          <a:off x="5370939" y="2051"/>
          <a:ext cx="2093565" cy="125613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i="0" kern="1200" noProof="0" dirty="0" smtClean="0"/>
            <a:t>Building on the existing EU social law</a:t>
          </a:r>
          <a:endParaRPr lang="en-GB" sz="1700" kern="1200" noProof="0" dirty="0"/>
        </a:p>
      </dsp:txBody>
      <dsp:txXfrm>
        <a:off x="5432259" y="63371"/>
        <a:ext cx="1970925" cy="1133499"/>
      </dsp:txXfrm>
    </dsp:sp>
    <dsp:sp modelId="{FB74E127-7CA1-4049-A78B-A9993AE861E6}">
      <dsp:nvSpPr>
        <dsp:cNvPr id="0" name=""/>
        <dsp:cNvSpPr/>
      </dsp:nvSpPr>
      <dsp:spPr>
        <a:xfrm>
          <a:off x="1916556" y="1467547"/>
          <a:ext cx="2093565" cy="125613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i="0" kern="1200" noProof="0" dirty="0" smtClean="0"/>
            <a:t>A scoreboard of employment and social indicators</a:t>
          </a:r>
          <a:endParaRPr lang="en-GB" sz="1700" kern="1200" noProof="0" dirty="0"/>
        </a:p>
      </dsp:txBody>
      <dsp:txXfrm>
        <a:off x="1977876" y="1528867"/>
        <a:ext cx="1970925" cy="1133499"/>
      </dsp:txXfrm>
    </dsp:sp>
    <dsp:sp modelId="{B6FAE0BE-BDEA-4CE6-887F-903A9F25CDEA}">
      <dsp:nvSpPr>
        <dsp:cNvPr id="0" name=""/>
        <dsp:cNvSpPr/>
      </dsp:nvSpPr>
      <dsp:spPr>
        <a:xfrm>
          <a:off x="4219478" y="1467547"/>
          <a:ext cx="2093565" cy="125613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noProof="0" dirty="0" smtClean="0"/>
            <a:t>Several concrete initiatives </a:t>
          </a:r>
          <a:endParaRPr lang="en-GB" sz="1700" kern="1200" noProof="0" dirty="0"/>
        </a:p>
      </dsp:txBody>
      <dsp:txXfrm>
        <a:off x="4280798" y="1528867"/>
        <a:ext cx="1970925" cy="1133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D670A-9E44-488E-A431-036B5B89165E}">
      <dsp:nvSpPr>
        <dsp:cNvPr id="0" name=""/>
        <dsp:cNvSpPr/>
      </dsp:nvSpPr>
      <dsp:spPr>
        <a:xfrm>
          <a:off x="2571" y="1080"/>
          <a:ext cx="2507456" cy="468859"/>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GB" sz="1200" b="1" i="0" kern="1200" dirty="0" smtClean="0"/>
            <a:t>Equal opportunities and access to the labour market</a:t>
          </a:r>
          <a:endParaRPr lang="en-GB" sz="1200" kern="1200" dirty="0"/>
        </a:p>
      </dsp:txBody>
      <dsp:txXfrm>
        <a:off x="25459" y="23968"/>
        <a:ext cx="2461680" cy="445971"/>
      </dsp:txXfrm>
    </dsp:sp>
    <dsp:sp modelId="{046D9D5A-D3D9-4DD2-AFEA-774AB256DAC8}">
      <dsp:nvSpPr>
        <dsp:cNvPr id="0" name=""/>
        <dsp:cNvSpPr/>
      </dsp:nvSpPr>
      <dsp:spPr>
        <a:xfrm>
          <a:off x="2571" y="469939"/>
          <a:ext cx="2507456" cy="22547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GB" sz="1200" b="1" kern="1200" smtClean="0"/>
            <a:t>Education, training and life-long learning</a:t>
          </a:r>
          <a:endParaRPr lang="en-GB" sz="1200" kern="1200"/>
        </a:p>
        <a:p>
          <a:pPr marL="114300" lvl="1" indent="-114300" algn="l" defTabSz="533400" rtl="0">
            <a:lnSpc>
              <a:spcPct val="90000"/>
            </a:lnSpc>
            <a:spcBef>
              <a:spcPct val="0"/>
            </a:spcBef>
            <a:spcAft>
              <a:spcPct val="15000"/>
            </a:spcAft>
            <a:buChar char="••"/>
          </a:pPr>
          <a:r>
            <a:rPr lang="en-GB" sz="1200" b="1" kern="1200" dirty="0" smtClean="0"/>
            <a:t>Gender equality</a:t>
          </a:r>
          <a:endParaRPr lang="en-GB" sz="1200" kern="1200" dirty="0"/>
        </a:p>
        <a:p>
          <a:pPr marL="114300" lvl="1" indent="-114300" algn="l" defTabSz="533400" rtl="0">
            <a:lnSpc>
              <a:spcPct val="90000"/>
            </a:lnSpc>
            <a:spcBef>
              <a:spcPct val="0"/>
            </a:spcBef>
            <a:spcAft>
              <a:spcPct val="15000"/>
            </a:spcAft>
            <a:buChar char="••"/>
          </a:pPr>
          <a:r>
            <a:rPr lang="en-GB" sz="1200" b="1" kern="1200" dirty="0" smtClean="0"/>
            <a:t>Equal opportunities</a:t>
          </a:r>
          <a:endParaRPr lang="en-GB" sz="1200" kern="1200" dirty="0"/>
        </a:p>
        <a:p>
          <a:pPr marL="114300" lvl="1" indent="-114300" algn="l" defTabSz="533400" rtl="0">
            <a:lnSpc>
              <a:spcPct val="90000"/>
            </a:lnSpc>
            <a:spcBef>
              <a:spcPct val="0"/>
            </a:spcBef>
            <a:spcAft>
              <a:spcPct val="15000"/>
            </a:spcAft>
            <a:buChar char="••"/>
          </a:pPr>
          <a:r>
            <a:rPr lang="en-GB" sz="1200" b="1" kern="1200" dirty="0" smtClean="0"/>
            <a:t>Active support to employment</a:t>
          </a:r>
          <a:endParaRPr lang="en-GB" sz="1200" kern="1200" dirty="0"/>
        </a:p>
      </dsp:txBody>
      <dsp:txXfrm>
        <a:off x="2571" y="469939"/>
        <a:ext cx="2507456" cy="2254717"/>
      </dsp:txXfrm>
    </dsp:sp>
    <dsp:sp modelId="{91A6CEEF-339D-4CCE-9C8A-4E5F8B6B4BE7}">
      <dsp:nvSpPr>
        <dsp:cNvPr id="0" name=""/>
        <dsp:cNvSpPr/>
      </dsp:nvSpPr>
      <dsp:spPr>
        <a:xfrm>
          <a:off x="2861071" y="1080"/>
          <a:ext cx="2507456" cy="468859"/>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GB" sz="1200" b="1" i="0" kern="1200" dirty="0" smtClean="0"/>
            <a:t>Fair working conditions</a:t>
          </a:r>
          <a:endParaRPr lang="en-GB" sz="1200" kern="1200" dirty="0"/>
        </a:p>
      </dsp:txBody>
      <dsp:txXfrm>
        <a:off x="2883959" y="23968"/>
        <a:ext cx="2461680" cy="445971"/>
      </dsp:txXfrm>
    </dsp:sp>
    <dsp:sp modelId="{6F353EAD-5B37-40E5-AF56-30230B6DFB8B}">
      <dsp:nvSpPr>
        <dsp:cNvPr id="0" name=""/>
        <dsp:cNvSpPr/>
      </dsp:nvSpPr>
      <dsp:spPr>
        <a:xfrm>
          <a:off x="2861071" y="469939"/>
          <a:ext cx="2507456" cy="22547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GB" sz="1200" b="1" kern="1200" dirty="0" smtClean="0"/>
            <a:t>Secure and adaptable employment</a:t>
          </a:r>
          <a:endParaRPr lang="en-GB" sz="1200" kern="1200" dirty="0"/>
        </a:p>
        <a:p>
          <a:pPr marL="114300" lvl="1" indent="-114300" algn="l" defTabSz="533400">
            <a:lnSpc>
              <a:spcPct val="90000"/>
            </a:lnSpc>
            <a:spcBef>
              <a:spcPct val="0"/>
            </a:spcBef>
            <a:spcAft>
              <a:spcPct val="15000"/>
            </a:spcAft>
            <a:buChar char="••"/>
          </a:pPr>
          <a:r>
            <a:rPr lang="en-GB" sz="1200" b="1" kern="1200" smtClean="0"/>
            <a:t>Wages</a:t>
          </a:r>
          <a:endParaRPr lang="en-GB" sz="1200" kern="1200"/>
        </a:p>
        <a:p>
          <a:pPr marL="114300" lvl="1" indent="-114300" algn="l" defTabSz="533400" rtl="0">
            <a:lnSpc>
              <a:spcPct val="90000"/>
            </a:lnSpc>
            <a:spcBef>
              <a:spcPct val="0"/>
            </a:spcBef>
            <a:spcAft>
              <a:spcPct val="15000"/>
            </a:spcAft>
            <a:buChar char="••"/>
          </a:pPr>
          <a:r>
            <a:rPr lang="en-GB" sz="1200" b="1" kern="1200" dirty="0" smtClean="0"/>
            <a:t>Information about employment conditions and protection in case of dismissals</a:t>
          </a:r>
          <a:endParaRPr lang="en-GB" sz="1200" kern="1200" dirty="0"/>
        </a:p>
        <a:p>
          <a:pPr marL="114300" lvl="1" indent="-114300" algn="l" defTabSz="533400" rtl="0">
            <a:lnSpc>
              <a:spcPct val="90000"/>
            </a:lnSpc>
            <a:spcBef>
              <a:spcPct val="0"/>
            </a:spcBef>
            <a:spcAft>
              <a:spcPct val="15000"/>
            </a:spcAft>
            <a:buChar char="••"/>
          </a:pPr>
          <a:r>
            <a:rPr lang="en-GB" sz="1200" b="1" kern="1200" dirty="0" smtClean="0"/>
            <a:t>Social dialogue and involvement of workers </a:t>
          </a:r>
          <a:endParaRPr lang="en-GB" sz="1200" kern="1200" dirty="0"/>
        </a:p>
        <a:p>
          <a:pPr marL="114300" lvl="1" indent="-114300" algn="l" defTabSz="533400" rtl="0">
            <a:lnSpc>
              <a:spcPct val="90000"/>
            </a:lnSpc>
            <a:spcBef>
              <a:spcPct val="0"/>
            </a:spcBef>
            <a:spcAft>
              <a:spcPct val="15000"/>
            </a:spcAft>
            <a:buChar char="••"/>
          </a:pPr>
          <a:r>
            <a:rPr lang="en-GB" sz="1200" b="1" kern="1200" dirty="0" smtClean="0"/>
            <a:t>Work-life balance</a:t>
          </a:r>
          <a:endParaRPr lang="en-GB" sz="1200" kern="1200" dirty="0"/>
        </a:p>
        <a:p>
          <a:pPr marL="114300" lvl="1" indent="-114300" algn="l" defTabSz="533400" rtl="0">
            <a:lnSpc>
              <a:spcPct val="90000"/>
            </a:lnSpc>
            <a:spcBef>
              <a:spcPct val="0"/>
            </a:spcBef>
            <a:spcAft>
              <a:spcPct val="15000"/>
            </a:spcAft>
            <a:buChar char="••"/>
          </a:pPr>
          <a:r>
            <a:rPr lang="en-GB" sz="1200" b="1" kern="1200" dirty="0" smtClean="0"/>
            <a:t>Healthy, safe and well-adapted work environment</a:t>
          </a:r>
          <a:endParaRPr lang="en-GB" sz="1200" kern="1200" dirty="0"/>
        </a:p>
      </dsp:txBody>
      <dsp:txXfrm>
        <a:off x="2861071" y="469939"/>
        <a:ext cx="2507456" cy="2254717"/>
      </dsp:txXfrm>
    </dsp:sp>
    <dsp:sp modelId="{A6317FED-BC95-41E7-B282-419BC8B611F5}">
      <dsp:nvSpPr>
        <dsp:cNvPr id="0" name=""/>
        <dsp:cNvSpPr/>
      </dsp:nvSpPr>
      <dsp:spPr>
        <a:xfrm>
          <a:off x="5722143" y="0"/>
          <a:ext cx="2507456" cy="468859"/>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GB" sz="1200" b="1" i="0" kern="1200" dirty="0" smtClean="0"/>
            <a:t>Adequate and sustainable social protection</a:t>
          </a:r>
          <a:endParaRPr lang="en-GB" sz="1200" kern="1200" dirty="0"/>
        </a:p>
      </dsp:txBody>
      <dsp:txXfrm>
        <a:off x="5745031" y="22888"/>
        <a:ext cx="2461680" cy="445971"/>
      </dsp:txXfrm>
    </dsp:sp>
    <dsp:sp modelId="{5A84BE6C-3D97-4762-B543-EEFD88375C60}">
      <dsp:nvSpPr>
        <dsp:cNvPr id="0" name=""/>
        <dsp:cNvSpPr/>
      </dsp:nvSpPr>
      <dsp:spPr>
        <a:xfrm>
          <a:off x="5719571" y="469939"/>
          <a:ext cx="2507456" cy="22547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GB" sz="1200" b="1" kern="1200" dirty="0" smtClean="0"/>
            <a:t>Childcare and support to children</a:t>
          </a:r>
          <a:endParaRPr lang="en-GB" sz="1200" kern="1200" dirty="0"/>
        </a:p>
        <a:p>
          <a:pPr marL="114300" lvl="1" indent="-114300" algn="l" defTabSz="533400" rtl="0">
            <a:lnSpc>
              <a:spcPct val="90000"/>
            </a:lnSpc>
            <a:spcBef>
              <a:spcPct val="0"/>
            </a:spcBef>
            <a:spcAft>
              <a:spcPct val="15000"/>
            </a:spcAft>
            <a:buChar char="••"/>
          </a:pPr>
          <a:r>
            <a:rPr lang="en-GB" sz="1200" b="1" kern="1200" dirty="0" smtClean="0"/>
            <a:t>Social Protection</a:t>
          </a:r>
          <a:endParaRPr lang="en-GB" sz="1200" kern="1200" dirty="0"/>
        </a:p>
        <a:p>
          <a:pPr marL="114300" lvl="1" indent="-114300" algn="l" defTabSz="533400" rtl="0">
            <a:lnSpc>
              <a:spcPct val="90000"/>
            </a:lnSpc>
            <a:spcBef>
              <a:spcPct val="0"/>
            </a:spcBef>
            <a:spcAft>
              <a:spcPct val="15000"/>
            </a:spcAft>
            <a:buChar char="••"/>
          </a:pPr>
          <a:r>
            <a:rPr lang="en-GB" sz="1200" b="1" kern="1200" dirty="0" smtClean="0"/>
            <a:t>Unemployment benefits</a:t>
          </a:r>
          <a:endParaRPr lang="en-GB" sz="1200" kern="1200" dirty="0"/>
        </a:p>
        <a:p>
          <a:pPr marL="114300" lvl="1" indent="-114300" algn="l" defTabSz="533400" rtl="0">
            <a:lnSpc>
              <a:spcPct val="90000"/>
            </a:lnSpc>
            <a:spcBef>
              <a:spcPct val="0"/>
            </a:spcBef>
            <a:spcAft>
              <a:spcPct val="15000"/>
            </a:spcAft>
            <a:buChar char="••"/>
          </a:pPr>
          <a:r>
            <a:rPr lang="en-GB" sz="1200" b="1" kern="1200" dirty="0" smtClean="0"/>
            <a:t>Minimum income</a:t>
          </a:r>
          <a:endParaRPr lang="en-GB" sz="1200" kern="1200" dirty="0"/>
        </a:p>
        <a:p>
          <a:pPr marL="114300" lvl="1" indent="-114300" algn="l" defTabSz="533400" rtl="0">
            <a:lnSpc>
              <a:spcPct val="90000"/>
            </a:lnSpc>
            <a:spcBef>
              <a:spcPct val="0"/>
            </a:spcBef>
            <a:spcAft>
              <a:spcPct val="15000"/>
            </a:spcAft>
            <a:buChar char="••"/>
          </a:pPr>
          <a:r>
            <a:rPr lang="en-GB" sz="1200" b="1" kern="1200" dirty="0" smtClean="0"/>
            <a:t>Old age income and pensions</a:t>
          </a:r>
          <a:endParaRPr lang="en-GB" sz="1200" kern="1200" dirty="0"/>
        </a:p>
        <a:p>
          <a:pPr marL="114300" lvl="1" indent="-114300" algn="l" defTabSz="533400" rtl="0">
            <a:lnSpc>
              <a:spcPct val="90000"/>
            </a:lnSpc>
            <a:spcBef>
              <a:spcPct val="0"/>
            </a:spcBef>
            <a:spcAft>
              <a:spcPct val="15000"/>
            </a:spcAft>
            <a:buChar char="••"/>
          </a:pPr>
          <a:r>
            <a:rPr lang="en-GB" sz="1200" b="1" kern="1200" dirty="0" smtClean="0"/>
            <a:t>Health care</a:t>
          </a:r>
          <a:endParaRPr lang="en-GB" sz="1200" kern="1200" dirty="0"/>
        </a:p>
        <a:p>
          <a:pPr marL="114300" lvl="1" indent="-114300" algn="l" defTabSz="533400" rtl="0">
            <a:lnSpc>
              <a:spcPct val="90000"/>
            </a:lnSpc>
            <a:spcBef>
              <a:spcPct val="0"/>
            </a:spcBef>
            <a:spcAft>
              <a:spcPct val="15000"/>
            </a:spcAft>
            <a:buChar char="••"/>
          </a:pPr>
          <a:r>
            <a:rPr lang="en-GB" sz="1200" b="1" kern="1200" dirty="0" smtClean="0"/>
            <a:t>Inclusion of people with disabilities</a:t>
          </a:r>
          <a:endParaRPr lang="en-GB" sz="1200" kern="1200" dirty="0"/>
        </a:p>
        <a:p>
          <a:pPr marL="114300" lvl="1" indent="-114300" algn="l" defTabSz="533400" rtl="0">
            <a:lnSpc>
              <a:spcPct val="90000"/>
            </a:lnSpc>
            <a:spcBef>
              <a:spcPct val="0"/>
            </a:spcBef>
            <a:spcAft>
              <a:spcPct val="15000"/>
            </a:spcAft>
            <a:buChar char="••"/>
          </a:pPr>
          <a:r>
            <a:rPr lang="en-GB" sz="1200" b="1" kern="1200" dirty="0" smtClean="0"/>
            <a:t>Long-term care </a:t>
          </a:r>
          <a:endParaRPr lang="en-GB" sz="1200" kern="1200" dirty="0"/>
        </a:p>
        <a:p>
          <a:pPr marL="114300" lvl="1" indent="-114300" algn="l" defTabSz="533400" rtl="0">
            <a:lnSpc>
              <a:spcPct val="90000"/>
            </a:lnSpc>
            <a:spcBef>
              <a:spcPct val="0"/>
            </a:spcBef>
            <a:spcAft>
              <a:spcPct val="15000"/>
            </a:spcAft>
            <a:buChar char="••"/>
          </a:pPr>
          <a:r>
            <a:rPr lang="en-GB" sz="1200" b="1" kern="1200" dirty="0" smtClean="0"/>
            <a:t>Housing and assistance for the homeless</a:t>
          </a:r>
          <a:endParaRPr lang="en-GB" sz="1200" kern="1200" dirty="0"/>
        </a:p>
        <a:p>
          <a:pPr marL="114300" lvl="1" indent="-114300" algn="l" defTabSz="533400" rtl="0">
            <a:lnSpc>
              <a:spcPct val="90000"/>
            </a:lnSpc>
            <a:spcBef>
              <a:spcPct val="0"/>
            </a:spcBef>
            <a:spcAft>
              <a:spcPct val="15000"/>
            </a:spcAft>
            <a:buChar char="••"/>
          </a:pPr>
          <a:r>
            <a:rPr lang="en-GB" sz="1200" b="1" kern="1200" dirty="0" smtClean="0"/>
            <a:t>Access to essential services</a:t>
          </a:r>
          <a:endParaRPr lang="en-GB" sz="1200" kern="1200" dirty="0"/>
        </a:p>
      </dsp:txBody>
      <dsp:txXfrm>
        <a:off x="5719571" y="469939"/>
        <a:ext cx="2507456" cy="2254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8428C-581A-44F4-A7E3-C18AF689DE81}">
      <dsp:nvSpPr>
        <dsp:cNvPr id="0" name=""/>
        <dsp:cNvSpPr/>
      </dsp:nvSpPr>
      <dsp:spPr>
        <a:xfrm>
          <a:off x="993" y="394227"/>
          <a:ext cx="1936885" cy="19368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593" tIns="21590" rIns="106593" bIns="21590" numCol="1" spcCol="1270" anchor="ctr" anchorCtr="0">
          <a:noAutofit/>
        </a:bodyPr>
        <a:lstStyle/>
        <a:p>
          <a:pPr lvl="0" algn="ctr" defTabSz="755650" rtl="0">
            <a:lnSpc>
              <a:spcPct val="90000"/>
            </a:lnSpc>
            <a:spcBef>
              <a:spcPct val="0"/>
            </a:spcBef>
            <a:spcAft>
              <a:spcPct val="35000"/>
            </a:spcAft>
          </a:pPr>
          <a:r>
            <a:rPr lang="en-GB" sz="1700" b="1" i="0" kern="1200" noProof="0" dirty="0" smtClean="0"/>
            <a:t>Update EU legislation, step up enforcement</a:t>
          </a:r>
          <a:endParaRPr lang="en-GB" sz="1700" b="1" kern="1200" noProof="0" dirty="0"/>
        </a:p>
      </dsp:txBody>
      <dsp:txXfrm>
        <a:off x="284643" y="677877"/>
        <a:ext cx="1369585" cy="1369585"/>
      </dsp:txXfrm>
    </dsp:sp>
    <dsp:sp modelId="{B07B2CCC-508D-4D0E-A239-213D74D8A5D7}">
      <dsp:nvSpPr>
        <dsp:cNvPr id="0" name=""/>
        <dsp:cNvSpPr/>
      </dsp:nvSpPr>
      <dsp:spPr>
        <a:xfrm>
          <a:off x="1550501" y="394227"/>
          <a:ext cx="1936885" cy="19368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593" tIns="21590" rIns="106593" bIns="21590" numCol="1" spcCol="1270" anchor="ctr" anchorCtr="0">
          <a:noAutofit/>
        </a:bodyPr>
        <a:lstStyle/>
        <a:p>
          <a:pPr lvl="0" algn="ctr" defTabSz="755650" rtl="0">
            <a:lnSpc>
              <a:spcPct val="90000"/>
            </a:lnSpc>
            <a:spcBef>
              <a:spcPct val="0"/>
            </a:spcBef>
            <a:spcAft>
              <a:spcPct val="35000"/>
            </a:spcAft>
          </a:pPr>
          <a:r>
            <a:rPr lang="en-GB" sz="1700" b="1" i="0" kern="1200" noProof="0" dirty="0" smtClean="0"/>
            <a:t>Funding</a:t>
          </a:r>
          <a:endParaRPr lang="en-GB" sz="1700" b="1" kern="1200" noProof="0" dirty="0"/>
        </a:p>
      </dsp:txBody>
      <dsp:txXfrm>
        <a:off x="1834151" y="677877"/>
        <a:ext cx="1369585" cy="1369585"/>
      </dsp:txXfrm>
    </dsp:sp>
    <dsp:sp modelId="{F1663094-6624-4B7B-9C47-EF445E87CE83}">
      <dsp:nvSpPr>
        <dsp:cNvPr id="0" name=""/>
        <dsp:cNvSpPr/>
      </dsp:nvSpPr>
      <dsp:spPr>
        <a:xfrm>
          <a:off x="3100009" y="394227"/>
          <a:ext cx="1936885" cy="19368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593" tIns="21590" rIns="106593" bIns="21590" numCol="1" spcCol="1270" anchor="ctr" anchorCtr="0">
          <a:noAutofit/>
        </a:bodyPr>
        <a:lstStyle/>
        <a:p>
          <a:pPr lvl="0" algn="ctr" defTabSz="755650" rtl="0">
            <a:lnSpc>
              <a:spcPct val="90000"/>
            </a:lnSpc>
            <a:spcBef>
              <a:spcPct val="0"/>
            </a:spcBef>
            <a:spcAft>
              <a:spcPct val="35000"/>
            </a:spcAft>
          </a:pPr>
          <a:r>
            <a:rPr lang="en-GB" sz="1700" b="1" i="0" kern="1200" noProof="0" dirty="0" smtClean="0"/>
            <a:t>European Semester</a:t>
          </a:r>
          <a:endParaRPr lang="en-GB" sz="1700" b="1" kern="1200" noProof="0" dirty="0"/>
        </a:p>
      </dsp:txBody>
      <dsp:txXfrm>
        <a:off x="3383659" y="677877"/>
        <a:ext cx="1369585" cy="1369585"/>
      </dsp:txXfrm>
    </dsp:sp>
    <dsp:sp modelId="{74964719-73F0-4E3F-97C1-701792DEF2A4}">
      <dsp:nvSpPr>
        <dsp:cNvPr id="0" name=""/>
        <dsp:cNvSpPr/>
      </dsp:nvSpPr>
      <dsp:spPr>
        <a:xfrm>
          <a:off x="4649517" y="394227"/>
          <a:ext cx="1936885" cy="19368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593" tIns="21590" rIns="106593" bIns="21590" numCol="1" spcCol="1270" anchor="ctr" anchorCtr="0">
          <a:noAutofit/>
        </a:bodyPr>
        <a:lstStyle/>
        <a:p>
          <a:pPr lvl="0" algn="ctr" defTabSz="755650" rtl="0">
            <a:lnSpc>
              <a:spcPct val="90000"/>
            </a:lnSpc>
            <a:spcBef>
              <a:spcPct val="0"/>
            </a:spcBef>
            <a:spcAft>
              <a:spcPct val="35000"/>
            </a:spcAft>
          </a:pPr>
          <a:r>
            <a:rPr lang="en-GB" sz="1700" b="1" i="0" kern="1200" noProof="0" dirty="0" smtClean="0"/>
            <a:t>Social dialogue</a:t>
          </a:r>
          <a:endParaRPr lang="en-GB" sz="1700" b="1" kern="1200" noProof="0" dirty="0"/>
        </a:p>
      </dsp:txBody>
      <dsp:txXfrm>
        <a:off x="4933167" y="677877"/>
        <a:ext cx="1369585" cy="1369585"/>
      </dsp:txXfrm>
    </dsp:sp>
    <dsp:sp modelId="{7EB60EDA-4111-479D-ABCA-8704E31228D1}">
      <dsp:nvSpPr>
        <dsp:cNvPr id="0" name=""/>
        <dsp:cNvSpPr/>
      </dsp:nvSpPr>
      <dsp:spPr>
        <a:xfrm>
          <a:off x="6199025" y="394227"/>
          <a:ext cx="1936885" cy="19368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593" tIns="21590" rIns="106593" bIns="21590" numCol="1" spcCol="1270" anchor="ctr" anchorCtr="0">
          <a:noAutofit/>
        </a:bodyPr>
        <a:lstStyle/>
        <a:p>
          <a:pPr lvl="0" algn="ctr" defTabSz="755650" rtl="0">
            <a:lnSpc>
              <a:spcPct val="90000"/>
            </a:lnSpc>
            <a:spcBef>
              <a:spcPct val="0"/>
            </a:spcBef>
            <a:spcAft>
              <a:spcPct val="35000"/>
            </a:spcAft>
          </a:pPr>
          <a:r>
            <a:rPr lang="en-GB" sz="1700" b="1" kern="1200" noProof="0" dirty="0" smtClean="0"/>
            <a:t>Civil Society</a:t>
          </a:r>
          <a:endParaRPr lang="en-GB" sz="1700" b="1" kern="1200" noProof="0" dirty="0"/>
        </a:p>
      </dsp:txBody>
      <dsp:txXfrm>
        <a:off x="6482675" y="677877"/>
        <a:ext cx="1369585" cy="13695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49C69-DDE5-498B-9C6E-A731B226E014}">
      <dsp:nvSpPr>
        <dsp:cNvPr id="0" name=""/>
        <dsp:cNvSpPr/>
      </dsp:nvSpPr>
      <dsp:spPr>
        <a:xfrm rot="5400000">
          <a:off x="5391390" y="-2376379"/>
          <a:ext cx="40947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GB" sz="2000" b="0" i="0" kern="1200" noProof="0" dirty="0" smtClean="0"/>
            <a:t>Directive + policy measures currently discussed</a:t>
          </a:r>
          <a:endParaRPr lang="en-GB" sz="2000" kern="1200" noProof="0" dirty="0"/>
        </a:p>
      </dsp:txBody>
      <dsp:txXfrm rot="-5400000">
        <a:off x="2962656" y="72344"/>
        <a:ext cx="5246955" cy="369496"/>
      </dsp:txXfrm>
    </dsp:sp>
    <dsp:sp modelId="{91A4154E-C2DA-4909-9FD3-F83A0F1BB7B7}">
      <dsp:nvSpPr>
        <dsp:cNvPr id="0" name=""/>
        <dsp:cNvSpPr/>
      </dsp:nvSpPr>
      <dsp:spPr>
        <a:xfrm>
          <a:off x="0" y="1170"/>
          <a:ext cx="2962656" cy="5118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GB" sz="1900" b="0" i="0" kern="1200" noProof="0" dirty="0" smtClean="0"/>
            <a:t>Work-life Balance: </a:t>
          </a:r>
          <a:endParaRPr lang="en-GB" sz="1900" kern="1200" noProof="0" dirty="0"/>
        </a:p>
      </dsp:txBody>
      <dsp:txXfrm>
        <a:off x="24986" y="26156"/>
        <a:ext cx="2912684" cy="461870"/>
      </dsp:txXfrm>
    </dsp:sp>
    <dsp:sp modelId="{C4D55C41-D730-4EDE-8B7B-AB699CDE20F7}">
      <dsp:nvSpPr>
        <dsp:cNvPr id="0" name=""/>
        <dsp:cNvSpPr/>
      </dsp:nvSpPr>
      <dsp:spPr>
        <a:xfrm rot="5400000">
          <a:off x="5391390" y="-1838944"/>
          <a:ext cx="40947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GB" sz="2000" b="0" kern="1200" noProof="0" dirty="0" smtClean="0"/>
            <a:t>Proposal for a Directive in December 2017</a:t>
          </a:r>
          <a:endParaRPr lang="en-GB" sz="2000" kern="1200" noProof="0" dirty="0"/>
        </a:p>
      </dsp:txBody>
      <dsp:txXfrm rot="-5400000">
        <a:off x="2962656" y="609779"/>
        <a:ext cx="5246955" cy="369496"/>
      </dsp:txXfrm>
    </dsp:sp>
    <dsp:sp modelId="{0884A870-DC12-4276-8D33-514082DFAD95}">
      <dsp:nvSpPr>
        <dsp:cNvPr id="0" name=""/>
        <dsp:cNvSpPr/>
      </dsp:nvSpPr>
      <dsp:spPr>
        <a:xfrm>
          <a:off x="0" y="538605"/>
          <a:ext cx="2962656" cy="5118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GB" sz="1900" b="0" i="0" kern="1200" noProof="0" dirty="0" smtClean="0"/>
            <a:t>Working conditions:</a:t>
          </a:r>
          <a:endParaRPr lang="en-GB" sz="1900" kern="1200" noProof="0" dirty="0"/>
        </a:p>
      </dsp:txBody>
      <dsp:txXfrm>
        <a:off x="24986" y="563591"/>
        <a:ext cx="2912684" cy="461870"/>
      </dsp:txXfrm>
    </dsp:sp>
    <dsp:sp modelId="{37CB6351-472C-4A21-A8F5-86F2003ACDDD}">
      <dsp:nvSpPr>
        <dsp:cNvPr id="0" name=""/>
        <dsp:cNvSpPr/>
      </dsp:nvSpPr>
      <dsp:spPr>
        <a:xfrm rot="5400000">
          <a:off x="5391390" y="-1301510"/>
          <a:ext cx="40947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GB" sz="2000" kern="1200" noProof="0" dirty="0" smtClean="0"/>
            <a:t>Proposal for a Recommendation in March 2018</a:t>
          </a:r>
          <a:endParaRPr lang="en-GB" sz="2000" kern="1200" noProof="0" dirty="0"/>
        </a:p>
      </dsp:txBody>
      <dsp:txXfrm rot="-5400000">
        <a:off x="2962656" y="1147213"/>
        <a:ext cx="5246955" cy="369496"/>
      </dsp:txXfrm>
    </dsp:sp>
    <dsp:sp modelId="{8AB0BBE8-B837-4CE3-8607-8B48C6CEF48E}">
      <dsp:nvSpPr>
        <dsp:cNvPr id="0" name=""/>
        <dsp:cNvSpPr/>
      </dsp:nvSpPr>
      <dsp:spPr>
        <a:xfrm>
          <a:off x="0" y="1076040"/>
          <a:ext cx="2962656" cy="5118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GB" sz="1900" kern="1200" noProof="0" dirty="0" smtClean="0"/>
            <a:t>Access to Social Protection</a:t>
          </a:r>
          <a:endParaRPr lang="en-GB" sz="1900" kern="1200" noProof="0" dirty="0"/>
        </a:p>
      </dsp:txBody>
      <dsp:txXfrm>
        <a:off x="24986" y="1101026"/>
        <a:ext cx="2912684" cy="461870"/>
      </dsp:txXfrm>
    </dsp:sp>
    <dsp:sp modelId="{134D6652-6528-415C-BFEF-801225642F3B}">
      <dsp:nvSpPr>
        <dsp:cNvPr id="0" name=""/>
        <dsp:cNvSpPr/>
      </dsp:nvSpPr>
      <dsp:spPr>
        <a:xfrm rot="5400000">
          <a:off x="5391390" y="-764075"/>
          <a:ext cx="40947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GB" sz="2000" kern="1200" noProof="0" dirty="0" smtClean="0"/>
            <a:t>Proposal for a Regulation in March 2018</a:t>
          </a:r>
          <a:endParaRPr lang="en-GB" sz="2000" kern="1200" noProof="0" dirty="0"/>
        </a:p>
      </dsp:txBody>
      <dsp:txXfrm rot="-5400000">
        <a:off x="2962656" y="1684648"/>
        <a:ext cx="5246955" cy="369496"/>
      </dsp:txXfrm>
    </dsp:sp>
    <dsp:sp modelId="{6035DCB0-F7E0-43C0-9C9F-3A51C8C939E6}">
      <dsp:nvSpPr>
        <dsp:cNvPr id="0" name=""/>
        <dsp:cNvSpPr/>
      </dsp:nvSpPr>
      <dsp:spPr>
        <a:xfrm>
          <a:off x="0" y="1613475"/>
          <a:ext cx="2962656" cy="5118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GB" sz="1900" kern="1200" noProof="0" dirty="0" smtClean="0"/>
            <a:t>European Labour Authority</a:t>
          </a:r>
          <a:endParaRPr lang="en-GB" sz="1900" kern="1200" noProof="0" dirty="0"/>
        </a:p>
      </dsp:txBody>
      <dsp:txXfrm>
        <a:off x="24986" y="1638461"/>
        <a:ext cx="2912684" cy="461870"/>
      </dsp:txXfrm>
    </dsp:sp>
    <dsp:sp modelId="{AE31FBEE-AD58-409F-887F-D01F7B98FD15}">
      <dsp:nvSpPr>
        <dsp:cNvPr id="0" name=""/>
        <dsp:cNvSpPr/>
      </dsp:nvSpPr>
      <dsp:spPr>
        <a:xfrm rot="5400000">
          <a:off x="5391390" y="-226640"/>
          <a:ext cx="40947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GB" sz="2000" b="0" kern="1200" noProof="0" dirty="0" smtClean="0"/>
            <a:t>Legal guidance on </a:t>
          </a:r>
          <a:r>
            <a:rPr lang="en-GB" sz="2000" b="0" i="0" kern="1200" noProof="0" dirty="0" smtClean="0"/>
            <a:t>Directive 2003/88/EC</a:t>
          </a:r>
          <a:endParaRPr lang="en-GB" sz="2000" kern="1200" noProof="0" dirty="0"/>
        </a:p>
      </dsp:txBody>
      <dsp:txXfrm rot="-5400000">
        <a:off x="2962656" y="2222083"/>
        <a:ext cx="5246955" cy="369496"/>
      </dsp:txXfrm>
    </dsp:sp>
    <dsp:sp modelId="{10E00588-34EB-4F15-9E24-BEBA0A362A7E}">
      <dsp:nvSpPr>
        <dsp:cNvPr id="0" name=""/>
        <dsp:cNvSpPr/>
      </dsp:nvSpPr>
      <dsp:spPr>
        <a:xfrm>
          <a:off x="0" y="2150910"/>
          <a:ext cx="2962656" cy="5118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GB" sz="1900" i="0" kern="1200" noProof="0" dirty="0" smtClean="0"/>
            <a:t>Working Time:</a:t>
          </a:r>
          <a:endParaRPr lang="en-GB" sz="1900" kern="1200" noProof="0" dirty="0"/>
        </a:p>
      </dsp:txBody>
      <dsp:txXfrm>
        <a:off x="24986" y="2175896"/>
        <a:ext cx="2912684" cy="4618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44677-A279-4328-9EAC-176D75C62777}">
      <dsp:nvSpPr>
        <dsp:cNvPr id="0" name=""/>
        <dsp:cNvSpPr/>
      </dsp:nvSpPr>
      <dsp:spPr>
        <a:xfrm rot="16200000">
          <a:off x="1375965" y="-1375965"/>
          <a:ext cx="1362869" cy="4114800"/>
        </a:xfrm>
        <a:prstGeom prst="round1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endParaRPr lang="en-GB" sz="1200" kern="1200" dirty="0" smtClean="0">
            <a:solidFill>
              <a:sysClr val="windowText" lastClr="000000"/>
            </a:solidFill>
          </a:endParaRPr>
        </a:p>
        <a:p>
          <a:pPr lvl="0" algn="ctr" defTabSz="533400">
            <a:lnSpc>
              <a:spcPct val="90000"/>
            </a:lnSpc>
            <a:spcBef>
              <a:spcPct val="0"/>
            </a:spcBef>
            <a:spcAft>
              <a:spcPct val="35000"/>
            </a:spcAft>
          </a:pPr>
          <a:r>
            <a:rPr lang="en-GB" sz="1200" kern="1200" dirty="0" smtClean="0">
              <a:solidFill>
                <a:sysClr val="windowText" lastClr="000000"/>
              </a:solidFill>
            </a:rPr>
            <a:t>To serve as a reference framework to monitor employment and social performances of Member States in a holistic way</a:t>
          </a:r>
          <a:endParaRPr lang="en-GB" sz="1200" kern="1200" dirty="0">
            <a:solidFill>
              <a:sysClr val="windowText" lastClr="000000"/>
            </a:solidFill>
          </a:endParaRPr>
        </a:p>
      </dsp:txBody>
      <dsp:txXfrm rot="5400000">
        <a:off x="0" y="0"/>
        <a:ext cx="4114800" cy="1022151"/>
      </dsp:txXfrm>
    </dsp:sp>
    <dsp:sp modelId="{0D52B614-38F7-456A-958D-1E6D42E4172F}">
      <dsp:nvSpPr>
        <dsp:cNvPr id="0" name=""/>
        <dsp:cNvSpPr/>
      </dsp:nvSpPr>
      <dsp:spPr>
        <a:xfrm>
          <a:off x="4114800" y="0"/>
          <a:ext cx="4114800" cy="1362869"/>
        </a:xfrm>
        <a:prstGeom prst="round1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kern="1200" dirty="0" smtClean="0">
              <a:solidFill>
                <a:sysClr val="windowText" lastClr="000000"/>
              </a:solidFill>
            </a:rPr>
            <a:t>12 areas along three dimensions </a:t>
          </a:r>
          <a:br>
            <a:rPr lang="en-GB" sz="1200" kern="1200" dirty="0" smtClean="0">
              <a:solidFill>
                <a:sysClr val="windowText" lastClr="000000"/>
              </a:solidFill>
            </a:rPr>
          </a:br>
          <a:r>
            <a:rPr lang="en-GB" sz="1200" kern="1200" dirty="0" smtClean="0">
              <a:solidFill>
                <a:sysClr val="windowText" lastClr="000000"/>
              </a:solidFill>
            </a:rPr>
            <a:t>of 'societal progress':</a:t>
          </a:r>
        </a:p>
        <a:p>
          <a:pPr marL="57150" lvl="1" indent="-57150" algn="ctr" defTabSz="400050">
            <a:lnSpc>
              <a:spcPct val="90000"/>
            </a:lnSpc>
            <a:spcBef>
              <a:spcPct val="0"/>
            </a:spcBef>
            <a:spcAft>
              <a:spcPct val="15000"/>
            </a:spcAft>
            <a:buChar char="••"/>
          </a:pPr>
          <a:r>
            <a:rPr lang="en-GB" sz="900" kern="1200" dirty="0" smtClean="0">
              <a:solidFill>
                <a:sysClr val="windowText" lastClr="000000"/>
              </a:solidFill>
            </a:rPr>
            <a:t>  Equal opportunities and labour market access</a:t>
          </a:r>
        </a:p>
        <a:p>
          <a:pPr marL="57150" lvl="1" indent="-57150" algn="ctr" defTabSz="400050">
            <a:lnSpc>
              <a:spcPct val="90000"/>
            </a:lnSpc>
            <a:spcBef>
              <a:spcPct val="0"/>
            </a:spcBef>
            <a:spcAft>
              <a:spcPct val="15000"/>
            </a:spcAft>
            <a:buChar char="••"/>
          </a:pPr>
          <a:r>
            <a:rPr lang="en-GB" sz="900" kern="1200" dirty="0" smtClean="0">
              <a:solidFill>
                <a:sysClr val="windowText" lastClr="000000"/>
              </a:solidFill>
            </a:rPr>
            <a:t>  Dynamic labour markets and fair working conditions</a:t>
          </a:r>
        </a:p>
        <a:p>
          <a:pPr marL="57150" lvl="1" indent="-57150" algn="ctr" defTabSz="400050">
            <a:lnSpc>
              <a:spcPct val="90000"/>
            </a:lnSpc>
            <a:spcBef>
              <a:spcPct val="0"/>
            </a:spcBef>
            <a:spcAft>
              <a:spcPct val="15000"/>
            </a:spcAft>
            <a:buChar char="••"/>
          </a:pPr>
          <a:r>
            <a:rPr lang="en-GB" sz="900" kern="1200" dirty="0" smtClean="0">
              <a:solidFill>
                <a:sysClr val="windowText" lastClr="000000"/>
              </a:solidFill>
            </a:rPr>
            <a:t>  Public support, social protection and inclusion</a:t>
          </a:r>
        </a:p>
      </dsp:txBody>
      <dsp:txXfrm>
        <a:off x="4114800" y="0"/>
        <a:ext cx="4114800" cy="1022151"/>
      </dsp:txXfrm>
    </dsp:sp>
    <dsp:sp modelId="{2A81866D-9714-4916-8410-D86F9A80D8C9}">
      <dsp:nvSpPr>
        <dsp:cNvPr id="0" name=""/>
        <dsp:cNvSpPr/>
      </dsp:nvSpPr>
      <dsp:spPr>
        <a:xfrm rot="10800000">
          <a:off x="0" y="1362869"/>
          <a:ext cx="4114800" cy="1362869"/>
        </a:xfrm>
        <a:prstGeom prst="round1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kern="1200" dirty="0" smtClean="0">
              <a:solidFill>
                <a:sysClr val="windowText" lastClr="000000"/>
              </a:solidFill>
            </a:rPr>
            <a:t>14 headline and 21 secondary indicators</a:t>
          </a:r>
        </a:p>
        <a:p>
          <a:pPr lvl="0" algn="ctr" defTabSz="533400">
            <a:lnSpc>
              <a:spcPct val="90000"/>
            </a:lnSpc>
            <a:spcBef>
              <a:spcPct val="0"/>
            </a:spcBef>
            <a:spcAft>
              <a:spcPct val="35000"/>
            </a:spcAft>
          </a:pPr>
          <a:r>
            <a:rPr lang="en-GB" sz="1200" kern="1200" dirty="0" smtClean="0">
              <a:solidFill>
                <a:sysClr val="windowText" lastClr="000000"/>
              </a:solidFill>
            </a:rPr>
            <a:t>Based on existing data from e.g. EU-LFS, EU-SILC, the Structure of Earnings Survey and the OECD's PISA survey</a:t>
          </a:r>
          <a:endParaRPr lang="en-GB" sz="1200" kern="1200" dirty="0">
            <a:solidFill>
              <a:sysClr val="windowText" lastClr="000000"/>
            </a:solidFill>
          </a:endParaRPr>
        </a:p>
      </dsp:txBody>
      <dsp:txXfrm rot="10800000">
        <a:off x="0" y="1703586"/>
        <a:ext cx="4114800" cy="1022151"/>
      </dsp:txXfrm>
    </dsp:sp>
    <dsp:sp modelId="{65EEDC5D-73D4-4ED3-874F-2E67E8951F94}">
      <dsp:nvSpPr>
        <dsp:cNvPr id="0" name=""/>
        <dsp:cNvSpPr/>
      </dsp:nvSpPr>
      <dsp:spPr>
        <a:xfrm rot="5400000">
          <a:off x="5490765" y="-13096"/>
          <a:ext cx="1362869" cy="4114800"/>
        </a:xfrm>
        <a:prstGeom prst="round1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kern="1200" dirty="0" smtClean="0">
              <a:solidFill>
                <a:sysClr val="windowText" lastClr="000000"/>
              </a:solidFill>
            </a:rPr>
            <a:t>To be used in the framework of the European Semester, in particular in the Joint Employment Report </a:t>
          </a:r>
          <a:endParaRPr lang="en-GB" sz="1200" kern="1200" dirty="0">
            <a:solidFill>
              <a:sysClr val="windowText" lastClr="000000"/>
            </a:solidFill>
          </a:endParaRPr>
        </a:p>
      </dsp:txBody>
      <dsp:txXfrm rot="-5400000">
        <a:off x="4114800" y="1703586"/>
        <a:ext cx="4114800" cy="1022151"/>
      </dsp:txXfrm>
    </dsp:sp>
    <dsp:sp modelId="{918F8478-BE35-4CF6-A2F2-F6A0270DE4BB}">
      <dsp:nvSpPr>
        <dsp:cNvPr id="0" name=""/>
        <dsp:cNvSpPr/>
      </dsp:nvSpPr>
      <dsp:spPr>
        <a:xfrm>
          <a:off x="2880359" y="1022151"/>
          <a:ext cx="2468880" cy="681434"/>
        </a:xfrm>
        <a:prstGeom prst="roundRect">
          <a:avLst/>
        </a:prstGeom>
        <a:solidFill>
          <a:srgbClr val="E7345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rPr>
            <a:t>Social</a:t>
          </a:r>
          <a:r>
            <a:rPr lang="en-GB" sz="2000" kern="1200" dirty="0" smtClean="0">
              <a:solidFill>
                <a:schemeClr val="bg1"/>
              </a:solidFill>
            </a:rPr>
            <a:t> </a:t>
          </a:r>
          <a:r>
            <a:rPr lang="en-GB" sz="2000" b="1" kern="1200" dirty="0" smtClean="0">
              <a:solidFill>
                <a:schemeClr val="bg1"/>
              </a:solidFill>
            </a:rPr>
            <a:t>Scoreboard</a:t>
          </a:r>
          <a:endParaRPr lang="en-GB" sz="2000" b="1" kern="1200" dirty="0">
            <a:solidFill>
              <a:schemeClr val="bg1"/>
            </a:solidFill>
          </a:endParaRPr>
        </a:p>
      </dsp:txBody>
      <dsp:txXfrm>
        <a:off x="2913624" y="1055416"/>
        <a:ext cx="2402350" cy="6149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949840" cy="497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54185" y="0"/>
            <a:ext cx="2949840" cy="497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1" y="9444750"/>
            <a:ext cx="2949840" cy="49776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54185" y="9444750"/>
            <a:ext cx="2949840" cy="49776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949840" cy="497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54185" y="0"/>
            <a:ext cx="2949840" cy="497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8900" y="746125"/>
            <a:ext cx="6629400" cy="37290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0244" y="4723171"/>
            <a:ext cx="5445127" cy="44750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1" y="9444750"/>
            <a:ext cx="2949840" cy="49776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54185" y="9444750"/>
            <a:ext cx="2949840" cy="49776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416200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dirty="0"/>
          </a:p>
        </p:txBody>
      </p:sp>
    </p:spTree>
    <p:extLst>
      <p:ext uri="{BB962C8B-B14F-4D97-AF65-F5344CB8AC3E}">
        <p14:creationId xmlns:p14="http://schemas.microsoft.com/office/powerpoint/2010/main" val="1155681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4246754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dirty="0"/>
          </a:p>
        </p:txBody>
      </p:sp>
    </p:spTree>
    <p:extLst>
      <p:ext uri="{BB962C8B-B14F-4D97-AF65-F5344CB8AC3E}">
        <p14:creationId xmlns:p14="http://schemas.microsoft.com/office/powerpoint/2010/main" val="902812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dirty="0"/>
          </a:p>
        </p:txBody>
      </p:sp>
    </p:spTree>
    <p:extLst>
      <p:ext uri="{BB962C8B-B14F-4D97-AF65-F5344CB8AC3E}">
        <p14:creationId xmlns:p14="http://schemas.microsoft.com/office/powerpoint/2010/main" val="513163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dirty="0"/>
          </a:p>
        </p:txBody>
      </p:sp>
    </p:spTree>
    <p:extLst>
      <p:ext uri="{BB962C8B-B14F-4D97-AF65-F5344CB8AC3E}">
        <p14:creationId xmlns:p14="http://schemas.microsoft.com/office/powerpoint/2010/main" val="1642204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dirty="0"/>
          </a:p>
        </p:txBody>
      </p:sp>
    </p:spTree>
    <p:extLst>
      <p:ext uri="{BB962C8B-B14F-4D97-AF65-F5344CB8AC3E}">
        <p14:creationId xmlns:p14="http://schemas.microsoft.com/office/powerpoint/2010/main" val="3591513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dirty="0"/>
          </a:p>
        </p:txBody>
      </p:sp>
    </p:spTree>
    <p:extLst>
      <p:ext uri="{BB962C8B-B14F-4D97-AF65-F5344CB8AC3E}">
        <p14:creationId xmlns:p14="http://schemas.microsoft.com/office/powerpoint/2010/main" val="2219760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dirty="0"/>
          </a:p>
        </p:txBody>
      </p:sp>
    </p:spTree>
    <p:extLst>
      <p:ext uri="{BB962C8B-B14F-4D97-AF65-F5344CB8AC3E}">
        <p14:creationId xmlns:p14="http://schemas.microsoft.com/office/powerpoint/2010/main" val="980535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a:p>
        </p:txBody>
      </p:sp>
    </p:spTree>
    <p:extLst>
      <p:ext uri="{BB962C8B-B14F-4D97-AF65-F5344CB8AC3E}">
        <p14:creationId xmlns:p14="http://schemas.microsoft.com/office/powerpoint/2010/main" val="3417910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en-GB" dirty="0"/>
          </a:p>
        </p:txBody>
      </p:sp>
    </p:spTree>
    <p:extLst>
      <p:ext uri="{BB962C8B-B14F-4D97-AF65-F5344CB8AC3E}">
        <p14:creationId xmlns:p14="http://schemas.microsoft.com/office/powerpoint/2010/main" val="179018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1238319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dirty="0"/>
          </a:p>
        </p:txBody>
      </p:sp>
    </p:spTree>
    <p:extLst>
      <p:ext uri="{BB962C8B-B14F-4D97-AF65-F5344CB8AC3E}">
        <p14:creationId xmlns:p14="http://schemas.microsoft.com/office/powerpoint/2010/main" val="677957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en-GB" dirty="0"/>
          </a:p>
        </p:txBody>
      </p:sp>
    </p:spTree>
    <p:extLst>
      <p:ext uri="{BB962C8B-B14F-4D97-AF65-F5344CB8AC3E}">
        <p14:creationId xmlns:p14="http://schemas.microsoft.com/office/powerpoint/2010/main" val="3963547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dirty="0"/>
          </a:p>
        </p:txBody>
      </p:sp>
    </p:spTree>
    <p:extLst>
      <p:ext uri="{BB962C8B-B14F-4D97-AF65-F5344CB8AC3E}">
        <p14:creationId xmlns:p14="http://schemas.microsoft.com/office/powerpoint/2010/main" val="3540152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23</a:t>
            </a:fld>
            <a:endParaRPr lang="en-GB" dirty="0"/>
          </a:p>
        </p:txBody>
      </p:sp>
    </p:spTree>
    <p:extLst>
      <p:ext uri="{BB962C8B-B14F-4D97-AF65-F5344CB8AC3E}">
        <p14:creationId xmlns:p14="http://schemas.microsoft.com/office/powerpoint/2010/main" val="4110191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24</a:t>
            </a:fld>
            <a:endParaRPr lang="en-GB" dirty="0"/>
          </a:p>
        </p:txBody>
      </p:sp>
    </p:spTree>
    <p:extLst>
      <p:ext uri="{BB962C8B-B14F-4D97-AF65-F5344CB8AC3E}">
        <p14:creationId xmlns:p14="http://schemas.microsoft.com/office/powerpoint/2010/main" val="975222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25</a:t>
            </a:fld>
            <a:endParaRPr lang="en-GB" dirty="0"/>
          </a:p>
        </p:txBody>
      </p:sp>
    </p:spTree>
    <p:extLst>
      <p:ext uri="{BB962C8B-B14F-4D97-AF65-F5344CB8AC3E}">
        <p14:creationId xmlns:p14="http://schemas.microsoft.com/office/powerpoint/2010/main" val="1685076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26</a:t>
            </a:fld>
            <a:endParaRPr lang="en-GB" dirty="0"/>
          </a:p>
        </p:txBody>
      </p:sp>
    </p:spTree>
    <p:extLst>
      <p:ext uri="{BB962C8B-B14F-4D97-AF65-F5344CB8AC3E}">
        <p14:creationId xmlns:p14="http://schemas.microsoft.com/office/powerpoint/2010/main" val="2347342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27</a:t>
            </a:fld>
            <a:endParaRPr lang="en-GB" dirty="0"/>
          </a:p>
        </p:txBody>
      </p:sp>
    </p:spTree>
    <p:extLst>
      <p:ext uri="{BB962C8B-B14F-4D97-AF65-F5344CB8AC3E}">
        <p14:creationId xmlns:p14="http://schemas.microsoft.com/office/powerpoint/2010/main" val="582255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28</a:t>
            </a:fld>
            <a:endParaRPr lang="en-GB" dirty="0"/>
          </a:p>
        </p:txBody>
      </p:sp>
    </p:spTree>
    <p:extLst>
      <p:ext uri="{BB962C8B-B14F-4D97-AF65-F5344CB8AC3E}">
        <p14:creationId xmlns:p14="http://schemas.microsoft.com/office/powerpoint/2010/main" val="3895992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29</a:t>
            </a:fld>
            <a:endParaRPr lang="en-GB"/>
          </a:p>
        </p:txBody>
      </p:sp>
    </p:spTree>
    <p:extLst>
      <p:ext uri="{BB962C8B-B14F-4D97-AF65-F5344CB8AC3E}">
        <p14:creationId xmlns:p14="http://schemas.microsoft.com/office/powerpoint/2010/main" val="2629520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1238319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30</a:t>
            </a:fld>
            <a:endParaRPr lang="en-GB"/>
          </a:p>
        </p:txBody>
      </p:sp>
    </p:spTree>
    <p:extLst>
      <p:ext uri="{BB962C8B-B14F-4D97-AF65-F5344CB8AC3E}">
        <p14:creationId xmlns:p14="http://schemas.microsoft.com/office/powerpoint/2010/main" val="2629520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31</a:t>
            </a:fld>
            <a:endParaRPr lang="en-GB"/>
          </a:p>
        </p:txBody>
      </p:sp>
    </p:spTree>
    <p:extLst>
      <p:ext uri="{BB962C8B-B14F-4D97-AF65-F5344CB8AC3E}">
        <p14:creationId xmlns:p14="http://schemas.microsoft.com/office/powerpoint/2010/main" val="2629520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32</a:t>
            </a:fld>
            <a:endParaRPr lang="en-GB"/>
          </a:p>
        </p:txBody>
      </p:sp>
    </p:spTree>
    <p:extLst>
      <p:ext uri="{BB962C8B-B14F-4D97-AF65-F5344CB8AC3E}">
        <p14:creationId xmlns:p14="http://schemas.microsoft.com/office/powerpoint/2010/main" val="2629520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33</a:t>
            </a:fld>
            <a:endParaRPr lang="en-GB"/>
          </a:p>
        </p:txBody>
      </p:sp>
    </p:spTree>
    <p:extLst>
      <p:ext uri="{BB962C8B-B14F-4D97-AF65-F5344CB8AC3E}">
        <p14:creationId xmlns:p14="http://schemas.microsoft.com/office/powerpoint/2010/main" val="1090307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34</a:t>
            </a:fld>
            <a:endParaRPr lang="en-GB"/>
          </a:p>
        </p:txBody>
      </p:sp>
    </p:spTree>
    <p:extLst>
      <p:ext uri="{BB962C8B-B14F-4D97-AF65-F5344CB8AC3E}">
        <p14:creationId xmlns:p14="http://schemas.microsoft.com/office/powerpoint/2010/main" val="1474598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35</a:t>
            </a:fld>
            <a:endParaRPr lang="en-GB"/>
          </a:p>
        </p:txBody>
      </p:sp>
    </p:spTree>
    <p:extLst>
      <p:ext uri="{BB962C8B-B14F-4D97-AF65-F5344CB8AC3E}">
        <p14:creationId xmlns:p14="http://schemas.microsoft.com/office/powerpoint/2010/main" val="2196781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36</a:t>
            </a:fld>
            <a:endParaRPr lang="en-GB"/>
          </a:p>
        </p:txBody>
      </p:sp>
    </p:spTree>
    <p:extLst>
      <p:ext uri="{BB962C8B-B14F-4D97-AF65-F5344CB8AC3E}">
        <p14:creationId xmlns:p14="http://schemas.microsoft.com/office/powerpoint/2010/main" val="262952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123831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119357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262952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dirty="0"/>
          </a:p>
        </p:txBody>
      </p:sp>
    </p:spTree>
    <p:extLst>
      <p:ext uri="{BB962C8B-B14F-4D97-AF65-F5344CB8AC3E}">
        <p14:creationId xmlns:p14="http://schemas.microsoft.com/office/powerpoint/2010/main" val="2953938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dirty="0"/>
          </a:p>
        </p:txBody>
      </p:sp>
    </p:spTree>
    <p:extLst>
      <p:ext uri="{BB962C8B-B14F-4D97-AF65-F5344CB8AC3E}">
        <p14:creationId xmlns:p14="http://schemas.microsoft.com/office/powerpoint/2010/main" val="3815919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dirty="0"/>
          </a:p>
        </p:txBody>
      </p:sp>
    </p:spTree>
    <p:extLst>
      <p:ext uri="{BB962C8B-B14F-4D97-AF65-F5344CB8AC3E}">
        <p14:creationId xmlns:p14="http://schemas.microsoft.com/office/powerpoint/2010/main" val="242586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ltLang="en-US">
              <a:solidFill>
                <a:srgbClr val="FFFFFF"/>
              </a:solidFill>
            </a:endParaRPr>
          </a:p>
        </p:txBody>
      </p:sp>
      <p:sp>
        <p:nvSpPr>
          <p:cNvPr id="5" name="Footer Placeholder 4"/>
          <p:cNvSpPr>
            <a:spLocks noGrp="1"/>
          </p:cNvSpPr>
          <p:nvPr>
            <p:ph type="ftr" sz="quarter" idx="11"/>
          </p:nvPr>
        </p:nvSpPr>
        <p:spPr/>
        <p:txBody>
          <a:bodyPr/>
          <a:lstStyle/>
          <a:p>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4076F4A5-33E6-42FA-B725-DEB11C473132}" type="slidenum">
              <a:rPr lang="en-GB" altLang="en-US" smtClean="0">
                <a:solidFill>
                  <a:srgbClr val="FFFFFF"/>
                </a:solidFill>
              </a:rPr>
              <a:pPr/>
              <a:t>‹#›</a:t>
            </a:fld>
            <a:endParaRPr lang="en-GB" altLang="en-US">
              <a:solidFill>
                <a:srgbClr val="FFFFFF"/>
              </a:solidFill>
            </a:endParaRPr>
          </a:p>
        </p:txBody>
      </p:sp>
      <p:sp>
        <p:nvSpPr>
          <p:cNvPr id="7" name="Rectangle 6"/>
          <p:cNvSpPr/>
          <p:nvPr userDrawn="1"/>
        </p:nvSpPr>
        <p:spPr>
          <a:xfrm>
            <a:off x="4267200" y="4994672"/>
            <a:ext cx="611188" cy="161925"/>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Tree>
    <p:extLst>
      <p:ext uri="{BB962C8B-B14F-4D97-AF65-F5344CB8AC3E}">
        <p14:creationId xmlns:p14="http://schemas.microsoft.com/office/powerpoint/2010/main" val="150839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p>
            <a:fld id="{86A7981A-1219-4D40-A965-2C3D8497B3C5}"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3080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p>
            <a:fld id="{4DE84299-4164-4E8B-8E6E-B2D7FC724E9F}"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04624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3585" t="26" r="22055" b="86377"/>
          <a:stretch/>
        </p:blipFill>
        <p:spPr>
          <a:xfrm>
            <a:off x="2771800" y="0"/>
            <a:ext cx="4057334" cy="699542"/>
          </a:xfrm>
          <a:prstGeom prst="rect">
            <a:avLst/>
          </a:prstGeom>
        </p:spPr>
      </p:pic>
      <p:sp>
        <p:nvSpPr>
          <p:cNvPr id="2" name="Title 1"/>
          <p:cNvSpPr>
            <a:spLocks noGrp="1"/>
          </p:cNvSpPr>
          <p:nvPr>
            <p:ph type="title"/>
          </p:nvPr>
        </p:nvSpPr>
        <p:spPr>
          <a:xfrm>
            <a:off x="468313" y="1167211"/>
            <a:ext cx="8229600" cy="702469"/>
          </a:xfrm>
        </p:spPr>
        <p:txBody>
          <a:bodyPr>
            <a:normAutofit/>
          </a:bodyPr>
          <a:lstStyle>
            <a:lvl1pPr>
              <a:defRPr sz="3600" b="1">
                <a:solidFill>
                  <a:srgbClr val="F18800"/>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10" name="Content Placeholder 2"/>
          <p:cNvSpPr>
            <a:spLocks noGrp="1"/>
          </p:cNvSpPr>
          <p:nvPr>
            <p:ph idx="1"/>
          </p:nvPr>
        </p:nvSpPr>
        <p:spPr>
          <a:xfrm>
            <a:off x="457200" y="1923680"/>
            <a:ext cx="8229600" cy="2725341"/>
          </a:xfrm>
        </p:spPr>
        <p:txBody>
          <a:bodyPr/>
          <a:lstStyle>
            <a:lvl1pPr marL="342900" indent="-342900">
              <a:buClr>
                <a:srgbClr val="0F5494"/>
              </a:buClr>
              <a:buFont typeface="Arial" pitchFamily="34" charset="0"/>
              <a:buChar char="•"/>
              <a:defRPr i="0">
                <a:solidFill>
                  <a:schemeClr val="accent1">
                    <a:lumMod val="75000"/>
                  </a:schemeClr>
                </a:solidFill>
              </a:defRPr>
            </a:lvl1pPr>
            <a:lvl2pPr>
              <a:buClr>
                <a:srgbClr val="0F5494"/>
              </a:buClr>
              <a:defRPr>
                <a:solidFill>
                  <a:schemeClr val="accent1">
                    <a:lumMod val="75000"/>
                  </a:schemeClr>
                </a:solidFill>
              </a:defRPr>
            </a:lvl2pPr>
            <a:lvl3pPr>
              <a:defRPr>
                <a:solidFill>
                  <a:schemeClr val="accent1">
                    <a:lumMod val="7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Box 10"/>
          <p:cNvSpPr txBox="1"/>
          <p:nvPr userDrawn="1"/>
        </p:nvSpPr>
        <p:spPr>
          <a:xfrm>
            <a:off x="251519" y="4699420"/>
            <a:ext cx="1990845" cy="246221"/>
          </a:xfrm>
          <a:prstGeom prst="rect">
            <a:avLst/>
          </a:prstGeom>
          <a:noFill/>
        </p:spPr>
        <p:txBody>
          <a:bodyPr wrap="square" rtlCol="0">
            <a:spAutoFit/>
          </a:bodyPr>
          <a:lstStyle/>
          <a:p>
            <a:fld id="{0B3E6A1F-0E70-4F96-A2E5-8C87C994B9E3}" type="slidenum">
              <a:rPr lang="en-GB" sz="1000" b="1" smtClean="0">
                <a:solidFill>
                  <a:srgbClr val="F68B20"/>
                </a:solidFill>
                <a:latin typeface="Arial" panose="020B0604020202020204" pitchFamily="34" charset="0"/>
                <a:cs typeface="Arial" panose="020B0604020202020204" pitchFamily="34" charset="0"/>
              </a:rPr>
              <a:t>‹#›</a:t>
            </a:fld>
            <a:endParaRPr lang="en-GB" sz="1000" b="1" dirty="0">
              <a:solidFill>
                <a:srgbClr val="F68B20"/>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1229" y="4576208"/>
            <a:ext cx="1443259" cy="378673"/>
          </a:xfrm>
          <a:prstGeom prst="rect">
            <a:avLst/>
          </a:prstGeom>
        </p:spPr>
      </p:pic>
      <p:sp>
        <p:nvSpPr>
          <p:cNvPr id="15" name="TextBox 14"/>
          <p:cNvSpPr txBox="1"/>
          <p:nvPr userDrawn="1"/>
        </p:nvSpPr>
        <p:spPr>
          <a:xfrm>
            <a:off x="467544" y="104150"/>
            <a:ext cx="2325613" cy="523220"/>
          </a:xfrm>
          <a:prstGeom prst="rect">
            <a:avLst/>
          </a:prstGeom>
          <a:noFill/>
        </p:spPr>
        <p:txBody>
          <a:bodyPr wrap="square" rtlCol="0">
            <a:spAutoFit/>
          </a:bodyPr>
          <a:lstStyle/>
          <a:p>
            <a:r>
              <a:rPr lang="en-GB" sz="1400" dirty="0" smtClean="0">
                <a:solidFill>
                  <a:srgbClr val="F18800"/>
                </a:solidFill>
                <a:latin typeface="Arial" panose="020B0604020202020204" pitchFamily="34" charset="0"/>
                <a:cs typeface="Arial" panose="020B0604020202020204" pitchFamily="34" charset="0"/>
              </a:rPr>
              <a:t>EUROPEAN PILLAR </a:t>
            </a:r>
            <a:br>
              <a:rPr lang="en-GB" sz="1400" dirty="0" smtClean="0">
                <a:solidFill>
                  <a:srgbClr val="F18800"/>
                </a:solidFill>
                <a:latin typeface="Arial" panose="020B0604020202020204" pitchFamily="34" charset="0"/>
                <a:cs typeface="Arial" panose="020B0604020202020204" pitchFamily="34" charset="0"/>
              </a:rPr>
            </a:br>
            <a:r>
              <a:rPr lang="en-GB" sz="1400" dirty="0" smtClean="0">
                <a:solidFill>
                  <a:srgbClr val="F18800"/>
                </a:solidFill>
                <a:latin typeface="Arial" panose="020B0604020202020204" pitchFamily="34" charset="0"/>
                <a:cs typeface="Arial" panose="020B0604020202020204" pitchFamily="34" charset="0"/>
              </a:rPr>
              <a:t>OF SOCIAL</a:t>
            </a:r>
            <a:r>
              <a:rPr lang="en-GB" sz="1400" baseline="0" dirty="0" smtClean="0">
                <a:solidFill>
                  <a:srgbClr val="F18800"/>
                </a:solidFill>
                <a:latin typeface="Arial" panose="020B0604020202020204" pitchFamily="34" charset="0"/>
                <a:cs typeface="Arial" panose="020B0604020202020204" pitchFamily="34" charset="0"/>
              </a:rPr>
              <a:t> RIGHTS</a:t>
            </a:r>
            <a:endParaRPr lang="en-GB" sz="1400" dirty="0">
              <a:solidFill>
                <a:srgbClr val="F18800"/>
              </a:solidFill>
              <a:latin typeface="Arial" panose="020B0604020202020204" pitchFamily="34" charset="0"/>
              <a:cs typeface="Arial" panose="020B0604020202020204" pitchFamily="34" charset="0"/>
            </a:endParaRPr>
          </a:p>
        </p:txBody>
      </p:sp>
      <p:cxnSp>
        <p:nvCxnSpPr>
          <p:cNvPr id="14" name="Straight Connector 13"/>
          <p:cNvCxnSpPr/>
          <p:nvPr userDrawn="1"/>
        </p:nvCxnSpPr>
        <p:spPr>
          <a:xfrm>
            <a:off x="0" y="699542"/>
            <a:ext cx="9144000" cy="0"/>
          </a:xfrm>
          <a:prstGeom prst="line">
            <a:avLst/>
          </a:prstGeom>
          <a:ln w="28575">
            <a:solidFill>
              <a:srgbClr val="E7345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236296" y="195486"/>
            <a:ext cx="1584176" cy="338554"/>
          </a:xfrm>
          <a:prstGeom prst="rect">
            <a:avLst/>
          </a:prstGeom>
          <a:noFill/>
        </p:spPr>
        <p:txBody>
          <a:bodyPr wrap="square" rtlCol="0">
            <a:spAutoFit/>
          </a:bodyPr>
          <a:lstStyle/>
          <a:p>
            <a:r>
              <a:rPr lang="en-GB" sz="1600" dirty="0" smtClean="0">
                <a:solidFill>
                  <a:srgbClr val="E73452"/>
                </a:solidFill>
                <a:latin typeface="Arial" panose="020B0604020202020204" pitchFamily="34" charset="0"/>
                <a:cs typeface="Arial" panose="020B0604020202020204" pitchFamily="34" charset="0"/>
              </a:rPr>
              <a:t>#</a:t>
            </a:r>
            <a:r>
              <a:rPr lang="en-GB" sz="1600" dirty="0" err="1" smtClean="0">
                <a:solidFill>
                  <a:srgbClr val="E73452"/>
                </a:solidFill>
                <a:latin typeface="Arial" panose="020B0604020202020204" pitchFamily="34" charset="0"/>
                <a:cs typeface="Arial" panose="020B0604020202020204" pitchFamily="34" charset="0"/>
              </a:rPr>
              <a:t>SocialRights</a:t>
            </a:r>
            <a:endParaRPr lang="en-GB" sz="1600" dirty="0">
              <a:solidFill>
                <a:srgbClr val="E73452"/>
              </a:solidFill>
              <a:latin typeface="Arial" panose="020B0604020202020204" pitchFamily="34" charset="0"/>
              <a:cs typeface="Arial" panose="020B0604020202020204" pitchFamily="34" charset="0"/>
            </a:endParaRPr>
          </a:p>
        </p:txBody>
      </p:sp>
      <p:sp>
        <p:nvSpPr>
          <p:cNvPr id="17" name="Parallelogram 16"/>
          <p:cNvSpPr/>
          <p:nvPr userDrawn="1"/>
        </p:nvSpPr>
        <p:spPr>
          <a:xfrm>
            <a:off x="2411760" y="0"/>
            <a:ext cx="504056" cy="689610"/>
          </a:xfrm>
          <a:prstGeom prst="parallelogram">
            <a:avLst/>
          </a:prstGeom>
          <a:solidFill>
            <a:srgbClr val="F6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arallelogram 17"/>
          <p:cNvSpPr/>
          <p:nvPr userDrawn="1"/>
        </p:nvSpPr>
        <p:spPr>
          <a:xfrm>
            <a:off x="6660232" y="0"/>
            <a:ext cx="504056" cy="689610"/>
          </a:xfrm>
          <a:prstGeom prst="parallelogram">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B046607-A6F5-440F-9D46-6DFD83D4602D}"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0FE46-6CC9-44A9-91C2-F82AC12C3027}" type="slidenum">
              <a:rPr lang="en-GB" smtClean="0"/>
              <a:t>‹#›</a:t>
            </a:fld>
            <a:endParaRPr lang="en-GB"/>
          </a:p>
        </p:txBody>
      </p:sp>
    </p:spTree>
    <p:extLst>
      <p:ext uri="{BB962C8B-B14F-4D97-AF65-F5344CB8AC3E}">
        <p14:creationId xmlns:p14="http://schemas.microsoft.com/office/powerpoint/2010/main" val="3193349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046607-A6F5-440F-9D46-6DFD83D4602D}"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0FE46-6CC9-44A9-91C2-F82AC12C3027}" type="slidenum">
              <a:rPr lang="en-GB" smtClean="0"/>
              <a:t>‹#›</a:t>
            </a:fld>
            <a:endParaRPr lang="en-GB"/>
          </a:p>
        </p:txBody>
      </p:sp>
    </p:spTree>
    <p:extLst>
      <p:ext uri="{BB962C8B-B14F-4D97-AF65-F5344CB8AC3E}">
        <p14:creationId xmlns:p14="http://schemas.microsoft.com/office/powerpoint/2010/main" val="2546752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046607-A6F5-440F-9D46-6DFD83D4602D}"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0FE46-6CC9-44A9-91C2-F82AC12C3027}" type="slidenum">
              <a:rPr lang="en-GB" smtClean="0"/>
              <a:t>‹#›</a:t>
            </a:fld>
            <a:endParaRPr lang="en-GB"/>
          </a:p>
        </p:txBody>
      </p:sp>
    </p:spTree>
    <p:extLst>
      <p:ext uri="{BB962C8B-B14F-4D97-AF65-F5344CB8AC3E}">
        <p14:creationId xmlns:p14="http://schemas.microsoft.com/office/powerpoint/2010/main" val="645706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B046607-A6F5-440F-9D46-6DFD83D4602D}"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80FE46-6CC9-44A9-91C2-F82AC12C3027}" type="slidenum">
              <a:rPr lang="en-GB" smtClean="0"/>
              <a:t>‹#›</a:t>
            </a:fld>
            <a:endParaRPr lang="en-GB"/>
          </a:p>
        </p:txBody>
      </p:sp>
    </p:spTree>
    <p:extLst>
      <p:ext uri="{BB962C8B-B14F-4D97-AF65-F5344CB8AC3E}">
        <p14:creationId xmlns:p14="http://schemas.microsoft.com/office/powerpoint/2010/main" val="3621342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B046607-A6F5-440F-9D46-6DFD83D4602D}" type="datetimeFigureOut">
              <a:rPr lang="en-GB" smtClean="0"/>
              <a:t>22/10/2018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80FE46-6CC9-44A9-91C2-F82AC12C3027}" type="slidenum">
              <a:rPr lang="en-GB" smtClean="0"/>
              <a:t>‹#›</a:t>
            </a:fld>
            <a:endParaRPr lang="en-GB"/>
          </a:p>
        </p:txBody>
      </p:sp>
    </p:spTree>
    <p:extLst>
      <p:ext uri="{BB962C8B-B14F-4D97-AF65-F5344CB8AC3E}">
        <p14:creationId xmlns:p14="http://schemas.microsoft.com/office/powerpoint/2010/main" val="3380531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B046607-A6F5-440F-9D46-6DFD83D4602D}" type="datetimeFigureOut">
              <a:rPr lang="en-GB" smtClean="0"/>
              <a:t>22/10/2018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80FE46-6CC9-44A9-91C2-F82AC12C3027}" type="slidenum">
              <a:rPr lang="en-GB" smtClean="0"/>
              <a:t>‹#›</a:t>
            </a:fld>
            <a:endParaRPr lang="en-GB"/>
          </a:p>
        </p:txBody>
      </p:sp>
    </p:spTree>
    <p:extLst>
      <p:ext uri="{BB962C8B-B14F-4D97-AF65-F5344CB8AC3E}">
        <p14:creationId xmlns:p14="http://schemas.microsoft.com/office/powerpoint/2010/main" val="2351314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46607-A6F5-440F-9D46-6DFD83D4602D}" type="datetimeFigureOut">
              <a:rPr lang="en-GB" smtClean="0"/>
              <a:t>22/10/2018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80FE46-6CC9-44A9-91C2-F82AC12C3027}" type="slidenum">
              <a:rPr lang="en-GB" smtClean="0"/>
              <a:t>‹#›</a:t>
            </a:fld>
            <a:endParaRPr lang="en-GB"/>
          </a:p>
        </p:txBody>
      </p:sp>
    </p:spTree>
    <p:extLst>
      <p:ext uri="{BB962C8B-B14F-4D97-AF65-F5344CB8AC3E}">
        <p14:creationId xmlns:p14="http://schemas.microsoft.com/office/powerpoint/2010/main" val="403022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p>
            <a:fld id="{D6CAB1D9-7766-4D52-B3D5-6EF257E7B62C}"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51698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046607-A6F5-440F-9D46-6DFD83D4602D}"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80FE46-6CC9-44A9-91C2-F82AC12C3027}" type="slidenum">
              <a:rPr lang="en-GB" smtClean="0"/>
              <a:t>‹#›</a:t>
            </a:fld>
            <a:endParaRPr lang="en-GB"/>
          </a:p>
        </p:txBody>
      </p:sp>
    </p:spTree>
    <p:extLst>
      <p:ext uri="{BB962C8B-B14F-4D97-AF65-F5344CB8AC3E}">
        <p14:creationId xmlns:p14="http://schemas.microsoft.com/office/powerpoint/2010/main" val="1772094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046607-A6F5-440F-9D46-6DFD83D4602D}"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80FE46-6CC9-44A9-91C2-F82AC12C3027}" type="slidenum">
              <a:rPr lang="en-GB" smtClean="0"/>
              <a:t>‹#›</a:t>
            </a:fld>
            <a:endParaRPr lang="en-GB"/>
          </a:p>
        </p:txBody>
      </p:sp>
    </p:spTree>
    <p:extLst>
      <p:ext uri="{BB962C8B-B14F-4D97-AF65-F5344CB8AC3E}">
        <p14:creationId xmlns:p14="http://schemas.microsoft.com/office/powerpoint/2010/main" val="2531283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046607-A6F5-440F-9D46-6DFD83D4602D}"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0FE46-6CC9-44A9-91C2-F82AC12C3027}" type="slidenum">
              <a:rPr lang="en-GB" smtClean="0"/>
              <a:t>‹#›</a:t>
            </a:fld>
            <a:endParaRPr lang="en-GB"/>
          </a:p>
        </p:txBody>
      </p:sp>
    </p:spTree>
    <p:extLst>
      <p:ext uri="{BB962C8B-B14F-4D97-AF65-F5344CB8AC3E}">
        <p14:creationId xmlns:p14="http://schemas.microsoft.com/office/powerpoint/2010/main" val="1779299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046607-A6F5-440F-9D46-6DFD83D4602D}"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0FE46-6CC9-44A9-91C2-F82AC12C3027}" type="slidenum">
              <a:rPr lang="en-GB" smtClean="0"/>
              <a:t>‹#›</a:t>
            </a:fld>
            <a:endParaRPr lang="en-GB"/>
          </a:p>
        </p:txBody>
      </p:sp>
    </p:spTree>
    <p:extLst>
      <p:ext uri="{BB962C8B-B14F-4D97-AF65-F5344CB8AC3E}">
        <p14:creationId xmlns:p14="http://schemas.microsoft.com/office/powerpoint/2010/main" val="4190866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821159"/>
            <a:ext cx="7198568" cy="1102519"/>
          </a:xfrm>
        </p:spPr>
        <p:txBody>
          <a:bodyPr/>
          <a:lstStyle>
            <a:lvl1pPr algn="l">
              <a:defRPr>
                <a:solidFill>
                  <a:schemeClr val="accent6"/>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ltLang="en-US" dirty="0">
              <a:solidFill>
                <a:srgbClr val="FFFFFF"/>
              </a:solidFill>
            </a:endParaRPr>
          </a:p>
        </p:txBody>
      </p:sp>
      <p:sp>
        <p:nvSpPr>
          <p:cNvPr id="5" name="Footer Placeholder 4"/>
          <p:cNvSpPr>
            <a:spLocks noGrp="1"/>
          </p:cNvSpPr>
          <p:nvPr>
            <p:ph type="ftr" sz="quarter" idx="11"/>
          </p:nvPr>
        </p:nvSpPr>
        <p:spPr/>
        <p:txBody>
          <a:bodyPr/>
          <a:lstStyle/>
          <a:p>
            <a:endParaRPr lang="en-GB" altLang="en-US" dirty="0">
              <a:solidFill>
                <a:srgbClr val="FFFFFF"/>
              </a:solidFill>
            </a:endParaRPr>
          </a:p>
        </p:txBody>
      </p:sp>
      <p:sp>
        <p:nvSpPr>
          <p:cNvPr id="6" name="Slide Number Placeholder 5"/>
          <p:cNvSpPr>
            <a:spLocks noGrp="1"/>
          </p:cNvSpPr>
          <p:nvPr>
            <p:ph type="sldNum" sz="quarter" idx="12"/>
          </p:nvPr>
        </p:nvSpPr>
        <p:spPr/>
        <p:txBody>
          <a:bodyPr/>
          <a:lstStyle/>
          <a:p>
            <a:fld id="{4076F4A5-33E6-42FA-B725-DEB11C473132}" type="slidenum">
              <a:rPr lang="en-GB" altLang="en-US" smtClean="0">
                <a:solidFill>
                  <a:srgbClr val="FFFFFF"/>
                </a:solidFill>
              </a:rPr>
              <a:pPr/>
              <a:t>‹#›</a:t>
            </a:fld>
            <a:endParaRPr lang="en-GB" altLang="en-US" dirty="0">
              <a:solidFill>
                <a:srgbClr val="FFFFFF"/>
              </a:solidFill>
            </a:endParaRPr>
          </a:p>
        </p:txBody>
      </p:sp>
    </p:spTree>
    <p:extLst>
      <p:ext uri="{BB962C8B-B14F-4D97-AF65-F5344CB8AC3E}">
        <p14:creationId xmlns:p14="http://schemas.microsoft.com/office/powerpoint/2010/main" val="3023006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p>
            <a:fld id="{D6CAB1D9-7766-4D52-B3D5-6EF257E7B62C}"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139104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p>
            <a:fld id="{5D0EB276-A11B-4290-8A80-7A2DC6E34D13}"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4220775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p>
            <a:fld id="{C00ACE58-BAC2-490B-9FE8-43F269C28926}"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523820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ltLang="en-US" dirty="0">
              <a:solidFill>
                <a:srgbClr val="000000"/>
              </a:solidFill>
            </a:endParaRPr>
          </a:p>
        </p:txBody>
      </p:sp>
      <p:sp>
        <p:nvSpPr>
          <p:cNvPr id="8" name="Footer Placeholder 7"/>
          <p:cNvSpPr>
            <a:spLocks noGrp="1"/>
          </p:cNvSpPr>
          <p:nvPr>
            <p:ph type="ftr" sz="quarter" idx="11"/>
          </p:nvPr>
        </p:nvSpPr>
        <p:spPr/>
        <p:txBody>
          <a:bodyPr/>
          <a:lstStyle/>
          <a:p>
            <a:endParaRPr lang="en-GB" altLang="en-US" dirty="0">
              <a:solidFill>
                <a:srgbClr val="000000"/>
              </a:solidFill>
            </a:endParaRPr>
          </a:p>
        </p:txBody>
      </p:sp>
      <p:sp>
        <p:nvSpPr>
          <p:cNvPr id="9" name="Slide Number Placeholder 8"/>
          <p:cNvSpPr>
            <a:spLocks noGrp="1"/>
          </p:cNvSpPr>
          <p:nvPr>
            <p:ph type="sldNum" sz="quarter" idx="12"/>
          </p:nvPr>
        </p:nvSpPr>
        <p:spPr/>
        <p:txBody>
          <a:bodyPr/>
          <a:lstStyle/>
          <a:p>
            <a:fld id="{504E2F25-1153-4B6E-BFE0-7D951C90D027}"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193190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ltLang="en-US" dirty="0">
              <a:solidFill>
                <a:srgbClr val="000000"/>
              </a:solidFill>
            </a:endParaRPr>
          </a:p>
        </p:txBody>
      </p:sp>
      <p:sp>
        <p:nvSpPr>
          <p:cNvPr id="4" name="Footer Placeholder 3"/>
          <p:cNvSpPr>
            <a:spLocks noGrp="1"/>
          </p:cNvSpPr>
          <p:nvPr>
            <p:ph type="ftr" sz="quarter" idx="11"/>
          </p:nvPr>
        </p:nvSpPr>
        <p:spPr/>
        <p:txBody>
          <a:bodyPr/>
          <a:lstStyle/>
          <a:p>
            <a:endParaRPr lang="en-GB" altLang="en-US" dirty="0">
              <a:solidFill>
                <a:srgbClr val="000000"/>
              </a:solidFill>
            </a:endParaRPr>
          </a:p>
        </p:txBody>
      </p:sp>
      <p:sp>
        <p:nvSpPr>
          <p:cNvPr id="5" name="Slide Number Placeholder 4"/>
          <p:cNvSpPr>
            <a:spLocks noGrp="1"/>
          </p:cNvSpPr>
          <p:nvPr>
            <p:ph type="sldNum" sz="quarter" idx="12"/>
          </p:nvPr>
        </p:nvSpPr>
        <p:spPr/>
        <p:txBody>
          <a:bodyPr/>
          <a:lstStyle/>
          <a:p>
            <a:fld id="{46B79C2D-AAD1-4EC6-A183-F0B1434858D3}"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53295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p>
            <a:fld id="{5D0EB276-A11B-4290-8A80-7A2DC6E34D13}"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72429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ltLang="en-US" dirty="0">
              <a:solidFill>
                <a:srgbClr val="000000"/>
              </a:solidFill>
            </a:endParaRPr>
          </a:p>
        </p:txBody>
      </p:sp>
      <p:sp>
        <p:nvSpPr>
          <p:cNvPr id="3" name="Footer Placeholder 2"/>
          <p:cNvSpPr>
            <a:spLocks noGrp="1"/>
          </p:cNvSpPr>
          <p:nvPr>
            <p:ph type="ftr" sz="quarter" idx="11"/>
          </p:nvPr>
        </p:nvSpPr>
        <p:spPr/>
        <p:txBody>
          <a:bodyPr/>
          <a:lstStyle/>
          <a:p>
            <a:endParaRPr lang="en-GB" altLang="en-US" dirty="0">
              <a:solidFill>
                <a:srgbClr val="000000"/>
              </a:solidFill>
            </a:endParaRPr>
          </a:p>
        </p:txBody>
      </p:sp>
      <p:sp>
        <p:nvSpPr>
          <p:cNvPr id="4" name="Slide Number Placeholder 3"/>
          <p:cNvSpPr>
            <a:spLocks noGrp="1"/>
          </p:cNvSpPr>
          <p:nvPr>
            <p:ph type="sldNum" sz="quarter" idx="12"/>
          </p:nvPr>
        </p:nvSpPr>
        <p:spPr/>
        <p:txBody>
          <a:bodyPr/>
          <a:lstStyle/>
          <a:p>
            <a:fld id="{C293A104-51CF-4136-9271-3555DB589696}"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299798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p>
            <a:fld id="{1C75F39A-EAEB-461E-AD64-C8C54CBA369A}"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665255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p>
            <a:fld id="{93340EAE-4AD1-4E09-A1E6-D83C0353AD76}"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945553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p>
            <a:fld id="{86A7981A-1219-4D40-A965-2C3D8497B3C5}"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4095237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p>
            <a:fld id="{4DE84299-4164-4E8B-8E6E-B2D7FC724E9F}"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518158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3585" t="26" r="22055" b="86377"/>
          <a:stretch/>
        </p:blipFill>
        <p:spPr>
          <a:xfrm>
            <a:off x="2771800" y="0"/>
            <a:ext cx="4057334" cy="699542"/>
          </a:xfrm>
          <a:prstGeom prst="rect">
            <a:avLst/>
          </a:prstGeom>
        </p:spPr>
      </p:pic>
      <p:sp>
        <p:nvSpPr>
          <p:cNvPr id="10" name="Content Placeholder 2"/>
          <p:cNvSpPr>
            <a:spLocks noGrp="1"/>
          </p:cNvSpPr>
          <p:nvPr>
            <p:ph idx="1"/>
          </p:nvPr>
        </p:nvSpPr>
        <p:spPr>
          <a:xfrm>
            <a:off x="457200" y="1923680"/>
            <a:ext cx="8229600" cy="2725341"/>
          </a:xfrm>
        </p:spPr>
        <p:txBody>
          <a:bodyPr/>
          <a:lstStyle>
            <a:lvl1pPr marL="342900" indent="-342900">
              <a:buClr>
                <a:srgbClr val="0F5494"/>
              </a:buClr>
              <a:buFont typeface="Arial" pitchFamily="34" charset="0"/>
              <a:buChar char="•"/>
              <a:defRPr sz="2800" i="0">
                <a:solidFill>
                  <a:schemeClr val="accent1">
                    <a:lumMod val="75000"/>
                  </a:schemeClr>
                </a:solidFill>
              </a:defRPr>
            </a:lvl1pPr>
            <a:lvl2pPr>
              <a:buClr>
                <a:srgbClr val="0F5494"/>
              </a:buClr>
              <a:defRPr sz="2400">
                <a:solidFill>
                  <a:schemeClr val="accent1">
                    <a:lumMod val="75000"/>
                  </a:schemeClr>
                </a:solidFill>
              </a:defRPr>
            </a:lvl2pPr>
            <a:lvl3pPr>
              <a:defRPr sz="2000">
                <a:solidFill>
                  <a:schemeClr val="accent1">
                    <a:lumMod val="7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Box 10"/>
          <p:cNvSpPr txBox="1"/>
          <p:nvPr userDrawn="1"/>
        </p:nvSpPr>
        <p:spPr>
          <a:xfrm>
            <a:off x="251519" y="4699420"/>
            <a:ext cx="1990845" cy="246221"/>
          </a:xfrm>
          <a:prstGeom prst="rect">
            <a:avLst/>
          </a:prstGeom>
          <a:noFill/>
        </p:spPr>
        <p:txBody>
          <a:bodyPr wrap="square" rtlCol="0">
            <a:spAutoFit/>
          </a:bodyPr>
          <a:lstStyle/>
          <a:p>
            <a:fld id="{0B3E6A1F-0E70-4F96-A2E5-8C87C994B9E3}" type="slidenum">
              <a:rPr lang="en-GB" sz="1000" smtClean="0">
                <a:solidFill>
                  <a:srgbClr val="F68B20"/>
                </a:solidFill>
                <a:latin typeface="Arial" panose="020B0604020202020204" pitchFamily="34" charset="0"/>
                <a:cs typeface="Arial" panose="020B0604020202020204" pitchFamily="34" charset="0"/>
              </a:rPr>
              <a:pPr/>
              <a:t>‹#›</a:t>
            </a:fld>
            <a:endParaRPr lang="en-GB" sz="1000" dirty="0">
              <a:solidFill>
                <a:srgbClr val="F68B20"/>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1229" y="4576208"/>
            <a:ext cx="1443259" cy="378673"/>
          </a:xfrm>
          <a:prstGeom prst="rect">
            <a:avLst/>
          </a:prstGeom>
        </p:spPr>
      </p:pic>
      <p:sp>
        <p:nvSpPr>
          <p:cNvPr id="15" name="TextBox 14"/>
          <p:cNvSpPr txBox="1"/>
          <p:nvPr userDrawn="1"/>
        </p:nvSpPr>
        <p:spPr>
          <a:xfrm>
            <a:off x="467544" y="104150"/>
            <a:ext cx="2325613" cy="523220"/>
          </a:xfrm>
          <a:prstGeom prst="rect">
            <a:avLst/>
          </a:prstGeom>
          <a:noFill/>
        </p:spPr>
        <p:txBody>
          <a:bodyPr wrap="square" rtlCol="0">
            <a:spAutoFit/>
          </a:bodyPr>
          <a:lstStyle/>
          <a:p>
            <a:r>
              <a:rPr lang="en-GB" sz="1400" dirty="0" smtClean="0">
                <a:solidFill>
                  <a:srgbClr val="F18800"/>
                </a:solidFill>
                <a:latin typeface="Arial" panose="020B0604020202020204" pitchFamily="34" charset="0"/>
                <a:cs typeface="Arial" panose="020B0604020202020204" pitchFamily="34" charset="0"/>
              </a:rPr>
              <a:t>EUROPEAN PILLAR </a:t>
            </a:r>
            <a:br>
              <a:rPr lang="en-GB" sz="1400" dirty="0" smtClean="0">
                <a:solidFill>
                  <a:srgbClr val="F18800"/>
                </a:solidFill>
                <a:latin typeface="Arial" panose="020B0604020202020204" pitchFamily="34" charset="0"/>
                <a:cs typeface="Arial" panose="020B0604020202020204" pitchFamily="34" charset="0"/>
              </a:rPr>
            </a:br>
            <a:r>
              <a:rPr lang="en-GB" sz="1400" dirty="0" smtClean="0">
                <a:solidFill>
                  <a:srgbClr val="F18800"/>
                </a:solidFill>
                <a:latin typeface="Arial" panose="020B0604020202020204" pitchFamily="34" charset="0"/>
                <a:cs typeface="Arial" panose="020B0604020202020204" pitchFamily="34" charset="0"/>
              </a:rPr>
              <a:t>OF SOCIAL RIGHTS</a:t>
            </a:r>
            <a:endParaRPr lang="en-GB" sz="1400" dirty="0">
              <a:solidFill>
                <a:srgbClr val="F18800"/>
              </a:solidFill>
              <a:latin typeface="Arial" panose="020B0604020202020204" pitchFamily="34" charset="0"/>
              <a:cs typeface="Arial" panose="020B0604020202020204" pitchFamily="34" charset="0"/>
            </a:endParaRPr>
          </a:p>
        </p:txBody>
      </p:sp>
      <p:cxnSp>
        <p:nvCxnSpPr>
          <p:cNvPr id="14" name="Straight Connector 13"/>
          <p:cNvCxnSpPr/>
          <p:nvPr userDrawn="1"/>
        </p:nvCxnSpPr>
        <p:spPr>
          <a:xfrm>
            <a:off x="0" y="699542"/>
            <a:ext cx="9144000" cy="0"/>
          </a:xfrm>
          <a:prstGeom prst="line">
            <a:avLst/>
          </a:prstGeom>
          <a:ln w="28575">
            <a:solidFill>
              <a:srgbClr val="E7345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236296" y="195486"/>
            <a:ext cx="1584176" cy="338554"/>
          </a:xfrm>
          <a:prstGeom prst="rect">
            <a:avLst/>
          </a:prstGeom>
          <a:noFill/>
        </p:spPr>
        <p:txBody>
          <a:bodyPr wrap="square" rtlCol="0">
            <a:spAutoFit/>
          </a:bodyPr>
          <a:lstStyle/>
          <a:p>
            <a:r>
              <a:rPr lang="en-GB" sz="1600" dirty="0" smtClean="0">
                <a:solidFill>
                  <a:srgbClr val="E73452"/>
                </a:solidFill>
                <a:latin typeface="Arial" panose="020B0604020202020204" pitchFamily="34" charset="0"/>
                <a:cs typeface="Arial" panose="020B0604020202020204" pitchFamily="34" charset="0"/>
              </a:rPr>
              <a:t>#</a:t>
            </a:r>
            <a:r>
              <a:rPr lang="en-GB" sz="1600" dirty="0" err="1" smtClean="0">
                <a:solidFill>
                  <a:srgbClr val="E73452"/>
                </a:solidFill>
                <a:latin typeface="Arial" panose="020B0604020202020204" pitchFamily="34" charset="0"/>
                <a:cs typeface="Arial" panose="020B0604020202020204" pitchFamily="34" charset="0"/>
              </a:rPr>
              <a:t>SocialRights</a:t>
            </a:r>
            <a:endParaRPr lang="en-GB" sz="1600" dirty="0">
              <a:solidFill>
                <a:srgbClr val="E73452"/>
              </a:solidFill>
              <a:latin typeface="Arial" panose="020B0604020202020204" pitchFamily="34" charset="0"/>
              <a:cs typeface="Arial" panose="020B0604020202020204" pitchFamily="34" charset="0"/>
            </a:endParaRPr>
          </a:p>
        </p:txBody>
      </p:sp>
      <p:sp>
        <p:nvSpPr>
          <p:cNvPr id="17" name="Parallelogram 16"/>
          <p:cNvSpPr/>
          <p:nvPr userDrawn="1"/>
        </p:nvSpPr>
        <p:spPr>
          <a:xfrm>
            <a:off x="2411760" y="0"/>
            <a:ext cx="504056" cy="689610"/>
          </a:xfrm>
          <a:prstGeom prst="parallelogram">
            <a:avLst/>
          </a:prstGeom>
          <a:solidFill>
            <a:srgbClr val="F6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Parallelogram 17"/>
          <p:cNvSpPr/>
          <p:nvPr userDrawn="1"/>
        </p:nvSpPr>
        <p:spPr>
          <a:xfrm>
            <a:off x="6660232" y="0"/>
            <a:ext cx="504056" cy="689610"/>
          </a:xfrm>
          <a:prstGeom prst="parallelogram">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21266645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167211"/>
            <a:ext cx="8229600" cy="702469"/>
          </a:xfrm>
        </p:spPr>
        <p:txBody>
          <a:bodyPr>
            <a:normAutofit/>
          </a:bodyPr>
          <a:lstStyle>
            <a:lvl1pPr>
              <a:defRPr sz="3600" b="1">
                <a:solidFill>
                  <a:srgbClr val="F18800"/>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10" name="Content Placeholder 2"/>
          <p:cNvSpPr>
            <a:spLocks noGrp="1"/>
          </p:cNvSpPr>
          <p:nvPr>
            <p:ph idx="1"/>
          </p:nvPr>
        </p:nvSpPr>
        <p:spPr>
          <a:xfrm>
            <a:off x="457200" y="1923680"/>
            <a:ext cx="8229600" cy="2725341"/>
          </a:xfrm>
        </p:spPr>
        <p:txBody>
          <a:bodyPr/>
          <a:lstStyle>
            <a:lvl1pPr marL="342900" indent="-342900">
              <a:buClr>
                <a:srgbClr val="0F5494"/>
              </a:buClr>
              <a:buFont typeface="Arial" pitchFamily="34" charset="0"/>
              <a:buChar char="•"/>
              <a:defRPr i="0">
                <a:solidFill>
                  <a:schemeClr val="accent1">
                    <a:lumMod val="75000"/>
                  </a:schemeClr>
                </a:solidFill>
              </a:defRPr>
            </a:lvl1pPr>
            <a:lvl2pPr>
              <a:buClr>
                <a:srgbClr val="0F5494"/>
              </a:buClr>
              <a:defRPr>
                <a:solidFill>
                  <a:schemeClr val="accent1">
                    <a:lumMod val="75000"/>
                  </a:schemeClr>
                </a:solidFill>
              </a:defRPr>
            </a:lvl2pPr>
            <a:lvl3pPr>
              <a:defRPr>
                <a:solidFill>
                  <a:schemeClr val="accent1">
                    <a:lumMod val="7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spTree>
    <p:extLst>
      <p:ext uri="{BB962C8B-B14F-4D97-AF65-F5344CB8AC3E}">
        <p14:creationId xmlns:p14="http://schemas.microsoft.com/office/powerpoint/2010/main" val="9977741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p>
            <a:fld id="{C00ACE58-BAC2-490B-9FE8-43F269C28926}"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687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p>
            <a:fld id="{504E2F25-1153-4B6E-BFE0-7D951C90D027}"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68215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p>
            <a:fld id="{46B79C2D-AAD1-4EC6-A183-F0B1434858D3}"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0119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p>
            <a:fld id="{C293A104-51CF-4136-9271-3555DB589696}"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0578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p>
            <a:fld id="{1C75F39A-EAEB-461E-AD64-C8C54CBA369A}"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0554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p>
            <a:fld id="{93340EAE-4AD1-4E09-A1E6-D83C0353AD76}"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37656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ltLang="en-US" b="0">
              <a:solidFill>
                <a:srgbClr val="000000"/>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ltLang="en-US" b="0">
              <a:solidFill>
                <a:srgbClr val="000000"/>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4BA9C3C-4AB1-487A-A39B-75EBB902E3FA}" type="slidenum">
              <a:rPr lang="en-GB" altLang="en-US" b="0" smtClean="0">
                <a:solidFill>
                  <a:srgbClr val="000000"/>
                </a:solidFill>
              </a:rPr>
              <a:pPr/>
              <a:t>‹#›</a:t>
            </a:fld>
            <a:endParaRPr lang="en-GB" altLang="en-US" b="0">
              <a:solidFill>
                <a:srgbClr val="000000"/>
              </a:solidFill>
            </a:endParaRPr>
          </a:p>
        </p:txBody>
      </p:sp>
    </p:spTree>
    <p:extLst>
      <p:ext uri="{BB962C8B-B14F-4D97-AF65-F5344CB8AC3E}">
        <p14:creationId xmlns:p14="http://schemas.microsoft.com/office/powerpoint/2010/main" val="80614043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B046607-A6F5-440F-9D46-6DFD83D4602D}" type="datetimeFigureOut">
              <a:rPr lang="en-GB" smtClean="0"/>
              <a:t>22/10/2018</a:t>
            </a:fld>
            <a:endParaRPr lang="en-GB"/>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E80FE46-6CC9-44A9-91C2-F82AC12C3027}" type="slidenum">
              <a:rPr lang="en-GB" smtClean="0"/>
              <a:t>‹#›</a:t>
            </a:fld>
            <a:endParaRPr lang="en-GB"/>
          </a:p>
        </p:txBody>
      </p:sp>
    </p:spTree>
    <p:extLst>
      <p:ext uri="{BB962C8B-B14F-4D97-AF65-F5344CB8AC3E}">
        <p14:creationId xmlns:p14="http://schemas.microsoft.com/office/powerpoint/2010/main" val="1344759986"/>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ltLang="en-US" b="0" dirty="0">
              <a:solidFill>
                <a:srgbClr val="000000"/>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ltLang="en-US" b="0" dirty="0">
              <a:solidFill>
                <a:srgbClr val="000000"/>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4BA9C3C-4AB1-487A-A39B-75EBB902E3FA}" type="slidenum">
              <a:rPr lang="en-GB" altLang="en-US" b="0" smtClean="0">
                <a:solidFill>
                  <a:srgbClr val="000000"/>
                </a:solidFill>
              </a:rPr>
              <a:pPr/>
              <a:t>‹#›</a:t>
            </a:fld>
            <a:endParaRPr lang="en-GB" altLang="en-US" b="0" dirty="0">
              <a:solidFill>
                <a:srgbClr val="000000"/>
              </a:solidFill>
            </a:endParaRPr>
          </a:p>
        </p:txBody>
      </p:sp>
    </p:spTree>
    <p:extLst>
      <p:ext uri="{BB962C8B-B14F-4D97-AF65-F5344CB8AC3E}">
        <p14:creationId xmlns:p14="http://schemas.microsoft.com/office/powerpoint/2010/main" val="203429183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
            <a:ext cx="9146083" cy="5144671"/>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2059" y="195486"/>
            <a:ext cx="1016006" cy="709288"/>
          </a:xfrm>
          <a:prstGeom prst="rect">
            <a:avLst/>
          </a:prstGeom>
        </p:spPr>
      </p:pic>
      <p:sp>
        <p:nvSpPr>
          <p:cNvPr id="4" name="Rectangle 5"/>
          <p:cNvSpPr txBox="1">
            <a:spLocks noChangeArrowheads="1"/>
          </p:cNvSpPr>
          <p:nvPr/>
        </p:nvSpPr>
        <p:spPr>
          <a:xfrm>
            <a:off x="251520" y="3368363"/>
            <a:ext cx="3096344" cy="136362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altLang="en-US" sz="2800" dirty="0" smtClean="0">
                <a:solidFill>
                  <a:schemeClr val="bg1"/>
                </a:solidFill>
                <a:latin typeface="Arial" panose="020B0604020202020204" pitchFamily="34" charset="0"/>
                <a:cs typeface="Arial" panose="020B0604020202020204" pitchFamily="34" charset="0"/>
              </a:rPr>
              <a:t>EUROPEAN </a:t>
            </a:r>
            <a:br>
              <a:rPr lang="en-GB" altLang="en-US" sz="2800" dirty="0" smtClean="0">
                <a:solidFill>
                  <a:schemeClr val="bg1"/>
                </a:solidFill>
                <a:latin typeface="Arial" panose="020B0604020202020204" pitchFamily="34" charset="0"/>
                <a:cs typeface="Arial" panose="020B0604020202020204" pitchFamily="34" charset="0"/>
              </a:rPr>
            </a:br>
            <a:r>
              <a:rPr lang="en-GB" altLang="en-US" sz="2800" dirty="0" smtClean="0">
                <a:solidFill>
                  <a:schemeClr val="bg1"/>
                </a:solidFill>
                <a:latin typeface="Arial" panose="020B0604020202020204" pitchFamily="34" charset="0"/>
                <a:cs typeface="Arial" panose="020B0604020202020204" pitchFamily="34" charset="0"/>
              </a:rPr>
              <a:t>PILLAR OF </a:t>
            </a:r>
            <a:br>
              <a:rPr lang="en-GB" altLang="en-US" sz="2800" dirty="0" smtClean="0">
                <a:solidFill>
                  <a:schemeClr val="bg1"/>
                </a:solidFill>
                <a:latin typeface="Arial" panose="020B0604020202020204" pitchFamily="34" charset="0"/>
                <a:cs typeface="Arial" panose="020B0604020202020204" pitchFamily="34" charset="0"/>
              </a:rPr>
            </a:br>
            <a:r>
              <a:rPr lang="en-GB" altLang="en-US" sz="2800" dirty="0" smtClean="0">
                <a:solidFill>
                  <a:schemeClr val="bg1"/>
                </a:solidFill>
                <a:latin typeface="Arial" panose="020B0604020202020204" pitchFamily="34" charset="0"/>
                <a:cs typeface="Arial" panose="020B0604020202020204" pitchFamily="34" charset="0"/>
              </a:rPr>
              <a:t>SOCIAL RIGHTS</a:t>
            </a:r>
            <a:endParaRPr lang="en-GB" altLang="en-US" sz="2800" dirty="0">
              <a:solidFill>
                <a:schemeClr val="bg1"/>
              </a:solidFill>
              <a:latin typeface="Arial" panose="020B0604020202020204" pitchFamily="34" charset="0"/>
              <a:cs typeface="Arial" panose="020B0604020202020204" pitchFamily="34" charset="0"/>
            </a:endParaRPr>
          </a:p>
        </p:txBody>
      </p:sp>
      <p:sp>
        <p:nvSpPr>
          <p:cNvPr id="6" name="Rectangle 6"/>
          <p:cNvSpPr txBox="1">
            <a:spLocks noChangeArrowheads="1"/>
          </p:cNvSpPr>
          <p:nvPr/>
        </p:nvSpPr>
        <p:spPr>
          <a:xfrm>
            <a:off x="6720574" y="4299943"/>
            <a:ext cx="2315922" cy="5760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fr-BE" altLang="en-US" sz="2400" dirty="0" smtClean="0">
                <a:solidFill>
                  <a:schemeClr val="bg1"/>
                </a:solidFill>
                <a:latin typeface="Arial" panose="020B0604020202020204" pitchFamily="34" charset="0"/>
                <a:cs typeface="Arial" panose="020B0604020202020204" pitchFamily="34" charset="0"/>
              </a:rPr>
              <a:t>#</a:t>
            </a:r>
            <a:r>
              <a:rPr lang="fr-BE" altLang="en-US" sz="2400" dirty="0" err="1" smtClean="0">
                <a:solidFill>
                  <a:schemeClr val="bg1"/>
                </a:solidFill>
                <a:latin typeface="Arial" panose="020B0604020202020204" pitchFamily="34" charset="0"/>
                <a:cs typeface="Arial" panose="020B0604020202020204" pitchFamily="34" charset="0"/>
              </a:rPr>
              <a:t>SocialRights</a:t>
            </a:r>
            <a:endParaRPr lang="en-GB" alt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192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idx="4294967295"/>
          </p:nvPr>
        </p:nvSpPr>
        <p:spPr>
          <a:xfrm>
            <a:off x="1907704" y="1221209"/>
            <a:ext cx="6790208" cy="702469"/>
          </a:xfrm>
        </p:spPr>
        <p:txBody>
          <a:bodyPr>
            <a:normAutofit/>
          </a:bodyPr>
          <a:lstStyle/>
          <a:p>
            <a:pPr algn="l"/>
            <a:r>
              <a:rPr lang="en-GB" b="1" baseline="30000" dirty="0" smtClean="0">
                <a:solidFill>
                  <a:srgbClr val="E73452"/>
                </a:solidFill>
              </a:rPr>
              <a:t>Active support to employment</a:t>
            </a:r>
            <a:endParaRPr lang="en-GB" b="1" baseline="30000" dirty="0">
              <a:solidFill>
                <a:srgbClr val="E73452"/>
              </a:solidFill>
            </a:endParaRPr>
          </a:p>
        </p:txBody>
      </p:sp>
      <p:sp>
        <p:nvSpPr>
          <p:cNvPr id="5" name="Content Placeholder 2"/>
          <p:cNvSpPr>
            <a:spLocks noGrp="1"/>
          </p:cNvSpPr>
          <p:nvPr>
            <p:ph idx="1"/>
          </p:nvPr>
        </p:nvSpPr>
        <p:spPr>
          <a:xfrm>
            <a:off x="1907704" y="1934641"/>
            <a:ext cx="6779096" cy="2725341"/>
          </a:xfrm>
        </p:spPr>
        <p:txBody>
          <a:bodyPr>
            <a:noAutofit/>
          </a:bodyPr>
          <a:lstStyle/>
          <a:p>
            <a:pPr>
              <a:spcAft>
                <a:spcPts val="600"/>
              </a:spcAft>
            </a:pPr>
            <a:r>
              <a:rPr lang="en-GB" sz="1500" dirty="0">
                <a:latin typeface="Arial" panose="020B0604020202020204" pitchFamily="34" charset="0"/>
                <a:ea typeface="Calibri"/>
                <a:cs typeface="Arial" panose="020B0604020202020204" pitchFamily="34" charset="0"/>
              </a:rPr>
              <a:t>Right to timely and tailor-made assistance to improve employment or self-employment prospects</a:t>
            </a:r>
          </a:p>
          <a:p>
            <a:pPr>
              <a:spcAft>
                <a:spcPts val="600"/>
              </a:spcAft>
            </a:pPr>
            <a:r>
              <a:rPr lang="en-GB" sz="1500" dirty="0">
                <a:latin typeface="Arial" panose="020B0604020202020204" pitchFamily="34" charset="0"/>
                <a:ea typeface="Calibri"/>
                <a:cs typeface="Arial" panose="020B0604020202020204" pitchFamily="34" charset="0"/>
              </a:rPr>
              <a:t>The focus is on the provision of assistance to find work, which can include employment services, such as job-search counselling and guidance, or participation in 'active measures', such as training, hiring subsidies or re-insertion support</a:t>
            </a:r>
          </a:p>
          <a:p>
            <a:pPr>
              <a:spcAft>
                <a:spcPts val="600"/>
              </a:spcAft>
            </a:pPr>
            <a:r>
              <a:rPr lang="en-GB" sz="1500" dirty="0">
                <a:latin typeface="Arial" panose="020B0604020202020204" pitchFamily="34" charset="0"/>
                <a:ea typeface="Calibri"/>
                <a:cs typeface="Arial" panose="020B0604020202020204" pitchFamily="34" charset="0"/>
              </a:rPr>
              <a:t>It extends the scope of Youth Guarantee and the Recommendation on long-term unemployed</a:t>
            </a:r>
          </a:p>
        </p:txBody>
      </p:sp>
      <p:grpSp>
        <p:nvGrpSpPr>
          <p:cNvPr id="3" name="Group 2"/>
          <p:cNvGrpSpPr/>
          <p:nvPr/>
        </p:nvGrpSpPr>
        <p:grpSpPr>
          <a:xfrm>
            <a:off x="213638" y="3795886"/>
            <a:ext cx="1300017" cy="1347614"/>
            <a:chOff x="213638" y="3795886"/>
            <a:chExt cx="1300017" cy="1347614"/>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0398" r="19801"/>
            <a:stretch/>
          </p:blipFill>
          <p:spPr>
            <a:xfrm>
              <a:off x="213638" y="3795886"/>
              <a:ext cx="1300017" cy="1234443"/>
            </a:xfrm>
            <a:prstGeom prst="rect">
              <a:avLst/>
            </a:prstGeom>
          </p:spPr>
        </p:pic>
        <p:sp>
          <p:nvSpPr>
            <p:cNvPr id="8" name="Title 1"/>
            <p:cNvSpPr txBox="1">
              <a:spLocks/>
            </p:cNvSpPr>
            <p:nvPr/>
          </p:nvSpPr>
          <p:spPr>
            <a:xfrm>
              <a:off x="223138" y="4711452"/>
              <a:ext cx="1252518"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Active support to employment</a:t>
              </a:r>
              <a:endParaRPr lang="en-GB" sz="1200" b="0" baseline="30000" dirty="0">
                <a:solidFill>
                  <a:prstClr val="white"/>
                </a:solidFill>
              </a:endParaRPr>
            </a:p>
          </p:txBody>
        </p:sp>
      </p:grpSp>
    </p:spTree>
    <p:extLst>
      <p:ext uri="{BB962C8B-B14F-4D97-AF65-F5344CB8AC3E}">
        <p14:creationId xmlns:p14="http://schemas.microsoft.com/office/powerpoint/2010/main" val="4164815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9542"/>
            <a:ext cx="9144000"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itle 1"/>
          <p:cNvSpPr txBox="1">
            <a:spLocks/>
          </p:cNvSpPr>
          <p:nvPr/>
        </p:nvSpPr>
        <p:spPr>
          <a:xfrm>
            <a:off x="427872" y="1203598"/>
            <a:ext cx="8229600" cy="864096"/>
          </a:xfrm>
          <a:prstGeom prst="rect">
            <a:avLst/>
          </a:prstGeom>
        </p:spPr>
        <p:txBody>
          <a:bodyPr>
            <a:normAutofit fontScale="975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GB" dirty="0">
                <a:solidFill>
                  <a:prstClr val="white"/>
                </a:solidFill>
              </a:rPr>
              <a:t>Fair working conditions </a:t>
            </a:r>
            <a:endParaRPr lang="en-GB" b="0" dirty="0">
              <a:solidFill>
                <a:prstClr val="white"/>
              </a:solidFill>
            </a:endParaRPr>
          </a:p>
        </p:txBody>
      </p:sp>
      <p:grpSp>
        <p:nvGrpSpPr>
          <p:cNvPr id="4" name="Group 3"/>
          <p:cNvGrpSpPr/>
          <p:nvPr/>
        </p:nvGrpSpPr>
        <p:grpSpPr>
          <a:xfrm>
            <a:off x="693318" y="2427734"/>
            <a:ext cx="7698707" cy="1373708"/>
            <a:chOff x="755463" y="2427734"/>
            <a:chExt cx="7698707" cy="1373708"/>
          </a:xfrm>
        </p:grpSpPr>
        <p:grpSp>
          <p:nvGrpSpPr>
            <p:cNvPr id="3" name="Group 2"/>
            <p:cNvGrpSpPr/>
            <p:nvPr/>
          </p:nvGrpSpPr>
          <p:grpSpPr>
            <a:xfrm>
              <a:off x="2051720" y="2427734"/>
              <a:ext cx="6402450" cy="1244331"/>
              <a:chOff x="1282315" y="2427734"/>
              <a:chExt cx="6505566" cy="1244331"/>
            </a:xfrm>
          </p:grpSpPr>
          <p:pic>
            <p:nvPicPr>
              <p:cNvPr id="1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b="7354"/>
              <a:stretch/>
            </p:blipFill>
            <p:spPr>
              <a:xfrm>
                <a:off x="6544294" y="2427735"/>
                <a:ext cx="1243587" cy="1152128"/>
              </a:xfrm>
              <a:prstGeom prst="rect">
                <a:avLst/>
              </a:prstGeom>
            </p:spPr>
          </p:pic>
          <p:pic>
            <p:nvPicPr>
              <p:cNvPr id="7" name="Picture 6"/>
              <p:cNvPicPr>
                <a:picLocks/>
              </p:cNvPicPr>
              <p:nvPr/>
            </p:nvPicPr>
            <p:blipFill rotWithShape="1">
              <a:blip r:embed="rId4" cstate="print">
                <a:extLst>
                  <a:ext uri="{28A0092B-C50C-407E-A947-70E740481C1C}">
                    <a14:useLocalDpi xmlns:a14="http://schemas.microsoft.com/office/drawing/2010/main" val="0"/>
                  </a:ext>
                </a:extLst>
              </a:blip>
              <a:srcRect b="7391"/>
              <a:stretch/>
            </p:blipFill>
            <p:spPr>
              <a:xfrm>
                <a:off x="1282315" y="2427734"/>
                <a:ext cx="1237488" cy="1170000"/>
              </a:xfrm>
              <a:prstGeom prst="rect">
                <a:avLst/>
              </a:prstGeom>
            </p:spPr>
          </p:pic>
          <p:pic>
            <p:nvPicPr>
              <p:cNvPr id="8" name="Content Placeholder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4978" y="2432305"/>
                <a:ext cx="1237491" cy="1234443"/>
              </a:xfrm>
              <a:prstGeom prst="rect">
                <a:avLst/>
              </a:prstGeom>
            </p:spPr>
          </p:pic>
          <p:pic>
            <p:nvPicPr>
              <p:cNvPr id="10"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l="19639" r="60722"/>
              <a:stretch/>
            </p:blipFill>
            <p:spPr>
              <a:xfrm>
                <a:off x="2573159" y="2427734"/>
                <a:ext cx="1289380" cy="1243587"/>
              </a:xfrm>
              <a:prstGeom prst="rect">
                <a:avLst/>
              </a:prstGeom>
            </p:spPr>
          </p:pic>
          <p:pic>
            <p:nvPicPr>
              <p:cNvPr id="11"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1588" y="2428478"/>
                <a:ext cx="1243587" cy="1243587"/>
              </a:xfrm>
              <a:prstGeom prst="rect">
                <a:avLst/>
              </a:prstGeom>
            </p:spPr>
          </p:pic>
        </p:grpSp>
        <p:grpSp>
          <p:nvGrpSpPr>
            <p:cNvPr id="13" name="Group 12"/>
            <p:cNvGrpSpPr/>
            <p:nvPr/>
          </p:nvGrpSpPr>
          <p:grpSpPr>
            <a:xfrm>
              <a:off x="755463" y="2427734"/>
              <a:ext cx="1229134" cy="1368152"/>
              <a:chOff x="237216" y="3795886"/>
              <a:chExt cx="1229134" cy="1368152"/>
            </a:xfrm>
          </p:grpSpPr>
          <p:pic>
            <p:nvPicPr>
              <p:cNvPr id="15" name="Content Placeholder 2"/>
              <p:cNvPicPr>
                <a:picLocks/>
              </p:cNvPicPr>
              <p:nvPr/>
            </p:nvPicPr>
            <p:blipFill rotWithShape="1">
              <a:blip r:embed="rId8" cstate="print">
                <a:extLst>
                  <a:ext uri="{28A0092B-C50C-407E-A947-70E740481C1C}">
                    <a14:useLocalDpi xmlns:a14="http://schemas.microsoft.com/office/drawing/2010/main" val="0"/>
                  </a:ext>
                </a:extLst>
              </a:blip>
              <a:srcRect l="33499" r="34674"/>
              <a:stretch/>
            </p:blipFill>
            <p:spPr>
              <a:xfrm>
                <a:off x="237216" y="3795886"/>
                <a:ext cx="1229134" cy="1285013"/>
              </a:xfrm>
              <a:prstGeom prst="rect">
                <a:avLst/>
              </a:prstGeom>
            </p:spPr>
          </p:pic>
          <p:sp>
            <p:nvSpPr>
              <p:cNvPr id="16" name="Title 1"/>
              <p:cNvSpPr txBox="1">
                <a:spLocks/>
              </p:cNvSpPr>
              <p:nvPr/>
            </p:nvSpPr>
            <p:spPr>
              <a:xfrm>
                <a:off x="257837" y="4731990"/>
                <a:ext cx="1208513" cy="432048"/>
              </a:xfrm>
              <a:prstGeom prst="rect">
                <a:avLst/>
              </a:prstGeom>
              <a:solidFill>
                <a:schemeClr val="accent6"/>
              </a:solidFill>
            </p:spPr>
            <p:txBody>
              <a:bodyPr vert="horz" lIns="91440" tIns="45720" rIns="91440" bIns="45720" rtlCol="0" anchor="t">
                <a:normAutofit fontScale="775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lnSpc>
                    <a:spcPct val="120000"/>
                  </a:lnSpc>
                  <a:spcAft>
                    <a:spcPts val="0"/>
                  </a:spcAft>
                </a:pPr>
                <a:endParaRPr lang="en-GB" sz="600" b="0" baseline="30000" dirty="0" smtClean="0">
                  <a:solidFill>
                    <a:prstClr val="white"/>
                  </a:solidFill>
                </a:endParaRPr>
              </a:p>
              <a:p>
                <a:pPr fontAlgn="auto">
                  <a:lnSpc>
                    <a:spcPct val="120000"/>
                  </a:lnSpc>
                  <a:spcAft>
                    <a:spcPts val="0"/>
                  </a:spcAft>
                </a:pPr>
                <a:r>
                  <a:rPr lang="en-GB" sz="1600" b="0" baseline="30000" dirty="0" smtClean="0">
                    <a:solidFill>
                      <a:prstClr val="white"/>
                    </a:solidFill>
                  </a:rPr>
                  <a:t>Secure and adaptable employment</a:t>
                </a:r>
                <a:endParaRPr lang="en-GB" sz="1600" b="0" baseline="30000" dirty="0">
                  <a:solidFill>
                    <a:prstClr val="white"/>
                  </a:solidFill>
                </a:endParaRPr>
              </a:p>
            </p:txBody>
          </p:sp>
        </p:grpSp>
        <p:sp>
          <p:nvSpPr>
            <p:cNvPr id="20" name="Title 1"/>
            <p:cNvSpPr txBox="1">
              <a:spLocks/>
            </p:cNvSpPr>
            <p:nvPr/>
          </p:nvSpPr>
          <p:spPr>
            <a:xfrm>
              <a:off x="2048623"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Wages</a:t>
              </a:r>
              <a:endParaRPr lang="en-GB" sz="1600" b="0" baseline="30000" dirty="0">
                <a:solidFill>
                  <a:prstClr val="white"/>
                </a:solidFill>
              </a:endParaRPr>
            </a:p>
          </p:txBody>
        </p:sp>
        <p:sp>
          <p:nvSpPr>
            <p:cNvPr id="21" name="Title 1"/>
            <p:cNvSpPr txBox="1">
              <a:spLocks/>
            </p:cNvSpPr>
            <p:nvPr/>
          </p:nvSpPr>
          <p:spPr>
            <a:xfrm>
              <a:off x="3345967" y="3350617"/>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Employment conditions</a:t>
              </a:r>
              <a:endParaRPr lang="en-GB" sz="1600" b="0" baseline="30000" dirty="0">
                <a:solidFill>
                  <a:prstClr val="white"/>
                </a:solidFill>
              </a:endParaRPr>
            </a:p>
          </p:txBody>
        </p:sp>
        <p:sp>
          <p:nvSpPr>
            <p:cNvPr id="22" name="Title 1"/>
            <p:cNvSpPr txBox="1">
              <a:spLocks/>
            </p:cNvSpPr>
            <p:nvPr/>
          </p:nvSpPr>
          <p:spPr>
            <a:xfrm>
              <a:off x="4628239"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Social dialogue</a:t>
              </a:r>
              <a:endParaRPr lang="en-GB" sz="1600" b="0" baseline="30000" dirty="0">
                <a:solidFill>
                  <a:prstClr val="white"/>
                </a:solidFill>
              </a:endParaRPr>
            </a:p>
          </p:txBody>
        </p:sp>
        <p:sp>
          <p:nvSpPr>
            <p:cNvPr id="23" name="Title 1"/>
            <p:cNvSpPr txBox="1">
              <a:spLocks/>
            </p:cNvSpPr>
            <p:nvPr/>
          </p:nvSpPr>
          <p:spPr>
            <a:xfrm>
              <a:off x="7228814" y="3369394"/>
              <a:ext cx="1225356"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Safe work environment</a:t>
              </a:r>
              <a:endParaRPr lang="en-GB" sz="1600" b="0" baseline="30000" dirty="0">
                <a:solidFill>
                  <a:prstClr val="white"/>
                </a:solidFill>
              </a:endParaRPr>
            </a:p>
          </p:txBody>
        </p:sp>
        <p:sp>
          <p:nvSpPr>
            <p:cNvPr id="24" name="Title 1"/>
            <p:cNvSpPr txBox="1">
              <a:spLocks/>
            </p:cNvSpPr>
            <p:nvPr/>
          </p:nvSpPr>
          <p:spPr>
            <a:xfrm>
              <a:off x="5931460"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Work-life balance</a:t>
              </a:r>
              <a:endParaRPr lang="en-GB" sz="1600" b="0" baseline="30000" dirty="0">
                <a:solidFill>
                  <a:prstClr val="white"/>
                </a:solidFill>
              </a:endParaRPr>
            </a:p>
          </p:txBody>
        </p:sp>
      </p:grpSp>
    </p:spTree>
    <p:extLst>
      <p:ext uri="{BB962C8B-B14F-4D97-AF65-F5344CB8AC3E}">
        <p14:creationId xmlns:p14="http://schemas.microsoft.com/office/powerpoint/2010/main" val="1612970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idx="4294967295"/>
          </p:nvPr>
        </p:nvSpPr>
        <p:spPr>
          <a:xfrm>
            <a:off x="1907704" y="1221209"/>
            <a:ext cx="6790208" cy="702469"/>
          </a:xfrm>
        </p:spPr>
        <p:txBody>
          <a:bodyPr>
            <a:normAutofit/>
          </a:bodyPr>
          <a:lstStyle/>
          <a:p>
            <a:pPr algn="l"/>
            <a:r>
              <a:rPr lang="fr-FR" b="1" baseline="30000" dirty="0">
                <a:solidFill>
                  <a:srgbClr val="F68800"/>
                </a:solidFill>
              </a:rPr>
              <a:t>Secure and adaptable employment</a:t>
            </a:r>
          </a:p>
        </p:txBody>
      </p:sp>
      <p:sp>
        <p:nvSpPr>
          <p:cNvPr id="5" name="Content Placeholder 2"/>
          <p:cNvSpPr>
            <a:spLocks noGrp="1"/>
          </p:cNvSpPr>
          <p:nvPr>
            <p:ph idx="1"/>
          </p:nvPr>
        </p:nvSpPr>
        <p:spPr>
          <a:xfrm>
            <a:off x="1907704" y="1923680"/>
            <a:ext cx="6912768" cy="2952326"/>
          </a:xfrm>
        </p:spPr>
        <p:txBody>
          <a:bodyPr>
            <a:noAutofit/>
          </a:bodyPr>
          <a:lstStyle/>
          <a:p>
            <a:pPr>
              <a:spcAft>
                <a:spcPts val="600"/>
              </a:spcAft>
            </a:pPr>
            <a:r>
              <a:rPr lang="en-GB" sz="1500" dirty="0">
                <a:latin typeface="Arial" panose="020B0604020202020204" pitchFamily="34" charset="0"/>
                <a:ea typeface="Calibri"/>
                <a:cs typeface="Arial" panose="020B0604020202020204" pitchFamily="34" charset="0"/>
              </a:rPr>
              <a:t>Right to fair and equal treatment regarding working conditions, access to social protection and training</a:t>
            </a:r>
          </a:p>
          <a:p>
            <a:pPr>
              <a:spcAft>
                <a:spcPts val="600"/>
              </a:spcAft>
            </a:pPr>
            <a:r>
              <a:rPr lang="en-GB" sz="1500" dirty="0">
                <a:latin typeface="Arial" panose="020B0604020202020204" pitchFamily="34" charset="0"/>
                <a:ea typeface="Calibri"/>
                <a:cs typeface="Arial" panose="020B0604020202020204" pitchFamily="34" charset="0"/>
              </a:rPr>
              <a:t>Employers should have the necessary flexibility to adapt swiftly to changes in the economic environment</a:t>
            </a:r>
          </a:p>
          <a:p>
            <a:pPr>
              <a:spcAft>
                <a:spcPts val="600"/>
              </a:spcAft>
            </a:pPr>
            <a:r>
              <a:rPr lang="en-GB" sz="1500" dirty="0">
                <a:latin typeface="Arial" panose="020B0604020202020204" pitchFamily="34" charset="0"/>
                <a:ea typeface="Calibri"/>
                <a:cs typeface="Arial" panose="020B0604020202020204" pitchFamily="34" charset="0"/>
              </a:rPr>
              <a:t>Innovative forms of work, entrepreneurship and self-employment shall be encouraged</a:t>
            </a:r>
          </a:p>
          <a:p>
            <a:pPr>
              <a:spcAft>
                <a:spcPts val="600"/>
              </a:spcAft>
            </a:pPr>
            <a:r>
              <a:rPr lang="en-GB" sz="1500" dirty="0">
                <a:latin typeface="Arial" panose="020B0604020202020204" pitchFamily="34" charset="0"/>
                <a:ea typeface="Calibri"/>
                <a:cs typeface="Arial" panose="020B0604020202020204" pitchFamily="34" charset="0"/>
              </a:rPr>
              <a:t>Precarious working conditions shall be prevented, including by prohibiting abuse of atypical contracts</a:t>
            </a:r>
          </a:p>
          <a:p>
            <a:pPr>
              <a:spcAft>
                <a:spcPts val="600"/>
              </a:spcAft>
            </a:pPr>
            <a:r>
              <a:rPr lang="en-GB" sz="1500" dirty="0">
                <a:latin typeface="Arial" panose="020B0604020202020204" pitchFamily="34" charset="0"/>
                <a:ea typeface="Calibri"/>
                <a:cs typeface="Arial" panose="020B0604020202020204" pitchFamily="34" charset="0"/>
              </a:rPr>
              <a:t>Preventive measures to address precariousness: providing earned income tax credits or creating bonus malus systems for the social  </a:t>
            </a:r>
            <a:r>
              <a:rPr lang="en-GB" sz="1500" dirty="0" smtClean="0">
                <a:latin typeface="Arial" panose="020B0604020202020204" pitchFamily="34" charset="0"/>
                <a:ea typeface="Calibri"/>
                <a:cs typeface="Arial" panose="020B0604020202020204" pitchFamily="34" charset="0"/>
              </a:rPr>
              <a:t>                    security </a:t>
            </a:r>
            <a:r>
              <a:rPr lang="en-GB" sz="1500" dirty="0">
                <a:latin typeface="Arial" panose="020B0604020202020204" pitchFamily="34" charset="0"/>
                <a:ea typeface="Calibri"/>
                <a:cs typeface="Arial" panose="020B0604020202020204" pitchFamily="34" charset="0"/>
              </a:rPr>
              <a:t>contributions</a:t>
            </a:r>
          </a:p>
        </p:txBody>
      </p:sp>
      <p:grpSp>
        <p:nvGrpSpPr>
          <p:cNvPr id="12" name="Group 11"/>
          <p:cNvGrpSpPr/>
          <p:nvPr/>
        </p:nvGrpSpPr>
        <p:grpSpPr>
          <a:xfrm>
            <a:off x="249079" y="3773046"/>
            <a:ext cx="1229135" cy="1368152"/>
            <a:chOff x="251520" y="3788286"/>
            <a:chExt cx="1229135" cy="1368152"/>
          </a:xfrm>
        </p:grpSpPr>
        <p:pic>
          <p:nvPicPr>
            <p:cNvPr id="10" name="Content Placeholder 2"/>
            <p:cNvPicPr>
              <a:picLocks/>
            </p:cNvPicPr>
            <p:nvPr/>
          </p:nvPicPr>
          <p:blipFill rotWithShape="1">
            <a:blip r:embed="rId3" cstate="print">
              <a:extLst>
                <a:ext uri="{28A0092B-C50C-407E-A947-70E740481C1C}">
                  <a14:useLocalDpi xmlns:a14="http://schemas.microsoft.com/office/drawing/2010/main" val="0"/>
                </a:ext>
              </a:extLst>
            </a:blip>
            <a:srcRect l="33499" r="34674"/>
            <a:stretch/>
          </p:blipFill>
          <p:spPr>
            <a:xfrm>
              <a:off x="251520" y="3788286"/>
              <a:ext cx="1229134" cy="1285013"/>
            </a:xfrm>
            <a:prstGeom prst="rect">
              <a:avLst/>
            </a:prstGeom>
          </p:spPr>
        </p:pic>
        <p:sp>
          <p:nvSpPr>
            <p:cNvPr id="11" name="Title 1"/>
            <p:cNvSpPr txBox="1">
              <a:spLocks/>
            </p:cNvSpPr>
            <p:nvPr/>
          </p:nvSpPr>
          <p:spPr>
            <a:xfrm>
              <a:off x="251521" y="4724390"/>
              <a:ext cx="1229134" cy="432048"/>
            </a:xfrm>
            <a:prstGeom prst="rect">
              <a:avLst/>
            </a:prstGeom>
            <a:solidFill>
              <a:schemeClr val="accent6"/>
            </a:solidFill>
          </p:spPr>
          <p:txBody>
            <a:bodyPr vert="horz" lIns="91440" tIns="45720" rIns="91440" bIns="45720" rtlCol="0" anchor="t">
              <a:normAutofit fontScale="775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lnSpc>
                  <a:spcPct val="120000"/>
                </a:lnSpc>
                <a:spcAft>
                  <a:spcPts val="0"/>
                </a:spcAft>
              </a:pPr>
              <a:endParaRPr lang="en-GB" sz="600" b="0" baseline="30000" dirty="0" smtClean="0">
                <a:solidFill>
                  <a:prstClr val="white"/>
                </a:solidFill>
              </a:endParaRPr>
            </a:p>
            <a:p>
              <a:pPr fontAlgn="auto">
                <a:lnSpc>
                  <a:spcPct val="120000"/>
                </a:lnSpc>
                <a:spcAft>
                  <a:spcPts val="0"/>
                </a:spcAft>
              </a:pPr>
              <a:r>
                <a:rPr lang="en-GB" sz="1600" b="0" baseline="30000" dirty="0" smtClean="0">
                  <a:solidFill>
                    <a:prstClr val="white"/>
                  </a:solidFill>
                </a:rPr>
                <a:t>Secure and adaptable employment</a:t>
              </a:r>
              <a:endParaRPr lang="en-GB" sz="1600" b="0" baseline="30000" dirty="0">
                <a:solidFill>
                  <a:prstClr val="white"/>
                </a:solidFill>
              </a:endParaRPr>
            </a:p>
          </p:txBody>
        </p:sp>
      </p:grpSp>
    </p:spTree>
    <p:extLst>
      <p:ext uri="{BB962C8B-B14F-4D97-AF65-F5344CB8AC3E}">
        <p14:creationId xmlns:p14="http://schemas.microsoft.com/office/powerpoint/2010/main" val="1489056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idx="4294967295"/>
          </p:nvPr>
        </p:nvSpPr>
        <p:spPr>
          <a:xfrm>
            <a:off x="1907704" y="1221209"/>
            <a:ext cx="7236296" cy="702469"/>
          </a:xfrm>
        </p:spPr>
        <p:txBody>
          <a:bodyPr>
            <a:normAutofit/>
          </a:bodyPr>
          <a:lstStyle/>
          <a:p>
            <a:pPr algn="l"/>
            <a:r>
              <a:rPr lang="fr-FR" b="1" baseline="30000" dirty="0" smtClean="0">
                <a:solidFill>
                  <a:srgbClr val="F68800"/>
                </a:solidFill>
              </a:rPr>
              <a:t>Wages</a:t>
            </a:r>
            <a:endParaRPr lang="fr-FR" b="1" baseline="30000" dirty="0">
              <a:solidFill>
                <a:srgbClr val="F68800"/>
              </a:solidFill>
            </a:endParaRPr>
          </a:p>
        </p:txBody>
      </p:sp>
      <p:sp>
        <p:nvSpPr>
          <p:cNvPr id="5" name="Content Placeholder 2"/>
          <p:cNvSpPr>
            <a:spLocks noGrp="1"/>
          </p:cNvSpPr>
          <p:nvPr>
            <p:ph idx="1"/>
          </p:nvPr>
        </p:nvSpPr>
        <p:spPr>
          <a:xfrm>
            <a:off x="1907704" y="1923678"/>
            <a:ext cx="6912768" cy="3187803"/>
          </a:xfrm>
        </p:spPr>
        <p:txBody>
          <a:bodyPr>
            <a:normAutofit/>
          </a:bodyPr>
          <a:lstStyle/>
          <a:p>
            <a:pPr>
              <a:spcAft>
                <a:spcPts val="600"/>
              </a:spcAft>
            </a:pPr>
            <a:r>
              <a:rPr lang="en-GB" sz="1500" dirty="0">
                <a:latin typeface="Arial" panose="020B0604020202020204" pitchFamily="34" charset="0"/>
                <a:ea typeface="Calibri"/>
                <a:cs typeface="Arial" panose="020B0604020202020204" pitchFamily="34" charset="0"/>
              </a:rPr>
              <a:t>Fair wages should provide a decent standard of living</a:t>
            </a:r>
          </a:p>
          <a:p>
            <a:pPr>
              <a:spcAft>
                <a:spcPts val="600"/>
              </a:spcAft>
            </a:pPr>
            <a:r>
              <a:rPr lang="en-GB" sz="1500" dirty="0">
                <a:latin typeface="Arial" panose="020B0604020202020204" pitchFamily="34" charset="0"/>
                <a:ea typeface="Calibri"/>
                <a:cs typeface="Arial" panose="020B0604020202020204" pitchFamily="34" charset="0"/>
              </a:rPr>
              <a:t>Adequate minimum wages shall be ensured and in-work poverty shall be prevented</a:t>
            </a:r>
          </a:p>
          <a:p>
            <a:pPr>
              <a:spcAft>
                <a:spcPts val="600"/>
              </a:spcAft>
            </a:pPr>
            <a:r>
              <a:rPr lang="en-GB" sz="1500" dirty="0">
                <a:latin typeface="Arial" panose="020B0604020202020204" pitchFamily="34" charset="0"/>
                <a:ea typeface="Calibri"/>
                <a:cs typeface="Arial" panose="020B0604020202020204" pitchFamily="34" charset="0"/>
              </a:rPr>
              <a:t>Wages shall be set in a transparent and predictable way according to national practices and respecting the autonomy of the social partners</a:t>
            </a:r>
          </a:p>
          <a:p>
            <a:pPr lvl="1">
              <a:spcAft>
                <a:spcPts val="600"/>
              </a:spcAft>
            </a:pPr>
            <a:r>
              <a:rPr lang="en-GB" sz="1500" i="1" dirty="0">
                <a:latin typeface="Arial" panose="020B0604020202020204" pitchFamily="34" charset="0"/>
                <a:ea typeface="Calibri"/>
                <a:cs typeface="Arial" panose="020B0604020202020204" pitchFamily="34" charset="0"/>
              </a:rPr>
              <a:t>transparency</a:t>
            </a:r>
            <a:r>
              <a:rPr lang="en-GB" sz="1500" dirty="0">
                <a:latin typeface="Arial" panose="020B0604020202020204" pitchFamily="34" charset="0"/>
                <a:ea typeface="Calibri"/>
                <a:cs typeface="Arial" panose="020B0604020202020204" pitchFamily="34" charset="0"/>
              </a:rPr>
              <a:t> means that </a:t>
            </a:r>
            <a:r>
              <a:rPr lang="en-GB" sz="1500" dirty="0">
                <a:latin typeface="Arial" panose="020B0604020202020204" pitchFamily="34" charset="0"/>
                <a:ea typeface="Times New Roman"/>
                <a:cs typeface="Arial" panose="020B0604020202020204" pitchFamily="34" charset="0"/>
              </a:rPr>
              <a:t>well-established consultation procedures should be followed when setting the </a:t>
            </a:r>
            <a:r>
              <a:rPr lang="en-GB" sz="1500" dirty="0" smtClean="0">
                <a:latin typeface="Arial" panose="020B0604020202020204" pitchFamily="34" charset="0"/>
                <a:ea typeface="Times New Roman"/>
                <a:cs typeface="Arial" panose="020B0604020202020204" pitchFamily="34" charset="0"/>
              </a:rPr>
              <a:t>(minimum) wage</a:t>
            </a:r>
          </a:p>
          <a:p>
            <a:pPr lvl="1">
              <a:spcAft>
                <a:spcPts val="600"/>
              </a:spcAft>
            </a:pPr>
            <a:r>
              <a:rPr lang="en-GB" sz="1500" i="1" dirty="0" smtClean="0">
                <a:latin typeface="Arial" panose="020B0604020202020204" pitchFamily="34" charset="0"/>
                <a:ea typeface="Times New Roman"/>
                <a:cs typeface="Arial" panose="020B0604020202020204" pitchFamily="34" charset="0"/>
              </a:rPr>
              <a:t>predictability</a:t>
            </a:r>
            <a:r>
              <a:rPr lang="en-GB" sz="1500" dirty="0" smtClean="0">
                <a:latin typeface="Arial" panose="020B0604020202020204" pitchFamily="34" charset="0"/>
                <a:ea typeface="Times New Roman"/>
                <a:cs typeface="Arial" panose="020B0604020202020204" pitchFamily="34" charset="0"/>
              </a:rPr>
              <a:t> can be ensured </a:t>
            </a:r>
            <a:r>
              <a:rPr lang="en-GB" sz="1500" dirty="0">
                <a:latin typeface="Arial" panose="020B0604020202020204" pitchFamily="34" charset="0"/>
                <a:ea typeface="Times New Roman"/>
                <a:cs typeface="Arial" panose="020B0604020202020204" pitchFamily="34" charset="0"/>
              </a:rPr>
              <a:t>for example through the definition of </a:t>
            </a:r>
            <a:r>
              <a:rPr lang="en-GB" sz="1500" dirty="0">
                <a:latin typeface="Arial" panose="020B0604020202020204" pitchFamily="34" charset="0"/>
                <a:ea typeface="Calibri"/>
                <a:cs typeface="Arial" panose="020B0604020202020204" pitchFamily="34" charset="0"/>
              </a:rPr>
              <a:t>rules such as adjustment to the cost of living for minimum wages</a:t>
            </a:r>
            <a:endParaRPr lang="en-GB" sz="1500" dirty="0" smtClean="0">
              <a:latin typeface="Arial" panose="020B0604020202020204" pitchFamily="34" charset="0"/>
              <a:ea typeface="Calibri"/>
              <a:cs typeface="Arial" panose="020B0604020202020204" pitchFamily="34" charset="0"/>
            </a:endParaRPr>
          </a:p>
          <a:p>
            <a:pPr lvl="1"/>
            <a:endParaRPr lang="en-GB" sz="1500" dirty="0"/>
          </a:p>
        </p:txBody>
      </p:sp>
      <p:grpSp>
        <p:nvGrpSpPr>
          <p:cNvPr id="3" name="Group 2"/>
          <p:cNvGrpSpPr/>
          <p:nvPr/>
        </p:nvGrpSpPr>
        <p:grpSpPr>
          <a:xfrm>
            <a:off x="248423" y="3765780"/>
            <a:ext cx="1220970" cy="1368152"/>
            <a:chOff x="248423" y="3765780"/>
            <a:chExt cx="1220970" cy="1368152"/>
          </a:xfrm>
        </p:grpSpPr>
        <p:pic>
          <p:nvPicPr>
            <p:cNvPr id="7" name="Picture 6"/>
            <p:cNvPicPr>
              <a:picLocks/>
            </p:cNvPicPr>
            <p:nvPr/>
          </p:nvPicPr>
          <p:blipFill rotWithShape="1">
            <a:blip r:embed="rId3" cstate="print">
              <a:extLst>
                <a:ext uri="{28A0092B-C50C-407E-A947-70E740481C1C}">
                  <a14:useLocalDpi xmlns:a14="http://schemas.microsoft.com/office/drawing/2010/main" val="0"/>
                </a:ext>
              </a:extLst>
            </a:blip>
            <a:srcRect b="7391"/>
            <a:stretch/>
          </p:blipFill>
          <p:spPr>
            <a:xfrm>
              <a:off x="251520" y="3765780"/>
              <a:ext cx="1217873" cy="1170000"/>
            </a:xfrm>
            <a:prstGeom prst="rect">
              <a:avLst/>
            </a:prstGeom>
          </p:spPr>
        </p:pic>
        <p:sp>
          <p:nvSpPr>
            <p:cNvPr id="8" name="Title 1"/>
            <p:cNvSpPr txBox="1">
              <a:spLocks/>
            </p:cNvSpPr>
            <p:nvPr/>
          </p:nvSpPr>
          <p:spPr>
            <a:xfrm>
              <a:off x="248423" y="4701884"/>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Wages</a:t>
              </a:r>
              <a:endParaRPr lang="en-GB" sz="1600" b="0" baseline="30000" dirty="0">
                <a:solidFill>
                  <a:prstClr val="white"/>
                </a:solidFill>
              </a:endParaRPr>
            </a:p>
          </p:txBody>
        </p:sp>
      </p:grpSp>
    </p:spTree>
    <p:extLst>
      <p:ext uri="{BB962C8B-B14F-4D97-AF65-F5344CB8AC3E}">
        <p14:creationId xmlns:p14="http://schemas.microsoft.com/office/powerpoint/2010/main" val="3201523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idx="4294967295"/>
          </p:nvPr>
        </p:nvSpPr>
        <p:spPr>
          <a:xfrm>
            <a:off x="1886248" y="1221209"/>
            <a:ext cx="6718200" cy="702469"/>
          </a:xfrm>
        </p:spPr>
        <p:txBody>
          <a:bodyPr>
            <a:normAutofit/>
          </a:bodyPr>
          <a:lstStyle/>
          <a:p>
            <a:pPr algn="l"/>
            <a:r>
              <a:rPr lang="fr-FR" b="1" baseline="30000" dirty="0" smtClean="0">
                <a:solidFill>
                  <a:srgbClr val="F68800"/>
                </a:solidFill>
              </a:rPr>
              <a:t>Employment conditions</a:t>
            </a:r>
            <a:endParaRPr lang="fr-FR" b="1" baseline="30000" dirty="0">
              <a:solidFill>
                <a:srgbClr val="F68800"/>
              </a:solidFill>
            </a:endParaRPr>
          </a:p>
        </p:txBody>
      </p:sp>
      <p:sp>
        <p:nvSpPr>
          <p:cNvPr id="5" name="Content Placeholder 2"/>
          <p:cNvSpPr>
            <a:spLocks noGrp="1"/>
          </p:cNvSpPr>
          <p:nvPr>
            <p:ph idx="1"/>
          </p:nvPr>
        </p:nvSpPr>
        <p:spPr>
          <a:xfrm>
            <a:off x="1907704" y="1934641"/>
            <a:ext cx="6779096" cy="2725341"/>
          </a:xfrm>
        </p:spPr>
        <p:txBody>
          <a:bodyPr>
            <a:normAutofit/>
          </a:bodyPr>
          <a:lstStyle/>
          <a:p>
            <a:pPr>
              <a:spcAft>
                <a:spcPts val="600"/>
              </a:spcAft>
            </a:pPr>
            <a:r>
              <a:rPr lang="en-GB" sz="1500" dirty="0">
                <a:latin typeface="Arial" panose="020B0604020202020204" pitchFamily="34" charset="0"/>
                <a:ea typeface="Calibri"/>
                <a:cs typeface="Arial" panose="020B0604020202020204" pitchFamily="34" charset="0"/>
              </a:rPr>
              <a:t>Written information should be provided to the worker about his or her working conditions at the start of the employment relationship</a:t>
            </a:r>
          </a:p>
          <a:p>
            <a:pPr>
              <a:spcAft>
                <a:spcPts val="600"/>
              </a:spcAft>
            </a:pPr>
            <a:r>
              <a:rPr lang="en-GB" sz="1500" dirty="0">
                <a:latin typeface="Arial" panose="020B0604020202020204" pitchFamily="34" charset="0"/>
                <a:ea typeface="Calibri"/>
                <a:cs typeface="Arial" panose="020B0604020202020204" pitchFamily="34" charset="0"/>
              </a:rPr>
              <a:t>Prior to any dismissal, workers have the right to be informed of the reasons and be granted a reasonable period of notice</a:t>
            </a:r>
          </a:p>
          <a:p>
            <a:pPr>
              <a:spcAft>
                <a:spcPts val="600"/>
              </a:spcAft>
            </a:pPr>
            <a:r>
              <a:rPr lang="en-GB" sz="1500" dirty="0">
                <a:latin typeface="Arial" panose="020B0604020202020204" pitchFamily="34" charset="0"/>
                <a:ea typeface="Calibri"/>
                <a:cs typeface="Arial" panose="020B0604020202020204" pitchFamily="34" charset="0"/>
              </a:rPr>
              <a:t>Workers should have access to effective and impartial dispute-resolution procedures</a:t>
            </a:r>
          </a:p>
          <a:p>
            <a:pPr>
              <a:spcAft>
                <a:spcPts val="600"/>
              </a:spcAft>
            </a:pPr>
            <a:r>
              <a:rPr lang="en-GB" sz="1500" dirty="0">
                <a:latin typeface="Arial" panose="020B0604020202020204" pitchFamily="34" charset="0"/>
                <a:ea typeface="Calibri"/>
                <a:cs typeface="Arial" panose="020B0604020202020204" pitchFamily="34" charset="0"/>
              </a:rPr>
              <a:t>The Pillar also introduces the right to adequate redress in case of unjustified dismissals, such as re-instatement or monetary compensation</a:t>
            </a:r>
          </a:p>
        </p:txBody>
      </p:sp>
      <p:grpSp>
        <p:nvGrpSpPr>
          <p:cNvPr id="3" name="Group 2"/>
          <p:cNvGrpSpPr/>
          <p:nvPr/>
        </p:nvGrpSpPr>
        <p:grpSpPr>
          <a:xfrm>
            <a:off x="229175" y="3788569"/>
            <a:ext cx="1268943" cy="1354931"/>
            <a:chOff x="251520" y="3723878"/>
            <a:chExt cx="1268943" cy="1354931"/>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9639" r="60722"/>
            <a:stretch/>
          </p:blipFill>
          <p:spPr>
            <a:xfrm>
              <a:off x="251520" y="3723878"/>
              <a:ext cx="1268943" cy="1243587"/>
            </a:xfrm>
            <a:prstGeom prst="rect">
              <a:avLst/>
            </a:prstGeom>
          </p:spPr>
        </p:pic>
        <p:sp>
          <p:nvSpPr>
            <p:cNvPr id="8" name="Title 1"/>
            <p:cNvSpPr txBox="1">
              <a:spLocks/>
            </p:cNvSpPr>
            <p:nvPr/>
          </p:nvSpPr>
          <p:spPr>
            <a:xfrm>
              <a:off x="275383" y="4646761"/>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Employment conditions</a:t>
              </a:r>
              <a:endParaRPr lang="en-GB" sz="1600" b="0" baseline="30000" dirty="0">
                <a:solidFill>
                  <a:prstClr val="white"/>
                </a:solidFill>
              </a:endParaRPr>
            </a:p>
          </p:txBody>
        </p:sp>
      </p:grpSp>
    </p:spTree>
    <p:extLst>
      <p:ext uri="{BB962C8B-B14F-4D97-AF65-F5344CB8AC3E}">
        <p14:creationId xmlns:p14="http://schemas.microsoft.com/office/powerpoint/2010/main" val="1358994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idx="4294967295"/>
          </p:nvPr>
        </p:nvSpPr>
        <p:spPr>
          <a:xfrm>
            <a:off x="1907704" y="1221209"/>
            <a:ext cx="6790208" cy="702469"/>
          </a:xfrm>
        </p:spPr>
        <p:txBody>
          <a:bodyPr>
            <a:normAutofit/>
          </a:bodyPr>
          <a:lstStyle/>
          <a:p>
            <a:pPr algn="l"/>
            <a:r>
              <a:rPr lang="fr-FR" b="1" baseline="30000" dirty="0" smtClean="0">
                <a:solidFill>
                  <a:srgbClr val="F68800"/>
                </a:solidFill>
              </a:rPr>
              <a:t>Social dialogue</a:t>
            </a:r>
            <a:endParaRPr lang="fr-FR" b="1" baseline="30000" dirty="0">
              <a:solidFill>
                <a:srgbClr val="F68800"/>
              </a:solidFill>
            </a:endParaRPr>
          </a:p>
        </p:txBody>
      </p:sp>
      <p:sp>
        <p:nvSpPr>
          <p:cNvPr id="4" name="Content Placeholder 3"/>
          <p:cNvSpPr>
            <a:spLocks noGrp="1"/>
          </p:cNvSpPr>
          <p:nvPr>
            <p:ph idx="1"/>
          </p:nvPr>
        </p:nvSpPr>
        <p:spPr>
          <a:xfrm>
            <a:off x="1907704" y="1923678"/>
            <a:ext cx="6480720" cy="3024336"/>
          </a:xfrm>
        </p:spPr>
        <p:txBody>
          <a:bodyPr>
            <a:normAutofit/>
          </a:bodyPr>
          <a:lstStyle/>
          <a:p>
            <a:pPr>
              <a:spcAft>
                <a:spcPts val="600"/>
              </a:spcAft>
            </a:pPr>
            <a:r>
              <a:rPr lang="en-GB" sz="1500" dirty="0">
                <a:latin typeface="Arial" panose="020B0604020202020204" pitchFamily="34" charset="0"/>
                <a:ea typeface="Calibri"/>
                <a:cs typeface="Arial" panose="020B0604020202020204" pitchFamily="34" charset="0"/>
              </a:rPr>
              <a:t>Right for social partners to be involved in the design and implementation of employment and social policies</a:t>
            </a:r>
          </a:p>
          <a:p>
            <a:pPr>
              <a:spcAft>
                <a:spcPts val="600"/>
              </a:spcAft>
            </a:pPr>
            <a:r>
              <a:rPr lang="en-GB" sz="1500" dirty="0">
                <a:latin typeface="Arial" panose="020B0604020202020204" pitchFamily="34" charset="0"/>
                <a:ea typeface="Calibri"/>
                <a:cs typeface="Arial" panose="020B0604020202020204" pitchFamily="34" charset="0"/>
              </a:rPr>
              <a:t>All workers in all sectors to be informed and consulted directly or through their representatives on matters relevant to them such as the transfer, restructuring and merger of undertakings and collective redundancies</a:t>
            </a:r>
          </a:p>
          <a:p>
            <a:pPr>
              <a:spcAft>
                <a:spcPts val="600"/>
              </a:spcAft>
            </a:pPr>
            <a:r>
              <a:rPr lang="en-GB" sz="1500" dirty="0">
                <a:latin typeface="Arial" panose="020B0604020202020204" pitchFamily="34" charset="0"/>
                <a:ea typeface="Calibri"/>
                <a:cs typeface="Arial" panose="020B0604020202020204" pitchFamily="34" charset="0"/>
              </a:rPr>
              <a:t>Capacity building for social partners to promote social dialogue </a:t>
            </a:r>
          </a:p>
        </p:txBody>
      </p:sp>
      <p:grpSp>
        <p:nvGrpSpPr>
          <p:cNvPr id="3" name="Group 2"/>
          <p:cNvGrpSpPr/>
          <p:nvPr/>
        </p:nvGrpSpPr>
        <p:grpSpPr>
          <a:xfrm>
            <a:off x="246946" y="3773479"/>
            <a:ext cx="1222450" cy="1363581"/>
            <a:chOff x="246946" y="3773479"/>
            <a:chExt cx="1222450" cy="1363581"/>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773479"/>
              <a:ext cx="1217876" cy="1234443"/>
            </a:xfrm>
            <a:prstGeom prst="rect">
              <a:avLst/>
            </a:prstGeom>
          </p:spPr>
        </p:pic>
        <p:sp>
          <p:nvSpPr>
            <p:cNvPr id="9" name="Title 1"/>
            <p:cNvSpPr txBox="1">
              <a:spLocks/>
            </p:cNvSpPr>
            <p:nvPr/>
          </p:nvSpPr>
          <p:spPr>
            <a:xfrm>
              <a:off x="246946" y="4705012"/>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Social dialogue</a:t>
              </a:r>
              <a:endParaRPr lang="en-GB" sz="1600" b="0" baseline="30000" dirty="0">
                <a:solidFill>
                  <a:prstClr val="white"/>
                </a:solidFill>
              </a:endParaRPr>
            </a:p>
          </p:txBody>
        </p:sp>
      </p:grpSp>
    </p:spTree>
    <p:extLst>
      <p:ext uri="{BB962C8B-B14F-4D97-AF65-F5344CB8AC3E}">
        <p14:creationId xmlns:p14="http://schemas.microsoft.com/office/powerpoint/2010/main" val="691981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idx="4294967295"/>
          </p:nvPr>
        </p:nvSpPr>
        <p:spPr>
          <a:xfrm>
            <a:off x="1907704" y="1221209"/>
            <a:ext cx="6718200" cy="702469"/>
          </a:xfrm>
        </p:spPr>
        <p:txBody>
          <a:bodyPr>
            <a:normAutofit/>
          </a:bodyPr>
          <a:lstStyle/>
          <a:p>
            <a:pPr algn="l"/>
            <a:r>
              <a:rPr lang="fr-FR" b="1" baseline="30000" dirty="0" smtClean="0">
                <a:solidFill>
                  <a:srgbClr val="F68800"/>
                </a:solidFill>
              </a:rPr>
              <a:t>Work-life balance</a:t>
            </a:r>
            <a:endParaRPr lang="fr-FR" b="1" baseline="30000" dirty="0">
              <a:solidFill>
                <a:srgbClr val="F68800"/>
              </a:solidFill>
            </a:endParaRPr>
          </a:p>
        </p:txBody>
      </p:sp>
      <p:sp>
        <p:nvSpPr>
          <p:cNvPr id="5" name="Content Placeholder 2"/>
          <p:cNvSpPr>
            <a:spLocks noGrp="1"/>
          </p:cNvSpPr>
          <p:nvPr>
            <p:ph idx="1"/>
          </p:nvPr>
        </p:nvSpPr>
        <p:spPr>
          <a:xfrm>
            <a:off x="1907704" y="1923680"/>
            <a:ext cx="6779096" cy="2725341"/>
          </a:xfrm>
        </p:spPr>
        <p:txBody>
          <a:bodyPr>
            <a:normAutofit/>
          </a:bodyPr>
          <a:lstStyle/>
          <a:p>
            <a:pPr>
              <a:spcAft>
                <a:spcPts val="600"/>
              </a:spcAft>
            </a:pPr>
            <a:r>
              <a:rPr lang="en-GB" sz="1500" dirty="0">
                <a:latin typeface="Arial" panose="020B0604020202020204" pitchFamily="34" charset="0"/>
                <a:ea typeface="Calibri"/>
                <a:cs typeface="Arial" panose="020B0604020202020204" pitchFamily="34" charset="0"/>
              </a:rPr>
              <a:t>Right to suitable leave, flexible working arrangements and access to care services</a:t>
            </a:r>
          </a:p>
          <a:p>
            <a:pPr>
              <a:spcAft>
                <a:spcPts val="600"/>
              </a:spcAft>
            </a:pPr>
            <a:r>
              <a:rPr lang="en-GB" sz="1500" dirty="0">
                <a:latin typeface="Arial" panose="020B0604020202020204" pitchFamily="34" charset="0"/>
                <a:ea typeface="Calibri"/>
                <a:cs typeface="Arial" panose="020B0604020202020204" pitchFamily="34" charset="0"/>
              </a:rPr>
              <a:t>Women and men shall have equal access to special leaves of absence – balanced use should be encouraged (by adjusting the level of payment, or conditions related to flexibility and non-transferability)</a:t>
            </a:r>
          </a:p>
        </p:txBody>
      </p:sp>
      <p:grpSp>
        <p:nvGrpSpPr>
          <p:cNvPr id="3" name="Group 2"/>
          <p:cNvGrpSpPr/>
          <p:nvPr/>
        </p:nvGrpSpPr>
        <p:grpSpPr>
          <a:xfrm>
            <a:off x="251709" y="3776092"/>
            <a:ext cx="1223876" cy="1367408"/>
            <a:chOff x="5866409" y="2428478"/>
            <a:chExt cx="1223876" cy="1367408"/>
          </a:xfrm>
        </p:grpSpPr>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6409" y="2428478"/>
              <a:ext cx="1223876" cy="1243587"/>
            </a:xfrm>
            <a:prstGeom prst="rect">
              <a:avLst/>
            </a:prstGeom>
          </p:spPr>
        </p:pic>
        <p:sp>
          <p:nvSpPr>
            <p:cNvPr id="8" name="Title 1"/>
            <p:cNvSpPr txBox="1">
              <a:spLocks/>
            </p:cNvSpPr>
            <p:nvPr/>
          </p:nvSpPr>
          <p:spPr>
            <a:xfrm>
              <a:off x="5869315"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Work-life balance</a:t>
              </a:r>
              <a:endParaRPr lang="en-GB" sz="1600" b="0" baseline="30000" dirty="0">
                <a:solidFill>
                  <a:prstClr val="white"/>
                </a:solidFill>
              </a:endParaRPr>
            </a:p>
          </p:txBody>
        </p:sp>
      </p:grpSp>
    </p:spTree>
    <p:extLst>
      <p:ext uri="{BB962C8B-B14F-4D97-AF65-F5344CB8AC3E}">
        <p14:creationId xmlns:p14="http://schemas.microsoft.com/office/powerpoint/2010/main" val="2648461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idx="4294967295"/>
          </p:nvPr>
        </p:nvSpPr>
        <p:spPr>
          <a:xfrm>
            <a:off x="1896925" y="1167211"/>
            <a:ext cx="7067563" cy="702469"/>
          </a:xfrm>
        </p:spPr>
        <p:txBody>
          <a:bodyPr>
            <a:normAutofit/>
          </a:bodyPr>
          <a:lstStyle/>
          <a:p>
            <a:pPr algn="l"/>
            <a:r>
              <a:rPr lang="fr-FR" b="1" baseline="30000" dirty="0" smtClean="0">
                <a:solidFill>
                  <a:srgbClr val="F68800"/>
                </a:solidFill>
              </a:rPr>
              <a:t>Safe work</a:t>
            </a:r>
            <a:r>
              <a:rPr lang="fr-FR" b="1" dirty="0" smtClean="0">
                <a:solidFill>
                  <a:srgbClr val="F68800"/>
                </a:solidFill>
              </a:rPr>
              <a:t> </a:t>
            </a:r>
            <a:r>
              <a:rPr lang="fr-FR" b="1" baseline="30000" dirty="0" err="1" smtClean="0">
                <a:solidFill>
                  <a:srgbClr val="F68800"/>
                </a:solidFill>
              </a:rPr>
              <a:t>environment</a:t>
            </a:r>
            <a:endParaRPr lang="fr-FR" b="1" baseline="30000" dirty="0">
              <a:solidFill>
                <a:srgbClr val="F68800"/>
              </a:solidFill>
            </a:endParaRPr>
          </a:p>
        </p:txBody>
      </p:sp>
      <p:sp>
        <p:nvSpPr>
          <p:cNvPr id="5" name="Content Placeholder 2"/>
          <p:cNvSpPr>
            <a:spLocks noGrp="1"/>
          </p:cNvSpPr>
          <p:nvPr>
            <p:ph idx="1"/>
          </p:nvPr>
        </p:nvSpPr>
        <p:spPr>
          <a:xfrm>
            <a:off x="1907704" y="1923680"/>
            <a:ext cx="6779096" cy="2725341"/>
          </a:xfrm>
        </p:spPr>
        <p:txBody>
          <a:bodyPr>
            <a:normAutofit/>
          </a:bodyPr>
          <a:lstStyle/>
          <a:p>
            <a:pPr>
              <a:spcAft>
                <a:spcPts val="600"/>
              </a:spcAft>
            </a:pPr>
            <a:r>
              <a:rPr lang="en-US" sz="1500" dirty="0">
                <a:latin typeface="Arial" panose="020B0604020202020204" pitchFamily="34" charset="0"/>
                <a:ea typeface="Calibri"/>
                <a:cs typeface="Arial" panose="020B0604020202020204" pitchFamily="34" charset="0"/>
              </a:rPr>
              <a:t>Right to a high level of protection of health and safety at work</a:t>
            </a:r>
          </a:p>
          <a:p>
            <a:pPr>
              <a:spcAft>
                <a:spcPts val="600"/>
              </a:spcAft>
            </a:pPr>
            <a:r>
              <a:rPr lang="en-US" sz="1500" dirty="0">
                <a:latin typeface="Arial" panose="020B0604020202020204" pitchFamily="34" charset="0"/>
                <a:ea typeface="Calibri"/>
                <a:cs typeface="Arial" panose="020B0604020202020204" pitchFamily="34" charset="0"/>
              </a:rPr>
              <a:t>Right to have personal data protected in the employment context</a:t>
            </a:r>
          </a:p>
          <a:p>
            <a:pPr>
              <a:spcAft>
                <a:spcPts val="600"/>
              </a:spcAft>
            </a:pPr>
            <a:r>
              <a:rPr lang="en-US" sz="1500" dirty="0">
                <a:latin typeface="Arial" panose="020B0604020202020204" pitchFamily="34" charset="0"/>
                <a:ea typeface="Calibri"/>
                <a:cs typeface="Arial" panose="020B0604020202020204" pitchFamily="34" charset="0"/>
              </a:rPr>
              <a:t>Right to a working environment adapted to the professional needs and longer professional career</a:t>
            </a:r>
            <a:endParaRPr lang="en-GB" sz="1500" dirty="0">
              <a:latin typeface="Arial" panose="020B0604020202020204" pitchFamily="34" charset="0"/>
              <a:ea typeface="Calibri"/>
              <a:cs typeface="Arial" panose="020B0604020202020204" pitchFamily="34" charset="0"/>
            </a:endParaRPr>
          </a:p>
        </p:txBody>
      </p:sp>
      <p:grpSp>
        <p:nvGrpSpPr>
          <p:cNvPr id="3" name="Group 2"/>
          <p:cNvGrpSpPr/>
          <p:nvPr/>
        </p:nvGrpSpPr>
        <p:grpSpPr>
          <a:xfrm>
            <a:off x="250040" y="3762748"/>
            <a:ext cx="1225356" cy="1373707"/>
            <a:chOff x="250040" y="3762748"/>
            <a:chExt cx="1225356" cy="1373707"/>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b="7354"/>
            <a:stretch/>
          </p:blipFill>
          <p:spPr>
            <a:xfrm>
              <a:off x="251520" y="3762748"/>
              <a:ext cx="1223876" cy="1152128"/>
            </a:xfrm>
            <a:prstGeom prst="rect">
              <a:avLst/>
            </a:prstGeom>
          </p:spPr>
        </p:pic>
        <p:sp>
          <p:nvSpPr>
            <p:cNvPr id="8" name="Title 1"/>
            <p:cNvSpPr txBox="1">
              <a:spLocks/>
            </p:cNvSpPr>
            <p:nvPr/>
          </p:nvSpPr>
          <p:spPr>
            <a:xfrm>
              <a:off x="250040" y="4704407"/>
              <a:ext cx="1225356"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Safe work environment</a:t>
              </a:r>
              <a:endParaRPr lang="en-GB" sz="1600" b="0" baseline="30000" dirty="0">
                <a:solidFill>
                  <a:prstClr val="white"/>
                </a:solidFill>
              </a:endParaRPr>
            </a:p>
          </p:txBody>
        </p:sp>
      </p:grpSp>
    </p:spTree>
    <p:extLst>
      <p:ext uri="{BB962C8B-B14F-4D97-AF65-F5344CB8AC3E}">
        <p14:creationId xmlns:p14="http://schemas.microsoft.com/office/powerpoint/2010/main" val="3923796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9542"/>
            <a:ext cx="9144000"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6" name="Title 1"/>
          <p:cNvSpPr txBox="1">
            <a:spLocks/>
          </p:cNvSpPr>
          <p:nvPr/>
        </p:nvSpPr>
        <p:spPr>
          <a:xfrm>
            <a:off x="0" y="1203598"/>
            <a:ext cx="9144000" cy="864096"/>
          </a:xfrm>
          <a:prstGeom prst="rect">
            <a:avLst/>
          </a:prstGeom>
        </p:spPr>
        <p:txBody>
          <a:bodyPr>
            <a:normAutofit fontScale="975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GB" dirty="0">
                <a:solidFill>
                  <a:prstClr val="white"/>
                </a:solidFill>
              </a:rPr>
              <a:t>Access to social protection</a:t>
            </a:r>
            <a:endParaRPr lang="en-GB" b="0" dirty="0">
              <a:solidFill>
                <a:prstClr val="white"/>
              </a:solidFill>
            </a:endParaRPr>
          </a:p>
        </p:txBody>
      </p:sp>
      <p:grpSp>
        <p:nvGrpSpPr>
          <p:cNvPr id="4" name="Group 3"/>
          <p:cNvGrpSpPr/>
          <p:nvPr/>
        </p:nvGrpSpPr>
        <p:grpSpPr>
          <a:xfrm>
            <a:off x="1104182" y="2096643"/>
            <a:ext cx="6786340" cy="2747589"/>
            <a:chOff x="1104182" y="2096643"/>
            <a:chExt cx="6786340" cy="2747589"/>
          </a:xfrm>
        </p:grpSpPr>
        <p:grpSp>
          <p:nvGrpSpPr>
            <p:cNvPr id="20" name="Group 19"/>
            <p:cNvGrpSpPr/>
            <p:nvPr/>
          </p:nvGrpSpPr>
          <p:grpSpPr>
            <a:xfrm>
              <a:off x="1115616" y="2096643"/>
              <a:ext cx="6774906" cy="2717236"/>
              <a:chOff x="1008336" y="2230778"/>
              <a:chExt cx="6774906" cy="2717236"/>
            </a:xfrm>
          </p:grpSpPr>
          <p:grpSp>
            <p:nvGrpSpPr>
              <p:cNvPr id="17" name="Group 16"/>
              <p:cNvGrpSpPr/>
              <p:nvPr/>
            </p:nvGrpSpPr>
            <p:grpSpPr>
              <a:xfrm>
                <a:off x="1008336" y="2230778"/>
                <a:ext cx="6774906" cy="2717236"/>
                <a:chOff x="1008336" y="2230778"/>
                <a:chExt cx="6774906" cy="2717236"/>
              </a:xfrm>
            </p:grpSpPr>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2230778"/>
                  <a:ext cx="1267026" cy="1264067"/>
                </a:xfrm>
                <a:prstGeom prst="rect">
                  <a:avLst/>
                </a:prstGeom>
              </p:spPr>
            </p:pic>
            <p:grpSp>
              <p:nvGrpSpPr>
                <p:cNvPr id="15" name="Group 14"/>
                <p:cNvGrpSpPr/>
                <p:nvPr/>
              </p:nvGrpSpPr>
              <p:grpSpPr>
                <a:xfrm>
                  <a:off x="1008336" y="2230778"/>
                  <a:ext cx="5405915" cy="2717236"/>
                  <a:chOff x="1008336" y="2230778"/>
                  <a:chExt cx="5405915" cy="2717236"/>
                </a:xfrm>
              </p:grpSpPr>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4852" y="2230779"/>
                    <a:ext cx="1243587" cy="1205412"/>
                  </a:xfrm>
                  <a:prstGeom prst="rect">
                    <a:avLst/>
                  </a:prstGeom>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2230779"/>
                    <a:ext cx="1243587" cy="1205412"/>
                  </a:xfrm>
                  <a:prstGeom prst="rect">
                    <a:avLst/>
                  </a:prstGeom>
                </p:spPr>
              </p:pic>
              <p:grpSp>
                <p:nvGrpSpPr>
                  <p:cNvPr id="11" name="Group 10"/>
                  <p:cNvGrpSpPr/>
                  <p:nvPr/>
                </p:nvGrpSpPr>
                <p:grpSpPr>
                  <a:xfrm>
                    <a:off x="1008336" y="2230778"/>
                    <a:ext cx="2647025" cy="2717236"/>
                    <a:chOff x="1008336" y="2230778"/>
                    <a:chExt cx="2647025" cy="2717236"/>
                  </a:xfrm>
                </p:grpSpPr>
                <p:grpSp>
                  <p:nvGrpSpPr>
                    <p:cNvPr id="2" name="Group 1"/>
                    <p:cNvGrpSpPr/>
                    <p:nvPr/>
                  </p:nvGrpSpPr>
                  <p:grpSpPr>
                    <a:xfrm>
                      <a:off x="1008336" y="2240297"/>
                      <a:ext cx="1258494" cy="2616983"/>
                      <a:chOff x="1008336" y="2240297"/>
                      <a:chExt cx="1258494" cy="2616983"/>
                    </a:xfrm>
                  </p:grpSpPr>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282" y="2240297"/>
                        <a:ext cx="1254548" cy="1254548"/>
                      </a:xfrm>
                      <a:prstGeom prst="rect">
                        <a:avLst/>
                      </a:prstGeom>
                    </p:spPr>
                  </p:pic>
                  <p:pic>
                    <p:nvPicPr>
                      <p:cNvPr id="8"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336" y="3613693"/>
                        <a:ext cx="1243587" cy="1243587"/>
                      </a:xfrm>
                      <a:prstGeom prst="rect">
                        <a:avLst/>
                      </a:prstGeom>
                    </p:spPr>
                  </p:pic>
                </p:grpSp>
                <p:pic>
                  <p:nvPicPr>
                    <p:cNvPr id="10"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06700" y="2230778"/>
                      <a:ext cx="1243587" cy="1264067"/>
                    </a:xfrm>
                    <a:prstGeom prst="rect">
                      <a:avLst/>
                    </a:prstGeom>
                  </p:spPr>
                </p:pic>
                <p:pic>
                  <p:nvPicPr>
                    <p:cNvPr id="12" name="Content Placeholder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11774" y="3613693"/>
                      <a:ext cx="1243587" cy="1334321"/>
                    </a:xfrm>
                    <a:prstGeom prst="rect">
                      <a:avLst/>
                    </a:prstGeom>
                  </p:spPr>
                </p:pic>
              </p:grpSp>
              <p:pic>
                <p:nvPicPr>
                  <p:cNvPr id="13" name="Content Placeholder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74852" y="3613692"/>
                    <a:ext cx="1243587" cy="1243587"/>
                  </a:xfrm>
                  <a:prstGeom prst="rect">
                    <a:avLst/>
                  </a:prstGeom>
                </p:spPr>
              </p:pic>
              <p:pic>
                <p:nvPicPr>
                  <p:cNvPr id="14" name="Content Placeholder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70664" y="3613692"/>
                    <a:ext cx="1243587" cy="1243587"/>
                  </a:xfrm>
                  <a:prstGeom prst="rect">
                    <a:avLst/>
                  </a:prstGeom>
                </p:spPr>
              </p:pic>
            </p:grpSp>
          </p:grpSp>
          <p:pic>
            <p:nvPicPr>
              <p:cNvPr id="18" name="Content Placeholder 3"/>
              <p:cNvPicPr>
                <a:picLocks noChangeAspect="1"/>
              </p:cNvPicPr>
              <p:nvPr/>
            </p:nvPicPr>
            <p:blipFill rotWithShape="1">
              <a:blip r:embed="rId12" cstate="print">
                <a:extLst>
                  <a:ext uri="{28A0092B-C50C-407E-A947-70E740481C1C}">
                    <a14:useLocalDpi xmlns:a14="http://schemas.microsoft.com/office/drawing/2010/main" val="0"/>
                  </a:ext>
                </a:extLst>
              </a:blip>
              <a:srcRect l="80345" t="51040"/>
              <a:stretch/>
            </p:blipFill>
            <p:spPr>
              <a:xfrm>
                <a:off x="6470366" y="3561939"/>
                <a:ext cx="1312876" cy="1386075"/>
              </a:xfrm>
              <a:prstGeom prst="rect">
                <a:avLst/>
              </a:prstGeom>
            </p:spPr>
          </p:pic>
        </p:grpSp>
        <p:sp>
          <p:nvSpPr>
            <p:cNvPr id="19" name="Title 1"/>
            <p:cNvSpPr txBox="1">
              <a:spLocks/>
            </p:cNvSpPr>
            <p:nvPr/>
          </p:nvSpPr>
          <p:spPr>
            <a:xfrm>
              <a:off x="1119088" y="2995756"/>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Childcare and support to children</a:t>
              </a:r>
              <a:endParaRPr lang="en-GB" sz="1600" b="0" baseline="30000" dirty="0">
                <a:solidFill>
                  <a:prstClr val="white"/>
                </a:solidFill>
              </a:endParaRPr>
            </a:p>
          </p:txBody>
        </p:sp>
        <p:sp>
          <p:nvSpPr>
            <p:cNvPr id="21" name="Title 1"/>
            <p:cNvSpPr txBox="1">
              <a:spLocks/>
            </p:cNvSpPr>
            <p:nvPr/>
          </p:nvSpPr>
          <p:spPr>
            <a:xfrm>
              <a:off x="2504268" y="2988086"/>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Social protection</a:t>
              </a:r>
              <a:endParaRPr lang="en-GB" sz="1600" b="0" baseline="30000" dirty="0">
                <a:solidFill>
                  <a:prstClr val="white"/>
                </a:solidFill>
              </a:endParaRPr>
            </a:p>
          </p:txBody>
        </p:sp>
        <p:sp>
          <p:nvSpPr>
            <p:cNvPr id="22" name="Title 1"/>
            <p:cNvSpPr txBox="1">
              <a:spLocks/>
            </p:cNvSpPr>
            <p:nvPr/>
          </p:nvSpPr>
          <p:spPr>
            <a:xfrm>
              <a:off x="3871886" y="299001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Unemployment benefits</a:t>
              </a:r>
              <a:endParaRPr lang="en-GB" sz="1600" b="0" baseline="30000" dirty="0">
                <a:solidFill>
                  <a:prstClr val="white"/>
                </a:solidFill>
              </a:endParaRPr>
            </a:p>
          </p:txBody>
        </p:sp>
        <p:sp>
          <p:nvSpPr>
            <p:cNvPr id="23" name="Title 1"/>
            <p:cNvSpPr txBox="1">
              <a:spLocks/>
            </p:cNvSpPr>
            <p:nvPr/>
          </p:nvSpPr>
          <p:spPr>
            <a:xfrm>
              <a:off x="5252922" y="2995756"/>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Minimum income</a:t>
              </a:r>
              <a:endParaRPr lang="en-GB" sz="1600" b="0" baseline="30000" dirty="0">
                <a:solidFill>
                  <a:prstClr val="white"/>
                </a:solidFill>
              </a:endParaRPr>
            </a:p>
          </p:txBody>
        </p:sp>
        <p:sp>
          <p:nvSpPr>
            <p:cNvPr id="24" name="Title 1"/>
            <p:cNvSpPr txBox="1">
              <a:spLocks/>
            </p:cNvSpPr>
            <p:nvPr/>
          </p:nvSpPr>
          <p:spPr>
            <a:xfrm>
              <a:off x="1104182" y="440762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Healthcare</a:t>
              </a:r>
              <a:endParaRPr lang="en-GB" sz="1600" b="0" baseline="30000" dirty="0">
                <a:solidFill>
                  <a:prstClr val="white"/>
                </a:solidFill>
              </a:endParaRPr>
            </a:p>
          </p:txBody>
        </p:sp>
        <p:sp>
          <p:nvSpPr>
            <p:cNvPr id="25" name="Title 1"/>
            <p:cNvSpPr txBox="1">
              <a:spLocks/>
            </p:cNvSpPr>
            <p:nvPr/>
          </p:nvSpPr>
          <p:spPr>
            <a:xfrm>
              <a:off x="2508398" y="440762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Inclusion of people with disabilities</a:t>
              </a:r>
              <a:endParaRPr lang="en-GB" sz="1600" b="0" baseline="30000" dirty="0">
                <a:solidFill>
                  <a:prstClr val="white"/>
                </a:solidFill>
              </a:endParaRPr>
            </a:p>
          </p:txBody>
        </p:sp>
        <p:sp>
          <p:nvSpPr>
            <p:cNvPr id="26" name="Title 1"/>
            <p:cNvSpPr txBox="1">
              <a:spLocks/>
            </p:cNvSpPr>
            <p:nvPr/>
          </p:nvSpPr>
          <p:spPr>
            <a:xfrm>
              <a:off x="3879753" y="440762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Long-term care</a:t>
              </a:r>
              <a:endParaRPr lang="en-GB" sz="1600" b="0" baseline="30000" dirty="0">
                <a:solidFill>
                  <a:prstClr val="white"/>
                </a:solidFill>
              </a:endParaRPr>
            </a:p>
          </p:txBody>
        </p:sp>
        <p:sp>
          <p:nvSpPr>
            <p:cNvPr id="27" name="Title 1"/>
            <p:cNvSpPr txBox="1">
              <a:spLocks/>
            </p:cNvSpPr>
            <p:nvPr/>
          </p:nvSpPr>
          <p:spPr>
            <a:xfrm>
              <a:off x="5259553" y="4407620"/>
              <a:ext cx="1290514" cy="432048"/>
            </a:xfrm>
            <a:prstGeom prst="rect">
              <a:avLst/>
            </a:prstGeom>
            <a:solidFill>
              <a:srgbClr val="6D96C8"/>
            </a:solidFill>
          </p:spPr>
          <p:txBody>
            <a:bodyPr vert="horz" lIns="91440" tIns="45720" rIns="91440" bIns="45720" rtlCol="0" anchor="t">
              <a:normAutofit fontScale="925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300" b="0" baseline="30000" dirty="0" smtClean="0">
                  <a:solidFill>
                    <a:prstClr val="white"/>
                  </a:solidFill>
                </a:rPr>
                <a:t>Housing and assistance for the homeless</a:t>
              </a:r>
              <a:endParaRPr lang="en-GB" sz="1700" b="0" baseline="30000" dirty="0">
                <a:solidFill>
                  <a:prstClr val="white"/>
                </a:solidFill>
              </a:endParaRPr>
            </a:p>
          </p:txBody>
        </p:sp>
        <p:sp>
          <p:nvSpPr>
            <p:cNvPr id="28" name="Title 1"/>
            <p:cNvSpPr txBox="1">
              <a:spLocks/>
            </p:cNvSpPr>
            <p:nvPr/>
          </p:nvSpPr>
          <p:spPr>
            <a:xfrm>
              <a:off x="6623496" y="2988086"/>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Old-age income and pensions</a:t>
              </a:r>
              <a:endParaRPr lang="en-GB" sz="1600" b="0" baseline="30000" dirty="0">
                <a:solidFill>
                  <a:prstClr val="white"/>
                </a:solidFill>
              </a:endParaRPr>
            </a:p>
          </p:txBody>
        </p:sp>
        <p:sp>
          <p:nvSpPr>
            <p:cNvPr id="29" name="Title 1"/>
            <p:cNvSpPr txBox="1">
              <a:spLocks/>
            </p:cNvSpPr>
            <p:nvPr/>
          </p:nvSpPr>
          <p:spPr>
            <a:xfrm>
              <a:off x="6617793" y="4412184"/>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Access to essential services</a:t>
              </a:r>
              <a:endParaRPr lang="en-GB" sz="1600" b="0" baseline="30000" dirty="0">
                <a:solidFill>
                  <a:prstClr val="white"/>
                </a:solidFill>
              </a:endParaRPr>
            </a:p>
          </p:txBody>
        </p:sp>
      </p:grpSp>
    </p:spTree>
    <p:extLst>
      <p:ext uri="{BB962C8B-B14F-4D97-AF65-F5344CB8AC3E}">
        <p14:creationId xmlns:p14="http://schemas.microsoft.com/office/powerpoint/2010/main" val="2249292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707088" cy="2725341"/>
          </a:xfrm>
        </p:spPr>
        <p:txBody>
          <a:bodyPr>
            <a:normAutofit/>
          </a:bodyPr>
          <a:lstStyle/>
          <a:p>
            <a:pPr>
              <a:spcAft>
                <a:spcPts val="600"/>
              </a:spcAft>
            </a:pPr>
            <a:r>
              <a:rPr lang="en-GB" sz="1500" dirty="0">
                <a:latin typeface="Arial" panose="020B0604020202020204" pitchFamily="34" charset="0"/>
                <a:ea typeface="Calibri"/>
                <a:cs typeface="Arial" panose="020B0604020202020204" pitchFamily="34" charset="0"/>
              </a:rPr>
              <a:t>Right to affordable early childhood education and care of good quality (from birth to compulsory primary school age)</a:t>
            </a:r>
          </a:p>
          <a:p>
            <a:pPr>
              <a:spcAft>
                <a:spcPts val="600"/>
              </a:spcAft>
            </a:pPr>
            <a:r>
              <a:rPr lang="en-GB" sz="1500" dirty="0">
                <a:latin typeface="Arial" panose="020B0604020202020204" pitchFamily="34" charset="0"/>
                <a:ea typeface="Calibri"/>
                <a:cs typeface="Arial" panose="020B0604020202020204" pitchFamily="34" charset="0"/>
              </a:rPr>
              <a:t>Right to protection from poverty</a:t>
            </a:r>
          </a:p>
          <a:p>
            <a:pPr>
              <a:spcAft>
                <a:spcPts val="600"/>
              </a:spcAft>
            </a:pPr>
            <a:r>
              <a:rPr lang="en-GB" sz="1500" dirty="0">
                <a:latin typeface="Arial" panose="020B0604020202020204" pitchFamily="34" charset="0"/>
                <a:ea typeface="Calibri"/>
                <a:cs typeface="Arial" panose="020B0604020202020204" pitchFamily="34" charset="0"/>
              </a:rPr>
              <a:t>For children from disadvantaged backgrounds (e.g. Roma, migrant or ethnic minority, special needs or disabilities, households at particular risk of poverty etc.) right to specific measures (reinforced and targeted support) to enhance equal opportunities</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fr-FR" baseline="30000" dirty="0" err="1">
                <a:solidFill>
                  <a:srgbClr val="89C2EB"/>
                </a:solidFill>
              </a:rPr>
              <a:t>Childcare</a:t>
            </a:r>
            <a:r>
              <a:rPr lang="fr-FR" baseline="30000" dirty="0">
                <a:solidFill>
                  <a:srgbClr val="89C2EB"/>
                </a:solidFill>
              </a:rPr>
              <a:t> </a:t>
            </a:r>
            <a:r>
              <a:rPr lang="fr-FR" baseline="30000" dirty="0" smtClean="0">
                <a:solidFill>
                  <a:srgbClr val="89C2EB"/>
                </a:solidFill>
              </a:rPr>
              <a:t>and </a:t>
            </a:r>
            <a:r>
              <a:rPr lang="fr-FR" baseline="30000" dirty="0">
                <a:solidFill>
                  <a:srgbClr val="89C2EB"/>
                </a:solidFill>
              </a:rPr>
              <a:t>support for </a:t>
            </a:r>
            <a:r>
              <a:rPr lang="fr-FR" baseline="30000" dirty="0" err="1" smtClean="0">
                <a:solidFill>
                  <a:srgbClr val="89C2EB"/>
                </a:solidFill>
              </a:rPr>
              <a:t>children</a:t>
            </a:r>
            <a:endParaRPr lang="fr-FR" baseline="30000" dirty="0">
              <a:solidFill>
                <a:srgbClr val="89C2EB"/>
              </a:solidFill>
            </a:endParaRPr>
          </a:p>
        </p:txBody>
      </p:sp>
      <p:grpSp>
        <p:nvGrpSpPr>
          <p:cNvPr id="2" name="Group 1"/>
          <p:cNvGrpSpPr/>
          <p:nvPr/>
        </p:nvGrpSpPr>
        <p:grpSpPr>
          <a:xfrm>
            <a:off x="244106" y="3867894"/>
            <a:ext cx="1255021" cy="1272728"/>
            <a:chOff x="244106" y="3867894"/>
            <a:chExt cx="1255021" cy="1272728"/>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22" y="3867894"/>
              <a:ext cx="1243587" cy="1243587"/>
            </a:xfrm>
            <a:prstGeom prst="rect">
              <a:avLst/>
            </a:prstGeom>
          </p:spPr>
        </p:pic>
        <p:sp>
          <p:nvSpPr>
            <p:cNvPr id="7" name="Title 1"/>
            <p:cNvSpPr txBox="1">
              <a:spLocks/>
            </p:cNvSpPr>
            <p:nvPr/>
          </p:nvSpPr>
          <p:spPr>
            <a:xfrm>
              <a:off x="244106" y="4708574"/>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Childcare and support to children</a:t>
              </a:r>
              <a:endParaRPr lang="en-GB" sz="1600" b="0" baseline="30000" dirty="0">
                <a:solidFill>
                  <a:prstClr val="white"/>
                </a:solidFill>
              </a:endParaRPr>
            </a:p>
          </p:txBody>
        </p:sp>
      </p:grpSp>
    </p:spTree>
    <p:extLst>
      <p:ext uri="{BB962C8B-B14F-4D97-AF65-F5344CB8AC3E}">
        <p14:creationId xmlns:p14="http://schemas.microsoft.com/office/powerpoint/2010/main" val="4053366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4767264"/>
            <a:ext cx="2133600" cy="273844"/>
          </a:xfrm>
          <a:prstGeom prst="rect">
            <a:avLst/>
          </a:prstGeom>
        </p:spPr>
        <p:txBody>
          <a:bodyPr/>
          <a:lstStyle/>
          <a:p>
            <a:pPr>
              <a:defRPr/>
            </a:pPr>
            <a:fld id="{46861DAA-5BBC-4812-876F-0D7C7B9EA75C}" type="slidenum">
              <a:rPr lang="en-GB" smtClean="0">
                <a:solidFill>
                  <a:prstClr val="black">
                    <a:tint val="75000"/>
                  </a:prstClr>
                </a:solidFill>
              </a:rPr>
              <a:pPr>
                <a:defRPr/>
              </a:pPr>
              <a:t>2</a:t>
            </a:fld>
            <a:endParaRPr lang="en-GB" dirty="0">
              <a:solidFill>
                <a:prstClr val="black">
                  <a:tint val="75000"/>
                </a:prstClr>
              </a:solidFill>
            </a:endParaRPr>
          </a:p>
        </p:txBody>
      </p:sp>
      <p:sp>
        <p:nvSpPr>
          <p:cNvPr id="2" name="Content Placeholder 1"/>
          <p:cNvSpPr>
            <a:spLocks noGrp="1"/>
          </p:cNvSpPr>
          <p:nvPr>
            <p:ph idx="1"/>
          </p:nvPr>
        </p:nvSpPr>
        <p:spPr>
          <a:xfrm>
            <a:off x="683568" y="1131590"/>
            <a:ext cx="7776864" cy="3168351"/>
          </a:xfrm>
        </p:spPr>
        <p:txBody>
          <a:bodyPr>
            <a:noAutofit/>
          </a:bodyPr>
          <a:lstStyle/>
          <a:p>
            <a:pPr marL="514350" indent="-514350">
              <a:buFont typeface="+mj-lt"/>
              <a:buAutoNum type="arabicPeriod"/>
            </a:pPr>
            <a:r>
              <a:rPr lang="en-GB" b="1" dirty="0" smtClean="0">
                <a:latin typeface="Verdana" panose="020B0604030504040204" pitchFamily="34" charset="0"/>
                <a:ea typeface="Verdana" panose="020B0604030504040204" pitchFamily="34" charset="0"/>
                <a:cs typeface="Verdana" panose="020B0604030504040204" pitchFamily="34" charset="0"/>
              </a:rPr>
              <a:t>Why</a:t>
            </a:r>
          </a:p>
          <a:p>
            <a:pPr marL="514350" indent="-514350">
              <a:buFont typeface="+mj-lt"/>
              <a:buAutoNum type="arabicPeriod"/>
            </a:pPr>
            <a:r>
              <a:rPr lang="en-GB" b="1" dirty="0" smtClean="0">
                <a:latin typeface="Verdana" panose="020B0604030504040204" pitchFamily="34" charset="0"/>
                <a:ea typeface="Verdana" panose="020B0604030504040204" pitchFamily="34" charset="0"/>
                <a:cs typeface="Verdana" panose="020B0604030504040204" pitchFamily="34" charset="0"/>
              </a:rPr>
              <a:t>What </a:t>
            </a:r>
          </a:p>
          <a:p>
            <a:pPr marL="0" indent="0">
              <a:buNone/>
            </a:pPr>
            <a:r>
              <a:rPr lang="en-GB" b="1" dirty="0">
                <a:latin typeface="Verdana" panose="020B0604030504040204" pitchFamily="34" charset="0"/>
                <a:ea typeface="Verdana" panose="020B0604030504040204" pitchFamily="34" charset="0"/>
                <a:cs typeface="Verdana" panose="020B0604030504040204" pitchFamily="34" charset="0"/>
              </a:rPr>
              <a:t>	</a:t>
            </a:r>
            <a:r>
              <a:rPr lang="en-GB" b="1" dirty="0" smtClean="0">
                <a:latin typeface="Verdana" panose="020B0604030504040204" pitchFamily="34" charset="0"/>
                <a:ea typeface="Verdana" panose="020B0604030504040204" pitchFamily="34" charset="0"/>
                <a:cs typeface="Verdana" panose="020B0604030504040204" pitchFamily="34" charset="0"/>
              </a:rPr>
              <a:t>=&gt; the 20 principles</a:t>
            </a:r>
          </a:p>
          <a:p>
            <a:pPr marL="514350" indent="-514350">
              <a:buFont typeface="+mj-lt"/>
              <a:buAutoNum type="arabicPeriod" startAt="3"/>
            </a:pPr>
            <a:r>
              <a:rPr lang="en-GB" b="1" dirty="0" smtClean="0">
                <a:latin typeface="Verdana" panose="020B0604030504040204" pitchFamily="34" charset="0"/>
                <a:ea typeface="Verdana" panose="020B0604030504040204" pitchFamily="34" charset="0"/>
                <a:cs typeface="Verdana" panose="020B0604030504040204" pitchFamily="34" charset="0"/>
              </a:rPr>
              <a:t>Who and How </a:t>
            </a:r>
          </a:p>
          <a:p>
            <a:pPr marL="0" indent="0">
              <a:buNone/>
            </a:pPr>
            <a:r>
              <a:rPr lang="en-GB" b="1" dirty="0">
                <a:latin typeface="Verdana" panose="020B0604030504040204" pitchFamily="34" charset="0"/>
                <a:ea typeface="Verdana" panose="020B0604030504040204" pitchFamily="34" charset="0"/>
                <a:cs typeface="Verdana" panose="020B0604030504040204" pitchFamily="34" charset="0"/>
              </a:rPr>
              <a:t>	</a:t>
            </a:r>
            <a:r>
              <a:rPr lang="en-GB" b="1" dirty="0" smtClean="0">
                <a:latin typeface="Verdana" panose="020B0604030504040204" pitchFamily="34" charset="0"/>
                <a:ea typeface="Verdana" panose="020B0604030504040204" pitchFamily="34" charset="0"/>
                <a:cs typeface="Verdana" panose="020B0604030504040204" pitchFamily="34" charset="0"/>
              </a:rPr>
              <a:t>=&gt; examples</a:t>
            </a:r>
          </a:p>
        </p:txBody>
      </p:sp>
    </p:spTree>
    <p:extLst>
      <p:ext uri="{BB962C8B-B14F-4D97-AF65-F5344CB8AC3E}">
        <p14:creationId xmlns:p14="http://schemas.microsoft.com/office/powerpoint/2010/main" val="2776218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635080" cy="2725341"/>
          </a:xfrm>
        </p:spPr>
        <p:txBody>
          <a:bodyPr>
            <a:normAutofit/>
          </a:bodyPr>
          <a:lstStyle/>
          <a:p>
            <a:pPr>
              <a:spcAft>
                <a:spcPts val="600"/>
              </a:spcAft>
            </a:pPr>
            <a:r>
              <a:rPr lang="en-GB" sz="1500" dirty="0">
                <a:latin typeface="Arial" panose="020B0604020202020204" pitchFamily="34" charset="0"/>
                <a:ea typeface="Calibri"/>
                <a:cs typeface="Arial" panose="020B0604020202020204" pitchFamily="34" charset="0"/>
              </a:rPr>
              <a:t>Right to adequate social protection for workers, and, under comparable conditions, the self-employed</a:t>
            </a:r>
          </a:p>
          <a:p>
            <a:pPr>
              <a:spcAft>
                <a:spcPts val="600"/>
              </a:spcAft>
            </a:pPr>
            <a:r>
              <a:rPr lang="en-GB" sz="1500" dirty="0">
                <a:latin typeface="Arial" panose="020B0604020202020204" pitchFamily="34" charset="0"/>
                <a:ea typeface="Calibri"/>
                <a:cs typeface="Arial" panose="020B0604020202020204" pitchFamily="34" charset="0"/>
              </a:rPr>
              <a:t>This applies regardless of the type and duration of the employment relationship (including non-standard contracts)</a:t>
            </a:r>
          </a:p>
          <a:p>
            <a:pPr>
              <a:spcAft>
                <a:spcPts val="600"/>
              </a:spcAft>
            </a:pPr>
            <a:r>
              <a:rPr lang="en-GB" sz="1500" dirty="0">
                <a:latin typeface="Arial" panose="020B0604020202020204" pitchFamily="34" charset="0"/>
                <a:ea typeface="Calibri"/>
                <a:cs typeface="Arial" panose="020B0604020202020204" pitchFamily="34" charset="0"/>
              </a:rPr>
              <a:t>It covers both social assistance and social security, contributory and non-contributory schemes</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fr-FR" baseline="30000" dirty="0" smtClean="0">
                <a:solidFill>
                  <a:srgbClr val="89C2EB"/>
                </a:solidFill>
              </a:rPr>
              <a:t>Social protection</a:t>
            </a:r>
            <a:endParaRPr lang="fr-FR" baseline="30000" dirty="0">
              <a:solidFill>
                <a:srgbClr val="89C2EB"/>
              </a:solidFill>
            </a:endParaRPr>
          </a:p>
        </p:txBody>
      </p:sp>
      <p:grpSp>
        <p:nvGrpSpPr>
          <p:cNvPr id="5" name="Group 4"/>
          <p:cNvGrpSpPr/>
          <p:nvPr/>
        </p:nvGrpSpPr>
        <p:grpSpPr>
          <a:xfrm>
            <a:off x="236695" y="3873595"/>
            <a:ext cx="1255021" cy="1269905"/>
            <a:chOff x="236695" y="3873595"/>
            <a:chExt cx="1255021" cy="1269905"/>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95" y="3873595"/>
              <a:ext cx="1243587" cy="1243587"/>
            </a:xfrm>
            <a:prstGeom prst="rect">
              <a:avLst/>
            </a:prstGeom>
          </p:spPr>
        </p:pic>
        <p:sp>
          <p:nvSpPr>
            <p:cNvPr id="7" name="Title 1"/>
            <p:cNvSpPr txBox="1">
              <a:spLocks/>
            </p:cNvSpPr>
            <p:nvPr/>
          </p:nvSpPr>
          <p:spPr>
            <a:xfrm>
              <a:off x="236695"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Social protection</a:t>
              </a:r>
              <a:endParaRPr lang="en-GB" sz="1600" b="0" baseline="30000" dirty="0">
                <a:solidFill>
                  <a:prstClr val="white"/>
                </a:solidFill>
              </a:endParaRPr>
            </a:p>
          </p:txBody>
        </p:sp>
      </p:grpSp>
    </p:spTree>
    <p:extLst>
      <p:ext uri="{BB962C8B-B14F-4D97-AF65-F5344CB8AC3E}">
        <p14:creationId xmlns:p14="http://schemas.microsoft.com/office/powerpoint/2010/main" val="51955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78"/>
            <a:ext cx="6779096" cy="2725341"/>
          </a:xfrm>
        </p:spPr>
        <p:txBody>
          <a:bodyPr>
            <a:noAutofit/>
          </a:bodyPr>
          <a:lstStyle/>
          <a:p>
            <a:pPr>
              <a:spcAft>
                <a:spcPts val="600"/>
              </a:spcAft>
            </a:pPr>
            <a:r>
              <a:rPr lang="en-GB" sz="1500" dirty="0">
                <a:latin typeface="Arial" panose="020B0604020202020204" pitchFamily="34" charset="0"/>
                <a:ea typeface="Calibri"/>
                <a:cs typeface="Arial" panose="020B0604020202020204" pitchFamily="34" charset="0"/>
              </a:rPr>
              <a:t>Right to adequate activation support and adequate unemployment benefits of reasonable duration</a:t>
            </a:r>
          </a:p>
          <a:p>
            <a:pPr>
              <a:spcAft>
                <a:spcPts val="600"/>
              </a:spcAft>
            </a:pPr>
            <a:r>
              <a:rPr lang="en-GB" sz="1500" dirty="0">
                <a:latin typeface="Arial" panose="020B0604020202020204" pitchFamily="34" charset="0"/>
                <a:ea typeface="Calibri"/>
                <a:cs typeface="Arial" panose="020B0604020202020204" pitchFamily="34" charset="0"/>
              </a:rPr>
              <a:t>Reasonable duration: it is important to allow sufficient time to find a job matching the skills of the jobseeker</a:t>
            </a:r>
          </a:p>
          <a:p>
            <a:pPr>
              <a:spcAft>
                <a:spcPts val="600"/>
              </a:spcAft>
            </a:pPr>
            <a:r>
              <a:rPr lang="en-GB" sz="1500" dirty="0">
                <a:latin typeface="Arial" panose="020B0604020202020204" pitchFamily="34" charset="0"/>
                <a:ea typeface="Calibri"/>
                <a:cs typeface="Arial" panose="020B0604020202020204" pitchFamily="34" charset="0"/>
              </a:rPr>
              <a:t>Benefits should not create disincentives to work</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fr-FR" baseline="30000" dirty="0" err="1" smtClean="0">
                <a:solidFill>
                  <a:srgbClr val="89C2EB"/>
                </a:solidFill>
              </a:rPr>
              <a:t>Unemployment</a:t>
            </a:r>
            <a:r>
              <a:rPr lang="fr-FR" baseline="30000" dirty="0" smtClean="0">
                <a:solidFill>
                  <a:srgbClr val="89C2EB"/>
                </a:solidFill>
              </a:rPr>
              <a:t> </a:t>
            </a:r>
            <a:r>
              <a:rPr lang="fr-FR" baseline="30000" dirty="0" err="1" smtClean="0">
                <a:solidFill>
                  <a:srgbClr val="89C2EB"/>
                </a:solidFill>
              </a:rPr>
              <a:t>benefits</a:t>
            </a:r>
            <a:r>
              <a:rPr lang="fr-FR" baseline="30000" dirty="0" smtClean="0">
                <a:solidFill>
                  <a:srgbClr val="89C2EB"/>
                </a:solidFill>
              </a:rPr>
              <a:t> </a:t>
            </a:r>
            <a:endParaRPr lang="fr-FR" baseline="30000" dirty="0">
              <a:solidFill>
                <a:srgbClr val="89C2EB"/>
              </a:solidFill>
            </a:endParaRPr>
          </a:p>
        </p:txBody>
      </p:sp>
      <p:grpSp>
        <p:nvGrpSpPr>
          <p:cNvPr id="2" name="Group 1"/>
          <p:cNvGrpSpPr/>
          <p:nvPr/>
        </p:nvGrpSpPr>
        <p:grpSpPr>
          <a:xfrm>
            <a:off x="236135" y="3867894"/>
            <a:ext cx="1255021" cy="1274266"/>
            <a:chOff x="236135" y="3867894"/>
            <a:chExt cx="1255021" cy="127426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1" y="3867894"/>
              <a:ext cx="1243587" cy="1243587"/>
            </a:xfrm>
            <a:prstGeom prst="rect">
              <a:avLst/>
            </a:prstGeom>
          </p:spPr>
        </p:pic>
        <p:sp>
          <p:nvSpPr>
            <p:cNvPr id="8" name="Title 1"/>
            <p:cNvSpPr txBox="1">
              <a:spLocks/>
            </p:cNvSpPr>
            <p:nvPr/>
          </p:nvSpPr>
          <p:spPr>
            <a:xfrm>
              <a:off x="236135" y="471011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Unemployment benefits</a:t>
              </a:r>
              <a:endParaRPr lang="en-GB" sz="1600" b="0" baseline="30000" dirty="0">
                <a:solidFill>
                  <a:prstClr val="white"/>
                </a:solidFill>
              </a:endParaRPr>
            </a:p>
          </p:txBody>
        </p:sp>
      </p:grpSp>
    </p:spTree>
    <p:extLst>
      <p:ext uri="{BB962C8B-B14F-4D97-AF65-F5344CB8AC3E}">
        <p14:creationId xmlns:p14="http://schemas.microsoft.com/office/powerpoint/2010/main" val="471546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912768" cy="2736302"/>
          </a:xfrm>
        </p:spPr>
        <p:txBody>
          <a:bodyPr>
            <a:normAutofit/>
          </a:bodyPr>
          <a:lstStyle/>
          <a:p>
            <a:pPr>
              <a:spcAft>
                <a:spcPts val="600"/>
              </a:spcAft>
            </a:pPr>
            <a:r>
              <a:rPr lang="en-GB" sz="1500" dirty="0">
                <a:latin typeface="Arial" panose="020B0604020202020204" pitchFamily="34" charset="0"/>
                <a:ea typeface="Calibri"/>
                <a:cs typeface="Arial" panose="020B0604020202020204" pitchFamily="34" charset="0"/>
              </a:rPr>
              <a:t>Minimum income is a safety net of last resort</a:t>
            </a:r>
          </a:p>
          <a:p>
            <a:pPr>
              <a:spcAft>
                <a:spcPts val="600"/>
              </a:spcAft>
            </a:pPr>
            <a:r>
              <a:rPr lang="en-GB" sz="1500" dirty="0">
                <a:latin typeface="Arial" panose="020B0604020202020204" pitchFamily="34" charset="0"/>
                <a:ea typeface="Calibri"/>
                <a:cs typeface="Arial" panose="020B0604020202020204" pitchFamily="34" charset="0"/>
              </a:rPr>
              <a:t>Right to adequate minimum income benefits ensuring a life in dignity at all stages of life, and access to enabling goods and services</a:t>
            </a:r>
          </a:p>
          <a:p>
            <a:pPr>
              <a:spcAft>
                <a:spcPts val="600"/>
              </a:spcAft>
            </a:pPr>
            <a:r>
              <a:rPr lang="en-GB" sz="1500" dirty="0">
                <a:latin typeface="Arial" panose="020B0604020202020204" pitchFamily="34" charset="0"/>
                <a:ea typeface="Calibri"/>
                <a:cs typeface="Arial" panose="020B0604020202020204" pitchFamily="34" charset="0"/>
              </a:rPr>
              <a:t>Benefits should be combined with incentives to return to the labour market</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fr-FR" baseline="30000" dirty="0" smtClean="0">
                <a:solidFill>
                  <a:srgbClr val="89C2EB"/>
                </a:solidFill>
              </a:rPr>
              <a:t>Minimum </a:t>
            </a:r>
            <a:r>
              <a:rPr lang="fr-FR" baseline="30000" dirty="0" err="1">
                <a:solidFill>
                  <a:srgbClr val="89C2EB"/>
                </a:solidFill>
              </a:rPr>
              <a:t>income</a:t>
            </a:r>
            <a:endParaRPr lang="fr-FR" baseline="30000" dirty="0">
              <a:solidFill>
                <a:srgbClr val="89C2EB"/>
              </a:solidFill>
            </a:endParaRPr>
          </a:p>
        </p:txBody>
      </p:sp>
      <p:grpSp>
        <p:nvGrpSpPr>
          <p:cNvPr id="2" name="Group 1"/>
          <p:cNvGrpSpPr/>
          <p:nvPr/>
        </p:nvGrpSpPr>
        <p:grpSpPr>
          <a:xfrm>
            <a:off x="241853" y="3867894"/>
            <a:ext cx="1255021" cy="1275606"/>
            <a:chOff x="241853" y="3867894"/>
            <a:chExt cx="1255021"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243587"/>
            </a:xfrm>
            <a:prstGeom prst="rect">
              <a:avLst/>
            </a:prstGeom>
          </p:spPr>
        </p:pic>
        <p:sp>
          <p:nvSpPr>
            <p:cNvPr id="7"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Minimum income</a:t>
              </a:r>
              <a:endParaRPr lang="en-GB" sz="1600" b="0" baseline="30000" dirty="0">
                <a:solidFill>
                  <a:prstClr val="white"/>
                </a:solidFill>
              </a:endParaRPr>
            </a:p>
          </p:txBody>
        </p:sp>
      </p:grpSp>
    </p:spTree>
    <p:extLst>
      <p:ext uri="{BB962C8B-B14F-4D97-AF65-F5344CB8AC3E}">
        <p14:creationId xmlns:p14="http://schemas.microsoft.com/office/powerpoint/2010/main" val="3184740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635080" cy="2725341"/>
          </a:xfrm>
        </p:spPr>
        <p:txBody>
          <a:bodyPr>
            <a:noAutofit/>
          </a:bodyPr>
          <a:lstStyle/>
          <a:p>
            <a:pPr>
              <a:spcAft>
                <a:spcPts val="600"/>
              </a:spcAft>
            </a:pPr>
            <a:r>
              <a:rPr lang="en-GB" sz="1500" dirty="0">
                <a:latin typeface="Arial" panose="020B0604020202020204" pitchFamily="34" charset="0"/>
                <a:ea typeface="Calibri"/>
                <a:cs typeface="Arial" panose="020B0604020202020204" pitchFamily="34" charset="0"/>
              </a:rPr>
              <a:t>Right of both retired workers and self-employed to a pension commensurate to their contributions and ensuring an adequate income</a:t>
            </a:r>
          </a:p>
          <a:p>
            <a:pPr>
              <a:spcAft>
                <a:spcPts val="600"/>
              </a:spcAft>
            </a:pPr>
            <a:r>
              <a:rPr lang="en-GB" sz="1500" dirty="0">
                <a:latin typeface="Arial" panose="020B0604020202020204" pitchFamily="34" charset="0"/>
                <a:ea typeface="Calibri"/>
                <a:cs typeface="Arial" panose="020B0604020202020204" pitchFamily="34" charset="0"/>
              </a:rPr>
              <a:t>Equal opportunities for women and men to acquire pension rights</a:t>
            </a:r>
          </a:p>
          <a:p>
            <a:pPr>
              <a:spcAft>
                <a:spcPts val="600"/>
              </a:spcAft>
            </a:pPr>
            <a:r>
              <a:rPr lang="en-GB" sz="1500" dirty="0">
                <a:latin typeface="Arial" panose="020B0604020202020204" pitchFamily="34" charset="0"/>
                <a:ea typeface="Calibri"/>
                <a:cs typeface="Arial" panose="020B0604020202020204" pitchFamily="34" charset="0"/>
              </a:rPr>
              <a:t>Attention to preventing poverty in old age and maintaining retired people's standard of living: right for everyone in old age to resources for a life in dignity</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fr-FR" baseline="30000" dirty="0" smtClean="0">
                <a:solidFill>
                  <a:srgbClr val="89C2EB"/>
                </a:solidFill>
              </a:rPr>
              <a:t>Old-</a:t>
            </a:r>
            <a:r>
              <a:rPr lang="fr-FR" baseline="30000" dirty="0" err="1" smtClean="0">
                <a:solidFill>
                  <a:srgbClr val="89C2EB"/>
                </a:solidFill>
              </a:rPr>
              <a:t>age</a:t>
            </a:r>
            <a:r>
              <a:rPr lang="fr-FR" baseline="30000" dirty="0" smtClean="0">
                <a:solidFill>
                  <a:srgbClr val="89C2EB"/>
                </a:solidFill>
              </a:rPr>
              <a:t> </a:t>
            </a:r>
            <a:r>
              <a:rPr lang="fr-FR" baseline="30000" dirty="0" err="1">
                <a:solidFill>
                  <a:srgbClr val="89C2EB"/>
                </a:solidFill>
              </a:rPr>
              <a:t>income</a:t>
            </a:r>
            <a:r>
              <a:rPr lang="fr-FR" baseline="30000" dirty="0">
                <a:solidFill>
                  <a:srgbClr val="89C2EB"/>
                </a:solidFill>
              </a:rPr>
              <a:t> </a:t>
            </a:r>
            <a:r>
              <a:rPr lang="fr-FR" baseline="30000" dirty="0" smtClean="0">
                <a:solidFill>
                  <a:srgbClr val="89C2EB"/>
                </a:solidFill>
              </a:rPr>
              <a:t>and </a:t>
            </a:r>
            <a:r>
              <a:rPr lang="fr-FR" baseline="30000" dirty="0">
                <a:solidFill>
                  <a:srgbClr val="89C2EB"/>
                </a:solidFill>
              </a:rPr>
              <a:t>pensions</a:t>
            </a:r>
          </a:p>
        </p:txBody>
      </p:sp>
      <p:grpSp>
        <p:nvGrpSpPr>
          <p:cNvPr id="2" name="Group 1"/>
          <p:cNvGrpSpPr/>
          <p:nvPr/>
        </p:nvGrpSpPr>
        <p:grpSpPr>
          <a:xfrm>
            <a:off x="218414" y="3867894"/>
            <a:ext cx="1267026" cy="1275606"/>
            <a:chOff x="218414" y="3867894"/>
            <a:chExt cx="1267026"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243587"/>
            </a:xfrm>
            <a:prstGeom prst="rect">
              <a:avLst/>
            </a:prstGeom>
          </p:spPr>
        </p:pic>
        <p:sp>
          <p:nvSpPr>
            <p:cNvPr id="8" name="Title 1"/>
            <p:cNvSpPr txBox="1">
              <a:spLocks/>
            </p:cNvSpPr>
            <p:nvPr/>
          </p:nvSpPr>
          <p:spPr>
            <a:xfrm>
              <a:off x="218414" y="4711452"/>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Old-age income and pensions</a:t>
              </a:r>
              <a:endParaRPr lang="en-GB" sz="1600" b="0" baseline="30000" dirty="0">
                <a:solidFill>
                  <a:prstClr val="white"/>
                </a:solidFill>
              </a:endParaRPr>
            </a:p>
          </p:txBody>
        </p:sp>
      </p:grpSp>
    </p:spTree>
    <p:extLst>
      <p:ext uri="{BB962C8B-B14F-4D97-AF65-F5344CB8AC3E}">
        <p14:creationId xmlns:p14="http://schemas.microsoft.com/office/powerpoint/2010/main" val="1054962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563072" cy="2725341"/>
          </a:xfrm>
        </p:spPr>
        <p:txBody>
          <a:bodyPr>
            <a:normAutofit/>
          </a:bodyPr>
          <a:lstStyle/>
          <a:p>
            <a:pPr>
              <a:spcAft>
                <a:spcPts val="600"/>
              </a:spcAft>
            </a:pPr>
            <a:r>
              <a:rPr lang="en-GB" sz="1500" dirty="0">
                <a:latin typeface="Arial" panose="020B0604020202020204" pitchFamily="34" charset="0"/>
                <a:ea typeface="Calibri"/>
                <a:cs typeface="Arial" panose="020B0604020202020204" pitchFamily="34" charset="0"/>
              </a:rPr>
              <a:t>Right to timely access to affordable, preventive and curative </a:t>
            </a:r>
            <a:r>
              <a:rPr lang="en-GB" sz="1500" dirty="0" smtClean="0">
                <a:latin typeface="Arial" panose="020B0604020202020204" pitchFamily="34" charset="0"/>
                <a:ea typeface="Calibri"/>
                <a:cs typeface="Arial" panose="020B0604020202020204" pitchFamily="34" charset="0"/>
              </a:rPr>
              <a:t>healthcare </a:t>
            </a:r>
            <a:r>
              <a:rPr lang="en-GB" sz="1500" dirty="0">
                <a:latin typeface="Arial" panose="020B0604020202020204" pitchFamily="34" charset="0"/>
                <a:ea typeface="Calibri"/>
                <a:cs typeface="Arial" panose="020B0604020202020204" pitchFamily="34" charset="0"/>
              </a:rPr>
              <a:t>of good quality</a:t>
            </a:r>
          </a:p>
          <a:p>
            <a:pPr>
              <a:spcAft>
                <a:spcPts val="600"/>
              </a:spcAft>
            </a:pPr>
            <a:r>
              <a:rPr lang="en-GB" sz="1500" dirty="0">
                <a:latin typeface="Arial" panose="020B0604020202020204" pitchFamily="34" charset="0"/>
                <a:ea typeface="Calibri"/>
                <a:cs typeface="Arial" panose="020B0604020202020204" pitchFamily="34" charset="0"/>
              </a:rPr>
              <a:t>Everyone should be able to access </a:t>
            </a:r>
            <a:r>
              <a:rPr lang="en-GB" sz="1500" dirty="0" smtClean="0">
                <a:latin typeface="Arial" panose="020B0604020202020204" pitchFamily="34" charset="0"/>
                <a:ea typeface="Calibri"/>
                <a:cs typeface="Arial" panose="020B0604020202020204" pitchFamily="34" charset="0"/>
              </a:rPr>
              <a:t>healthcare </a:t>
            </a:r>
            <a:r>
              <a:rPr lang="en-GB" sz="1500" dirty="0">
                <a:latin typeface="Arial" panose="020B0604020202020204" pitchFamily="34" charset="0"/>
                <a:ea typeface="Calibri"/>
                <a:cs typeface="Arial" panose="020B0604020202020204" pitchFamily="34" charset="0"/>
              </a:rPr>
              <a:t>whenever they need it</a:t>
            </a:r>
          </a:p>
          <a:p>
            <a:pPr>
              <a:spcAft>
                <a:spcPts val="600"/>
              </a:spcAft>
            </a:pPr>
            <a:r>
              <a:rPr lang="en-GB" sz="1500" dirty="0">
                <a:latin typeface="Arial" panose="020B0604020202020204" pitchFamily="34" charset="0"/>
                <a:ea typeface="Calibri"/>
                <a:cs typeface="Arial" panose="020B0604020202020204" pitchFamily="34" charset="0"/>
              </a:rPr>
              <a:t>People should not be prevented from using necessary care because of the cost</a:t>
            </a:r>
          </a:p>
          <a:p>
            <a:pPr>
              <a:spcAft>
                <a:spcPts val="600"/>
              </a:spcAft>
            </a:pPr>
            <a:r>
              <a:rPr lang="en-GB" sz="1500" dirty="0" smtClean="0">
                <a:latin typeface="Arial" panose="020B0604020202020204" pitchFamily="34" charset="0"/>
                <a:ea typeface="Calibri"/>
                <a:cs typeface="Arial" panose="020B0604020202020204" pitchFamily="34" charset="0"/>
              </a:rPr>
              <a:t>Healthcare </a:t>
            </a:r>
            <a:r>
              <a:rPr lang="en-GB" sz="1500" dirty="0">
                <a:latin typeface="Arial" panose="020B0604020202020204" pitchFamily="34" charset="0"/>
                <a:ea typeface="Calibri"/>
                <a:cs typeface="Arial" panose="020B0604020202020204" pitchFamily="34" charset="0"/>
              </a:rPr>
              <a:t>should be relevant, appropriate, safe and effective</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fr-FR" baseline="30000" dirty="0" smtClean="0">
                <a:solidFill>
                  <a:srgbClr val="89C2EB"/>
                </a:solidFill>
              </a:rPr>
              <a:t>Healthcare</a:t>
            </a:r>
            <a:endParaRPr lang="fr-FR" baseline="30000" dirty="0">
              <a:solidFill>
                <a:srgbClr val="89C2EB"/>
              </a:solidFill>
            </a:endParaRPr>
          </a:p>
        </p:txBody>
      </p:sp>
      <p:grpSp>
        <p:nvGrpSpPr>
          <p:cNvPr id="2" name="Group 1"/>
          <p:cNvGrpSpPr/>
          <p:nvPr/>
        </p:nvGrpSpPr>
        <p:grpSpPr>
          <a:xfrm>
            <a:off x="241853" y="3867319"/>
            <a:ext cx="1255021" cy="1276181"/>
            <a:chOff x="241853" y="3867319"/>
            <a:chExt cx="1255021" cy="1276181"/>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319"/>
              <a:ext cx="1243587" cy="1243587"/>
            </a:xfrm>
            <a:prstGeom prst="rect">
              <a:avLst/>
            </a:prstGeom>
          </p:spPr>
        </p:pic>
        <p:sp>
          <p:nvSpPr>
            <p:cNvPr id="8"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Healthcare</a:t>
              </a:r>
              <a:endParaRPr lang="en-GB" sz="1600" b="0" baseline="30000" dirty="0">
                <a:solidFill>
                  <a:prstClr val="white"/>
                </a:solidFill>
              </a:endParaRPr>
            </a:p>
          </p:txBody>
        </p:sp>
      </p:grpSp>
    </p:spTree>
    <p:extLst>
      <p:ext uri="{BB962C8B-B14F-4D97-AF65-F5344CB8AC3E}">
        <p14:creationId xmlns:p14="http://schemas.microsoft.com/office/powerpoint/2010/main" val="1604828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563072" cy="2725341"/>
          </a:xfrm>
        </p:spPr>
        <p:txBody>
          <a:bodyPr>
            <a:noAutofit/>
          </a:bodyPr>
          <a:lstStyle/>
          <a:p>
            <a:pPr>
              <a:spcAft>
                <a:spcPts val="600"/>
              </a:spcAft>
            </a:pPr>
            <a:r>
              <a:rPr lang="en-GB" sz="1500" dirty="0">
                <a:latin typeface="Arial" panose="020B0604020202020204" pitchFamily="34" charset="0"/>
                <a:ea typeface="Calibri"/>
                <a:cs typeface="Arial" panose="020B0604020202020204" pitchFamily="34" charset="0"/>
              </a:rPr>
              <a:t>People with disabilities have the right to income support that ensures living in dignity</a:t>
            </a:r>
          </a:p>
          <a:p>
            <a:pPr>
              <a:spcAft>
                <a:spcPts val="600"/>
              </a:spcAft>
            </a:pPr>
            <a:r>
              <a:rPr lang="en-GB" sz="1500" dirty="0">
                <a:latin typeface="Arial" panose="020B0604020202020204" pitchFamily="34" charset="0"/>
                <a:ea typeface="Calibri"/>
                <a:cs typeface="Arial" panose="020B0604020202020204" pitchFamily="34" charset="0"/>
              </a:rPr>
              <a:t>Services that enable them to participate in the labour market and in society</a:t>
            </a:r>
          </a:p>
          <a:p>
            <a:pPr>
              <a:spcAft>
                <a:spcPts val="600"/>
              </a:spcAft>
            </a:pPr>
            <a:r>
              <a:rPr lang="en-GB" sz="1500" dirty="0">
                <a:latin typeface="Arial" panose="020B0604020202020204" pitchFamily="34" charset="0"/>
                <a:ea typeface="Calibri"/>
                <a:cs typeface="Arial" panose="020B0604020202020204" pitchFamily="34" charset="0"/>
              </a:rPr>
              <a:t>And a work environment adapted to their needs</a:t>
            </a:r>
          </a:p>
          <a:p>
            <a:pPr>
              <a:spcAft>
                <a:spcPts val="600"/>
              </a:spcAft>
            </a:pPr>
            <a:r>
              <a:rPr lang="en-GB" sz="1500" dirty="0">
                <a:latin typeface="Arial" panose="020B0604020202020204" pitchFamily="34" charset="0"/>
                <a:ea typeface="Calibri"/>
                <a:cs typeface="Arial" panose="020B0604020202020204" pitchFamily="34" charset="0"/>
              </a:rPr>
              <a:t>Emphasis on dignity, participation, equal opportunities and targeted support</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en-GB" baseline="30000" dirty="0">
                <a:solidFill>
                  <a:srgbClr val="89C2EB"/>
                </a:solidFill>
              </a:rPr>
              <a:t>Inclusion of people with disabilities</a:t>
            </a:r>
            <a:endParaRPr lang="fr-FR" baseline="30000" dirty="0">
              <a:solidFill>
                <a:srgbClr val="89C2EB"/>
              </a:solidFill>
            </a:endParaRPr>
          </a:p>
        </p:txBody>
      </p:sp>
      <p:grpSp>
        <p:nvGrpSpPr>
          <p:cNvPr id="2" name="Group 1"/>
          <p:cNvGrpSpPr/>
          <p:nvPr/>
        </p:nvGrpSpPr>
        <p:grpSpPr>
          <a:xfrm>
            <a:off x="241853" y="3867894"/>
            <a:ext cx="1255021" cy="1275606"/>
            <a:chOff x="241853" y="3867894"/>
            <a:chExt cx="1255021"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243587"/>
            </a:xfrm>
            <a:prstGeom prst="rect">
              <a:avLst/>
            </a:prstGeom>
          </p:spPr>
        </p:pic>
        <p:sp>
          <p:nvSpPr>
            <p:cNvPr id="8"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Inclusion of people with disabilities</a:t>
              </a:r>
              <a:endParaRPr lang="en-GB" sz="1600" b="0" baseline="30000" dirty="0">
                <a:solidFill>
                  <a:prstClr val="white"/>
                </a:solidFill>
              </a:endParaRPr>
            </a:p>
          </p:txBody>
        </p:sp>
      </p:grpSp>
    </p:spTree>
    <p:extLst>
      <p:ext uri="{BB962C8B-B14F-4D97-AF65-F5344CB8AC3E}">
        <p14:creationId xmlns:p14="http://schemas.microsoft.com/office/powerpoint/2010/main" val="3110537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563072" cy="2725341"/>
          </a:xfrm>
        </p:spPr>
        <p:txBody>
          <a:bodyPr>
            <a:noAutofit/>
          </a:bodyPr>
          <a:lstStyle/>
          <a:p>
            <a:pPr>
              <a:spcAft>
                <a:spcPts val="600"/>
              </a:spcAft>
            </a:pPr>
            <a:r>
              <a:rPr lang="en-GB" sz="1500" dirty="0">
                <a:latin typeface="Arial" panose="020B0604020202020204" pitchFamily="34" charset="0"/>
                <a:ea typeface="Calibri"/>
                <a:cs typeface="Arial" panose="020B0604020202020204" pitchFamily="34" charset="0"/>
              </a:rPr>
              <a:t>Right to affordable long-term care services of good quality, in particular home care and community-based services</a:t>
            </a:r>
          </a:p>
          <a:p>
            <a:pPr>
              <a:spcAft>
                <a:spcPts val="600"/>
              </a:spcAft>
            </a:pPr>
            <a:r>
              <a:rPr lang="en-GB" sz="1500" dirty="0">
                <a:latin typeface="Arial" panose="020B0604020202020204" pitchFamily="34" charset="0"/>
                <a:ea typeface="Calibri"/>
                <a:cs typeface="Arial" panose="020B0604020202020204" pitchFamily="34" charset="0"/>
              </a:rPr>
              <a:t>Emphasis on improving the autonomy of people in need of such care, and the right to live in dignity, independently and in the community</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en-GB" baseline="30000" dirty="0">
                <a:solidFill>
                  <a:srgbClr val="89C2EB"/>
                </a:solidFill>
              </a:rPr>
              <a:t>Long-term care</a:t>
            </a:r>
            <a:endParaRPr lang="fr-FR" baseline="30000" dirty="0">
              <a:solidFill>
                <a:srgbClr val="89C2EB"/>
              </a:solidFill>
            </a:endParaRPr>
          </a:p>
        </p:txBody>
      </p:sp>
      <p:grpSp>
        <p:nvGrpSpPr>
          <p:cNvPr id="2" name="Group 1"/>
          <p:cNvGrpSpPr/>
          <p:nvPr/>
        </p:nvGrpSpPr>
        <p:grpSpPr>
          <a:xfrm>
            <a:off x="241853" y="3867894"/>
            <a:ext cx="1255021" cy="1275606"/>
            <a:chOff x="241853" y="3867894"/>
            <a:chExt cx="1255021"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953" y="3867894"/>
              <a:ext cx="1243587" cy="1243587"/>
            </a:xfrm>
            <a:prstGeom prst="rect">
              <a:avLst/>
            </a:prstGeom>
          </p:spPr>
        </p:pic>
        <p:sp>
          <p:nvSpPr>
            <p:cNvPr id="8"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Long-term care</a:t>
              </a:r>
              <a:endParaRPr lang="en-GB" sz="1600" b="0" baseline="30000" dirty="0">
                <a:solidFill>
                  <a:prstClr val="white"/>
                </a:solidFill>
              </a:endParaRPr>
            </a:p>
          </p:txBody>
        </p:sp>
      </p:grpSp>
    </p:spTree>
    <p:extLst>
      <p:ext uri="{BB962C8B-B14F-4D97-AF65-F5344CB8AC3E}">
        <p14:creationId xmlns:p14="http://schemas.microsoft.com/office/powerpoint/2010/main" val="2896458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78"/>
            <a:ext cx="6696744" cy="2915087"/>
          </a:xfrm>
        </p:spPr>
        <p:txBody>
          <a:bodyPr>
            <a:noAutofit/>
          </a:bodyPr>
          <a:lstStyle/>
          <a:p>
            <a:pPr>
              <a:spcAft>
                <a:spcPts val="600"/>
              </a:spcAft>
            </a:pPr>
            <a:r>
              <a:rPr lang="en-GB" sz="1500" dirty="0">
                <a:latin typeface="Arial" panose="020B0604020202020204" pitchFamily="34" charset="0"/>
                <a:ea typeface="Calibri"/>
                <a:cs typeface="Arial" panose="020B0604020202020204" pitchFamily="34" charset="0"/>
              </a:rPr>
              <a:t>Providing access to social housing or housing assistance of good quality to those in need (e.g. housing benefit, income support, rental guarantees and tax deductions)</a:t>
            </a:r>
          </a:p>
          <a:p>
            <a:pPr>
              <a:spcAft>
                <a:spcPts val="600"/>
              </a:spcAft>
            </a:pPr>
            <a:r>
              <a:rPr lang="en-GB" sz="1500" dirty="0">
                <a:latin typeface="Arial" panose="020B0604020202020204" pitchFamily="34" charset="0"/>
                <a:ea typeface="Calibri"/>
                <a:cs typeface="Arial" panose="020B0604020202020204" pitchFamily="34" charset="0"/>
              </a:rPr>
              <a:t>Right of vulnerable people to appropriate assistance and protection against forced eviction (e.g. affordable legal representation, advocacy and mediation; or protective measures, such as access to debt management schemes)</a:t>
            </a:r>
          </a:p>
          <a:p>
            <a:pPr>
              <a:spcAft>
                <a:spcPts val="600"/>
              </a:spcAft>
            </a:pPr>
            <a:r>
              <a:rPr lang="en-GB" sz="1500" dirty="0">
                <a:latin typeface="Arial" panose="020B0604020202020204" pitchFamily="34" charset="0"/>
                <a:ea typeface="Calibri"/>
                <a:cs typeface="Arial" panose="020B0604020202020204" pitchFamily="34" charset="0"/>
              </a:rPr>
              <a:t>Providing the homeless with adequate shelter and services to promote their social inclusion</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en-GB" baseline="30000" dirty="0">
                <a:solidFill>
                  <a:srgbClr val="89C2EB"/>
                </a:solidFill>
              </a:rPr>
              <a:t>Housing and assistance for the homeless</a:t>
            </a:r>
            <a:endParaRPr lang="fr-FR" baseline="30000" dirty="0">
              <a:solidFill>
                <a:srgbClr val="89C2EB"/>
              </a:solidFill>
            </a:endParaRPr>
          </a:p>
        </p:txBody>
      </p:sp>
      <p:grpSp>
        <p:nvGrpSpPr>
          <p:cNvPr id="2" name="Group 1"/>
          <p:cNvGrpSpPr/>
          <p:nvPr/>
        </p:nvGrpSpPr>
        <p:grpSpPr>
          <a:xfrm>
            <a:off x="218389" y="3867894"/>
            <a:ext cx="1290514" cy="1275606"/>
            <a:chOff x="218389" y="3867894"/>
            <a:chExt cx="1290514"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152128"/>
            </a:xfrm>
            <a:prstGeom prst="rect">
              <a:avLst/>
            </a:prstGeom>
          </p:spPr>
        </p:pic>
        <p:sp>
          <p:nvSpPr>
            <p:cNvPr id="8" name="Title 1"/>
            <p:cNvSpPr txBox="1">
              <a:spLocks/>
            </p:cNvSpPr>
            <p:nvPr/>
          </p:nvSpPr>
          <p:spPr>
            <a:xfrm>
              <a:off x="218389" y="4711452"/>
              <a:ext cx="1290514" cy="432048"/>
            </a:xfrm>
            <a:prstGeom prst="rect">
              <a:avLst/>
            </a:prstGeom>
            <a:solidFill>
              <a:srgbClr val="6D96C8"/>
            </a:solidFill>
          </p:spPr>
          <p:txBody>
            <a:bodyPr vert="horz" lIns="91440" tIns="45720" rIns="91440" bIns="45720" rtlCol="0" anchor="t">
              <a:normAutofit fontScale="925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300" b="0" baseline="30000" dirty="0" smtClean="0">
                  <a:solidFill>
                    <a:prstClr val="white"/>
                  </a:solidFill>
                </a:rPr>
                <a:t>Housing and assistance for the homeless</a:t>
              </a:r>
              <a:endParaRPr lang="en-GB" sz="1700" b="0" baseline="30000" dirty="0">
                <a:solidFill>
                  <a:prstClr val="white"/>
                </a:solidFill>
              </a:endParaRPr>
            </a:p>
          </p:txBody>
        </p:sp>
      </p:grpSp>
    </p:spTree>
    <p:extLst>
      <p:ext uri="{BB962C8B-B14F-4D97-AF65-F5344CB8AC3E}">
        <p14:creationId xmlns:p14="http://schemas.microsoft.com/office/powerpoint/2010/main" val="3992849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419056" cy="2725341"/>
          </a:xfrm>
        </p:spPr>
        <p:txBody>
          <a:bodyPr>
            <a:normAutofit/>
          </a:bodyPr>
          <a:lstStyle/>
          <a:p>
            <a:pPr>
              <a:spcAft>
                <a:spcPts val="600"/>
              </a:spcAft>
            </a:pPr>
            <a:r>
              <a:rPr lang="en-GB" sz="1500" dirty="0">
                <a:latin typeface="Arial" panose="020B0604020202020204" pitchFamily="34" charset="0"/>
                <a:ea typeface="Calibri"/>
                <a:cs typeface="Arial" panose="020B0604020202020204" pitchFamily="34" charset="0"/>
              </a:rPr>
              <a:t>Right to access essential services of good quality, including water, sanitation, energy, transport, financial services and digital communications</a:t>
            </a:r>
          </a:p>
          <a:p>
            <a:pPr>
              <a:spcAft>
                <a:spcPts val="600"/>
              </a:spcAft>
            </a:pPr>
            <a:r>
              <a:rPr lang="en-GB" sz="1500" dirty="0">
                <a:latin typeface="Arial" panose="020B0604020202020204" pitchFamily="34" charset="0"/>
                <a:ea typeface="Calibri"/>
                <a:cs typeface="Arial" panose="020B0604020202020204" pitchFamily="34" charset="0"/>
              </a:rPr>
              <a:t>Emphasis on support for access to such services for those in need</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en-GB" baseline="30000" dirty="0" smtClean="0">
                <a:solidFill>
                  <a:srgbClr val="89C2EB"/>
                </a:solidFill>
              </a:rPr>
              <a:t>Access to essential services</a:t>
            </a:r>
            <a:endParaRPr lang="fr-FR" baseline="30000" dirty="0">
              <a:solidFill>
                <a:srgbClr val="89C2EB"/>
              </a:solidFill>
            </a:endParaRPr>
          </a:p>
        </p:txBody>
      </p:sp>
      <p:grpSp>
        <p:nvGrpSpPr>
          <p:cNvPr id="2" name="Group 1"/>
          <p:cNvGrpSpPr/>
          <p:nvPr/>
        </p:nvGrpSpPr>
        <p:grpSpPr>
          <a:xfrm>
            <a:off x="179512" y="3795886"/>
            <a:ext cx="1305928" cy="1347614"/>
            <a:chOff x="179512" y="3795886"/>
            <a:chExt cx="1305928" cy="1347614"/>
          </a:xfrm>
        </p:grpSpPr>
        <p:pic>
          <p:nvPicPr>
            <p:cNvPr id="8"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80345" t="51040"/>
            <a:stretch/>
          </p:blipFill>
          <p:spPr>
            <a:xfrm>
              <a:off x="179512" y="3795886"/>
              <a:ext cx="1305928" cy="1279879"/>
            </a:xfrm>
            <a:prstGeom prst="rect">
              <a:avLst/>
            </a:prstGeom>
          </p:spPr>
        </p:pic>
        <p:sp>
          <p:nvSpPr>
            <p:cNvPr id="7" name="Title 1"/>
            <p:cNvSpPr txBox="1">
              <a:spLocks/>
            </p:cNvSpPr>
            <p:nvPr/>
          </p:nvSpPr>
          <p:spPr>
            <a:xfrm>
              <a:off x="218414" y="4711452"/>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Access to essential services</a:t>
              </a:r>
              <a:endParaRPr lang="en-GB" sz="1600" b="0" baseline="30000" dirty="0">
                <a:solidFill>
                  <a:prstClr val="white"/>
                </a:solidFill>
              </a:endParaRPr>
            </a:p>
          </p:txBody>
        </p:sp>
      </p:grpSp>
    </p:spTree>
    <p:extLst>
      <p:ext uri="{BB962C8B-B14F-4D97-AF65-F5344CB8AC3E}">
        <p14:creationId xmlns:p14="http://schemas.microsoft.com/office/powerpoint/2010/main" val="3764176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275606"/>
            <a:ext cx="7776864" cy="3600986"/>
          </a:xfrm>
          <a:prstGeom prst="rect">
            <a:avLst/>
          </a:prstGeom>
          <a:noFill/>
        </p:spPr>
        <p:txBody>
          <a:bodyPr wrap="square" rtlCol="0">
            <a:spAutoFit/>
          </a:bodyPr>
          <a:lstStyle/>
          <a:p>
            <a:pPr algn="ctr">
              <a:lnSpc>
                <a:spcPct val="150000"/>
              </a:lnSpc>
            </a:pPr>
            <a:r>
              <a:rPr lang="en-GB" dirty="0" smtClean="0"/>
              <a:t>MEMBER STATES</a:t>
            </a:r>
            <a:endParaRPr lang="en-GB" dirty="0"/>
          </a:p>
        </p:txBody>
      </p:sp>
      <p:sp>
        <p:nvSpPr>
          <p:cNvPr id="2" name="Title 1"/>
          <p:cNvSpPr>
            <a:spLocks noGrp="1"/>
          </p:cNvSpPr>
          <p:nvPr>
            <p:ph type="title"/>
          </p:nvPr>
        </p:nvSpPr>
        <p:spPr>
          <a:xfrm>
            <a:off x="467544" y="996379"/>
            <a:ext cx="8229600" cy="702469"/>
          </a:xfrm>
        </p:spPr>
        <p:txBody>
          <a:bodyPr>
            <a:noAutofit/>
          </a:bodyPr>
          <a:lstStyle/>
          <a:p>
            <a:r>
              <a:rPr lang="en-GB" sz="2400" dirty="0" smtClean="0">
                <a:latin typeface="Verdana" panose="020B0604030504040204" pitchFamily="34" charset="0"/>
                <a:ea typeface="Verdana" panose="020B0604030504040204" pitchFamily="34" charset="0"/>
                <a:cs typeface="Verdana" panose="020B0604030504040204" pitchFamily="34" charset="0"/>
              </a:rPr>
              <a:t>WHO and HOW: Putting the Pillar into action,</a:t>
            </a:r>
            <a:br>
              <a:rPr lang="en-GB" sz="2400" dirty="0" smtClean="0">
                <a:latin typeface="Verdana" panose="020B0604030504040204" pitchFamily="34" charset="0"/>
                <a:ea typeface="Verdana" panose="020B0604030504040204" pitchFamily="34" charset="0"/>
                <a:cs typeface="Verdana" panose="020B0604030504040204" pitchFamily="34" charset="0"/>
              </a:rPr>
            </a:br>
            <a:r>
              <a:rPr lang="en-GB" sz="2400" dirty="0" smtClean="0">
                <a:latin typeface="Verdana" panose="020B0604030504040204" pitchFamily="34" charset="0"/>
                <a:ea typeface="Verdana" panose="020B0604030504040204" pitchFamily="34" charset="0"/>
                <a:cs typeface="Verdana" panose="020B0604030504040204" pitchFamily="34" charset="0"/>
              </a:rPr>
              <a:t>a joint effort</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4294967295"/>
          </p:nvPr>
        </p:nvSpPr>
        <p:spPr>
          <a:xfrm>
            <a:off x="6553200" y="4767264"/>
            <a:ext cx="2133600" cy="273844"/>
          </a:xfrm>
          <a:prstGeom prst="rect">
            <a:avLst/>
          </a:prstGeom>
        </p:spPr>
        <p:txBody>
          <a:bodyPr/>
          <a:lstStyle/>
          <a:p>
            <a:pPr>
              <a:defRPr/>
            </a:pP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54977775"/>
              </p:ext>
            </p:extLst>
          </p:nvPr>
        </p:nvGraphicFramePr>
        <p:xfrm>
          <a:off x="539552" y="2067695"/>
          <a:ext cx="8136904" cy="2725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5060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9002"/>
          <a:stretch/>
        </p:blipFill>
        <p:spPr>
          <a:xfrm>
            <a:off x="467544" y="1059582"/>
            <a:ext cx="3312000" cy="2725738"/>
          </a:xfrm>
        </p:spPr>
      </p:pic>
      <p:sp>
        <p:nvSpPr>
          <p:cNvPr id="8" name="TextBox 7"/>
          <p:cNvSpPr txBox="1"/>
          <p:nvPr/>
        </p:nvSpPr>
        <p:spPr>
          <a:xfrm>
            <a:off x="4211960" y="1131597"/>
            <a:ext cx="4392488" cy="2031325"/>
          </a:xfrm>
          <a:prstGeom prst="rect">
            <a:avLst/>
          </a:prstGeom>
          <a:noFill/>
        </p:spPr>
        <p:txBody>
          <a:bodyPr wrap="square" rtlCol="0">
            <a:spAutoFit/>
          </a:bodyPr>
          <a:lstStyle/>
          <a:p>
            <a:r>
              <a:rPr lang="fr-BE" sz="1800" i="1" kern="0" dirty="0" smtClean="0">
                <a:solidFill>
                  <a:srgbClr val="000000"/>
                </a:solidFill>
                <a:latin typeface="Verdana"/>
              </a:rPr>
              <a:t>"Il </a:t>
            </a:r>
            <a:r>
              <a:rPr lang="fr-BE" sz="1800" i="1" kern="0" dirty="0">
                <a:solidFill>
                  <a:srgbClr val="000000"/>
                </a:solidFill>
                <a:latin typeface="Verdana"/>
              </a:rPr>
              <a:t>convient</a:t>
            </a:r>
            <a:r>
              <a:rPr lang="fr-BE" sz="1800" i="1" kern="0" dirty="0" smtClean="0">
                <a:solidFill>
                  <a:srgbClr val="000000"/>
                </a:solidFill>
                <a:latin typeface="Verdana"/>
              </a:rPr>
              <a:t> maintenant d'agir </a:t>
            </a:r>
            <a:r>
              <a:rPr lang="fr-BE" sz="1800" i="1" kern="0" dirty="0">
                <a:solidFill>
                  <a:srgbClr val="000000"/>
                </a:solidFill>
                <a:latin typeface="Verdana"/>
              </a:rPr>
              <a:t>concrètement. Les gens en ont marre de nous entendre nous référer toujours aux théories sur l'Europe sociale. Ils voudraient voir des actions concrètes</a:t>
            </a:r>
            <a:r>
              <a:rPr lang="fr-BE" sz="1800" i="1" kern="0" dirty="0" smtClean="0">
                <a:solidFill>
                  <a:srgbClr val="000000"/>
                </a:solidFill>
                <a:latin typeface="Verdana"/>
              </a:rPr>
              <a:t>."</a:t>
            </a:r>
            <a:r>
              <a:rPr lang="en-GB" sz="1800" i="1" kern="0" dirty="0" smtClean="0">
                <a:solidFill>
                  <a:srgbClr val="000000"/>
                </a:solidFill>
                <a:latin typeface="Verdana"/>
              </a:rPr>
              <a:t> </a:t>
            </a:r>
            <a:endParaRPr lang="en-GB" sz="2400" b="0" dirty="0" smtClean="0">
              <a:solidFill>
                <a:srgbClr val="0F5494"/>
              </a:solidFill>
            </a:endParaRPr>
          </a:p>
        </p:txBody>
      </p:sp>
      <p:sp>
        <p:nvSpPr>
          <p:cNvPr id="9" name="TextBox 8"/>
          <p:cNvSpPr txBox="1"/>
          <p:nvPr/>
        </p:nvSpPr>
        <p:spPr>
          <a:xfrm>
            <a:off x="4283968" y="3180920"/>
            <a:ext cx="4248472" cy="830997"/>
          </a:xfrm>
          <a:prstGeom prst="rect">
            <a:avLst/>
          </a:prstGeom>
          <a:noFill/>
        </p:spPr>
        <p:txBody>
          <a:bodyPr wrap="square" rtlCol="0">
            <a:spAutoFit/>
          </a:bodyPr>
          <a:lstStyle/>
          <a:p>
            <a:r>
              <a:rPr lang="de-DE" sz="1600" dirty="0" smtClean="0">
                <a:solidFill>
                  <a:srgbClr val="0F5494"/>
                </a:solidFill>
              </a:rPr>
              <a:t>Jean-Claude Juncker</a:t>
            </a:r>
            <a:r>
              <a:rPr lang="de-DE" sz="1600" b="0" dirty="0" smtClean="0">
                <a:solidFill>
                  <a:srgbClr val="0F5494"/>
                </a:solidFill>
              </a:rPr>
              <a:t> </a:t>
            </a:r>
            <a:r>
              <a:rPr lang="de-DE" sz="1600" b="0" dirty="0" err="1" smtClean="0">
                <a:solidFill>
                  <a:srgbClr val="0F5494"/>
                </a:solidFill>
              </a:rPr>
              <a:t>during</a:t>
            </a:r>
            <a:r>
              <a:rPr lang="de-DE" sz="1600" b="0" dirty="0" smtClean="0">
                <a:solidFill>
                  <a:srgbClr val="0F5494"/>
                </a:solidFill>
              </a:rPr>
              <a:t> the </a:t>
            </a:r>
            <a:r>
              <a:rPr lang="en-GB" sz="1600" b="0" dirty="0">
                <a:solidFill>
                  <a:srgbClr val="0F5494"/>
                </a:solidFill>
              </a:rPr>
              <a:t>Conference on the European </a:t>
            </a:r>
            <a:r>
              <a:rPr lang="en-GB" sz="1600" b="0" dirty="0" smtClean="0">
                <a:solidFill>
                  <a:srgbClr val="0F5494"/>
                </a:solidFill>
              </a:rPr>
              <a:t>Pillar </a:t>
            </a:r>
            <a:r>
              <a:rPr lang="en-GB" sz="1600" b="0" dirty="0">
                <a:solidFill>
                  <a:srgbClr val="0F5494"/>
                </a:solidFill>
              </a:rPr>
              <a:t>of </a:t>
            </a:r>
            <a:r>
              <a:rPr lang="en-GB" sz="1600" b="0" dirty="0" smtClean="0">
                <a:solidFill>
                  <a:srgbClr val="0F5494"/>
                </a:solidFill>
              </a:rPr>
              <a:t>Social Rights</a:t>
            </a:r>
            <a:r>
              <a:rPr lang="de-DE" sz="1600" b="0" dirty="0" smtClean="0">
                <a:solidFill>
                  <a:srgbClr val="0F5494"/>
                </a:solidFill>
              </a:rPr>
              <a:t>, 23 </a:t>
            </a:r>
            <a:r>
              <a:rPr lang="de-DE" sz="1600" b="0" dirty="0" err="1" smtClean="0">
                <a:solidFill>
                  <a:srgbClr val="0F5494"/>
                </a:solidFill>
              </a:rPr>
              <a:t>January</a:t>
            </a:r>
            <a:r>
              <a:rPr lang="de-DE" sz="1600" b="0" dirty="0" smtClean="0">
                <a:solidFill>
                  <a:srgbClr val="0F5494"/>
                </a:solidFill>
              </a:rPr>
              <a:t> 2017</a:t>
            </a:r>
            <a:endParaRPr lang="en-GB" sz="1600" b="0" dirty="0" err="1" smtClean="0">
              <a:solidFill>
                <a:srgbClr val="0F5494"/>
              </a:solidFill>
            </a:endParaRPr>
          </a:p>
        </p:txBody>
      </p:sp>
    </p:spTree>
    <p:extLst>
      <p:ext uri="{BB962C8B-B14F-4D97-AF65-F5344CB8AC3E}">
        <p14:creationId xmlns:p14="http://schemas.microsoft.com/office/powerpoint/2010/main" val="63280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Verdana" panose="020B0604030504040204" pitchFamily="34" charset="0"/>
                <a:ea typeface="Verdana" panose="020B0604030504040204" pitchFamily="34" charset="0"/>
                <a:cs typeface="Verdana" panose="020B0604030504040204" pitchFamily="34" charset="0"/>
              </a:rPr>
              <a:t>Initiatives at EU level</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4294967295"/>
          </p:nvPr>
        </p:nvSpPr>
        <p:spPr>
          <a:xfrm>
            <a:off x="6553200" y="4767264"/>
            <a:ext cx="2133600" cy="273844"/>
          </a:xfrm>
          <a:prstGeom prst="rect">
            <a:avLst/>
          </a:prstGeom>
        </p:spPr>
        <p:txBody>
          <a:bodyPr/>
          <a:lstStyle/>
          <a:p>
            <a:pPr>
              <a:defRPr/>
            </a:pP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9867429"/>
              </p:ext>
            </p:extLst>
          </p:nvPr>
        </p:nvGraphicFramePr>
        <p:xfrm>
          <a:off x="467544" y="1851670"/>
          <a:ext cx="8229600" cy="2663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702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67212"/>
            <a:ext cx="8229600" cy="432437"/>
          </a:xfrm>
        </p:spPr>
        <p:txBody>
          <a:bodyPr>
            <a:normAutofit fontScale="90000"/>
          </a:bodyPr>
          <a:lstStyle/>
          <a:p>
            <a:r>
              <a:rPr lang="de-DE" sz="2700" dirty="0" smtClean="0">
                <a:latin typeface="Verdana" panose="020B0604030504040204" pitchFamily="34" charset="0"/>
                <a:ea typeface="Verdana" panose="020B0604030504040204" pitchFamily="34" charset="0"/>
                <a:cs typeface="Verdana" panose="020B0604030504040204" pitchFamily="34" charset="0"/>
              </a:rPr>
              <a:t>Integration </a:t>
            </a:r>
            <a:r>
              <a:rPr lang="de-DE" sz="2700" dirty="0" err="1" smtClean="0">
                <a:latin typeface="Verdana" panose="020B0604030504040204" pitchFamily="34" charset="0"/>
                <a:ea typeface="Verdana" panose="020B0604030504040204" pitchFamily="34" charset="0"/>
                <a:cs typeface="Verdana" panose="020B0604030504040204" pitchFamily="34" charset="0"/>
              </a:rPr>
              <a:t>into</a:t>
            </a:r>
            <a:r>
              <a:rPr lang="de-DE" sz="2700" dirty="0" smtClean="0">
                <a:latin typeface="Verdana" panose="020B0604030504040204" pitchFamily="34" charset="0"/>
                <a:ea typeface="Verdana" panose="020B0604030504040204" pitchFamily="34" charset="0"/>
                <a:cs typeface="Verdana" panose="020B0604030504040204" pitchFamily="34" charset="0"/>
              </a:rPr>
              <a:t> </a:t>
            </a:r>
            <a:r>
              <a:rPr lang="de-DE" sz="2700" dirty="0" err="1" smtClean="0">
                <a:latin typeface="Verdana" panose="020B0604030504040204" pitchFamily="34" charset="0"/>
                <a:ea typeface="Verdana" panose="020B0604030504040204" pitchFamily="34" charset="0"/>
                <a:cs typeface="Verdana" panose="020B0604030504040204" pitchFamily="34" charset="0"/>
              </a:rPr>
              <a:t>the</a:t>
            </a:r>
            <a:r>
              <a:rPr lang="de-DE" sz="2700" dirty="0" smtClean="0">
                <a:latin typeface="Verdana" panose="020B0604030504040204" pitchFamily="34" charset="0"/>
                <a:ea typeface="Verdana" panose="020B0604030504040204" pitchFamily="34" charset="0"/>
                <a:cs typeface="Verdana" panose="020B0604030504040204" pitchFamily="34" charset="0"/>
              </a:rPr>
              <a:t> European Semester</a:t>
            </a:r>
            <a:r>
              <a:rPr lang="de-DE" sz="2800" dirty="0" smtClean="0">
                <a:solidFill>
                  <a:srgbClr val="D78331"/>
                </a:solidFill>
              </a:rPr>
              <a:t/>
            </a:r>
            <a:br>
              <a:rPr lang="de-DE" sz="2800" dirty="0" smtClean="0">
                <a:solidFill>
                  <a:srgbClr val="D78331"/>
                </a:solidFill>
              </a:rPr>
            </a:br>
            <a:endParaRPr lang="en-GB" sz="2800" dirty="0">
              <a:solidFill>
                <a:srgbClr val="D78331"/>
              </a:solidFill>
            </a:endParaRPr>
          </a:p>
        </p:txBody>
      </p:sp>
      <p:sp>
        <p:nvSpPr>
          <p:cNvPr id="3" name="Slide Number Placeholder 2"/>
          <p:cNvSpPr>
            <a:spLocks noGrp="1"/>
          </p:cNvSpPr>
          <p:nvPr>
            <p:ph type="sldNum" sz="quarter" idx="4294967295"/>
          </p:nvPr>
        </p:nvSpPr>
        <p:spPr>
          <a:xfrm>
            <a:off x="6553200" y="4767264"/>
            <a:ext cx="2133600" cy="273844"/>
          </a:xfrm>
          <a:prstGeom prst="rect">
            <a:avLst/>
          </a:prstGeom>
        </p:spPr>
        <p:txBody>
          <a:bodyPr/>
          <a:lstStyle/>
          <a:p>
            <a:pPr>
              <a:defRPr/>
            </a:pPr>
            <a:endParaRPr lang="en-GB" dirty="0"/>
          </a:p>
        </p:txBody>
      </p:sp>
      <p:sp>
        <p:nvSpPr>
          <p:cNvPr id="4" name="Content Placeholder 3"/>
          <p:cNvSpPr>
            <a:spLocks noGrp="1"/>
          </p:cNvSpPr>
          <p:nvPr>
            <p:ph idx="1"/>
          </p:nvPr>
        </p:nvSpPr>
        <p:spPr>
          <a:xfrm>
            <a:off x="457200" y="1545636"/>
            <a:ext cx="8229600" cy="3103384"/>
          </a:xfrm>
        </p:spPr>
        <p:txBody>
          <a:bodyPr>
            <a:normAutofit/>
          </a:bodyPr>
          <a:lstStyle/>
          <a:p>
            <a:pPr marL="0" lvl="1" indent="0">
              <a:buNone/>
            </a:pPr>
            <a:r>
              <a:rPr lang="en-GB" sz="2000" dirty="0">
                <a:latin typeface="Verdana" panose="020B0604030504040204" pitchFamily="34" charset="0"/>
                <a:ea typeface="Verdana" panose="020B0604030504040204" pitchFamily="34" charset="0"/>
                <a:cs typeface="Verdana" panose="020B0604030504040204" pitchFamily="34" charset="0"/>
              </a:rPr>
              <a:t>The European Semester provides a framework for the coordination of </a:t>
            </a:r>
            <a:r>
              <a:rPr lang="en-GB" sz="2000" b="1" dirty="0">
                <a:latin typeface="Verdana" panose="020B0604030504040204" pitchFamily="34" charset="0"/>
                <a:ea typeface="Verdana" panose="020B0604030504040204" pitchFamily="34" charset="0"/>
                <a:cs typeface="Verdana" panose="020B0604030504040204" pitchFamily="34" charset="0"/>
              </a:rPr>
              <a:t>economic policies </a:t>
            </a:r>
            <a:r>
              <a:rPr lang="en-GB" sz="2000" dirty="0">
                <a:latin typeface="Verdana" panose="020B0604030504040204" pitchFamily="34" charset="0"/>
                <a:ea typeface="Verdana" panose="020B0604030504040204" pitchFamily="34" charset="0"/>
                <a:cs typeface="Verdana" panose="020B0604030504040204" pitchFamily="34" charset="0"/>
              </a:rPr>
              <a:t>across the European Union. It allows EU countries to discuss their economic and budget plans and monitor progress at specific times throughout the year based on factual analysis</a:t>
            </a:r>
          </a:p>
          <a:p>
            <a:pPr marL="0" lvl="1" indent="0">
              <a:buNone/>
            </a:pPr>
            <a:r>
              <a:rPr lang="en-GB" sz="2000" b="1" dirty="0">
                <a:latin typeface="Verdana" panose="020B0604030504040204" pitchFamily="34" charset="0"/>
                <a:ea typeface="Verdana" panose="020B0604030504040204" pitchFamily="34" charset="0"/>
                <a:cs typeface="Verdana" panose="020B0604030504040204" pitchFamily="34" charset="0"/>
              </a:rPr>
              <a:t>Country Reports </a:t>
            </a:r>
            <a:r>
              <a:rPr lang="en-GB" sz="2000" dirty="0">
                <a:latin typeface="Verdana" panose="020B0604030504040204" pitchFamily="34" charset="0"/>
                <a:ea typeface="Verdana" panose="020B0604030504040204" pitchFamily="34" charset="0"/>
                <a:cs typeface="Verdana" panose="020B0604030504040204" pitchFamily="34" charset="0"/>
              </a:rPr>
              <a:t>and </a:t>
            </a:r>
          </a:p>
          <a:p>
            <a:pPr marL="0" lvl="1" indent="0">
              <a:spcAft>
                <a:spcPts val="600"/>
              </a:spcAft>
              <a:buNone/>
            </a:pPr>
            <a:r>
              <a:rPr lang="en-GB" sz="2000" b="1" dirty="0">
                <a:latin typeface="Verdana" panose="020B0604030504040204" pitchFamily="34" charset="0"/>
                <a:ea typeface="Verdana" panose="020B0604030504040204" pitchFamily="34" charset="0"/>
                <a:cs typeface="Verdana" panose="020B0604030504040204" pitchFamily="34" charset="0"/>
              </a:rPr>
              <a:t>Country Specific Recommendations </a:t>
            </a:r>
            <a:r>
              <a:rPr lang="en-GB" sz="2000" dirty="0">
                <a:latin typeface="Verdana" panose="020B0604030504040204" pitchFamily="34" charset="0"/>
                <a:ea typeface="Verdana" panose="020B0604030504040204" pitchFamily="34" charset="0"/>
                <a:cs typeface="Verdana" panose="020B0604030504040204" pitchFamily="34" charset="0"/>
              </a:rPr>
              <a:t>(CSRs)</a:t>
            </a:r>
          </a:p>
          <a:p>
            <a:pPr marL="0" indent="0">
              <a:buNone/>
            </a:pPr>
            <a:r>
              <a:rPr lang="en-GB" sz="2000" b="1" dirty="0">
                <a:latin typeface="Verdana" panose="020B0604030504040204" pitchFamily="34" charset="0"/>
                <a:ea typeface="Verdana" panose="020B0604030504040204" pitchFamily="34" charset="0"/>
                <a:cs typeface="Verdana" panose="020B0604030504040204" pitchFamily="34" charset="0"/>
              </a:rPr>
              <a:t>Monitoring of </a:t>
            </a:r>
            <a:r>
              <a:rPr lang="en-GB" sz="2000" b="1" dirty="0" smtClean="0">
                <a:latin typeface="Verdana" panose="020B0604030504040204" pitchFamily="34" charset="0"/>
                <a:ea typeface="Verdana" panose="020B0604030504040204" pitchFamily="34" charset="0"/>
                <a:cs typeface="Verdana" panose="020B0604030504040204" pitchFamily="34" charset="0"/>
              </a:rPr>
              <a:t>societal progress </a:t>
            </a:r>
            <a:r>
              <a:rPr lang="en-GB" sz="2000" b="1" dirty="0">
                <a:latin typeface="Verdana" panose="020B0604030504040204" pitchFamily="34" charset="0"/>
                <a:ea typeface="Verdana" panose="020B0604030504040204" pitchFamily="34" charset="0"/>
                <a:cs typeface="Verdana" panose="020B0604030504040204" pitchFamily="34" charset="0"/>
              </a:rPr>
              <a:t>on the Social Pillar is </a:t>
            </a:r>
            <a:r>
              <a:rPr lang="en-GB" sz="2000" b="1" dirty="0" smtClean="0">
                <a:latin typeface="Verdana" panose="020B0604030504040204" pitchFamily="34" charset="0"/>
                <a:ea typeface="Verdana" panose="020B0604030504040204" pitchFamily="34" charset="0"/>
                <a:cs typeface="Verdana" panose="020B0604030504040204" pitchFamily="34" charset="0"/>
              </a:rPr>
              <a:t>integrated in the EU Semester</a:t>
            </a:r>
            <a:endParaRPr lang="en-GB" sz="2000"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2000" dirty="0"/>
          </a:p>
        </p:txBody>
      </p:sp>
    </p:spTree>
    <p:extLst>
      <p:ext uri="{BB962C8B-B14F-4D97-AF65-F5344CB8AC3E}">
        <p14:creationId xmlns:p14="http://schemas.microsoft.com/office/powerpoint/2010/main" val="2449599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43558"/>
            <a:ext cx="8229600" cy="702469"/>
          </a:xfrm>
        </p:spPr>
        <p:txBody>
          <a:bodyPr>
            <a:normAutofit/>
          </a:bodyPr>
          <a:lstStyle/>
          <a:p>
            <a:r>
              <a:rPr lang="de-DE" sz="2400" dirty="0">
                <a:latin typeface="Verdana" panose="020B0604030504040204" pitchFamily="34" charset="0"/>
                <a:ea typeface="Verdana" panose="020B0604030504040204" pitchFamily="34" charset="0"/>
                <a:cs typeface="Verdana" panose="020B0604030504040204" pitchFamily="34" charset="0"/>
              </a:rPr>
              <a:t>Monitoring </a:t>
            </a:r>
            <a:r>
              <a:rPr lang="de-DE" sz="2400" dirty="0" err="1">
                <a:latin typeface="Verdana" panose="020B0604030504040204" pitchFamily="34" charset="0"/>
                <a:ea typeface="Verdana" panose="020B0604030504040204" pitchFamily="34" charset="0"/>
                <a:cs typeface="Verdana" panose="020B0604030504040204" pitchFamily="34" charset="0"/>
              </a:rPr>
              <a:t>societal</a:t>
            </a:r>
            <a:r>
              <a:rPr lang="de-DE" sz="2400" dirty="0">
                <a:latin typeface="Verdana" panose="020B0604030504040204" pitchFamily="34" charset="0"/>
                <a:ea typeface="Verdana" panose="020B0604030504040204" pitchFamily="34" charset="0"/>
                <a:cs typeface="Verdana" panose="020B0604030504040204" pitchFamily="34" charset="0"/>
              </a:rPr>
              <a:t> </a:t>
            </a:r>
            <a:r>
              <a:rPr lang="de-DE" sz="2400" dirty="0" err="1">
                <a:latin typeface="Verdana" panose="020B0604030504040204" pitchFamily="34" charset="0"/>
                <a:ea typeface="Verdana" panose="020B0604030504040204" pitchFamily="34" charset="0"/>
                <a:cs typeface="Verdana" panose="020B0604030504040204" pitchFamily="34" charset="0"/>
              </a:rPr>
              <a:t>progress</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5032911"/>
              </p:ext>
            </p:extLst>
          </p:nvPr>
        </p:nvGraphicFramePr>
        <p:xfrm>
          <a:off x="457200" y="1851670"/>
          <a:ext cx="8229600" cy="2725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3875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 Funding 2021-2027</a:t>
            </a:r>
            <a:endParaRPr lang="en-GB" dirty="0"/>
          </a:p>
        </p:txBody>
      </p:sp>
      <p:sp>
        <p:nvSpPr>
          <p:cNvPr id="3" name="Content Placeholder 2"/>
          <p:cNvSpPr>
            <a:spLocks noGrp="1"/>
          </p:cNvSpPr>
          <p:nvPr>
            <p:ph idx="1"/>
          </p:nvPr>
        </p:nvSpPr>
        <p:spPr/>
        <p:txBody>
          <a:bodyPr>
            <a:normAutofit/>
          </a:bodyPr>
          <a:lstStyle/>
          <a:p>
            <a:r>
              <a:rPr lang="en-US" altLang="en-US" sz="2400" b="1" dirty="0" smtClean="0">
                <a:latin typeface="Verdana" panose="020B0604030504040204" pitchFamily="34" charset="0"/>
                <a:ea typeface="Verdana" panose="020B0604030504040204" pitchFamily="34" charset="0"/>
                <a:cs typeface="Verdana" panose="020B0604030504040204" pitchFamily="34" charset="0"/>
              </a:rPr>
              <a:t>European </a:t>
            </a:r>
            <a:r>
              <a:rPr lang="en-US" altLang="en-US" sz="2400" b="1" dirty="0">
                <a:latin typeface="Verdana" panose="020B0604030504040204" pitchFamily="34" charset="0"/>
                <a:ea typeface="Verdana" panose="020B0604030504040204" pitchFamily="34" charset="0"/>
                <a:cs typeface="Verdana" panose="020B0604030504040204" pitchFamily="34" charset="0"/>
              </a:rPr>
              <a:t>Social </a:t>
            </a:r>
            <a:r>
              <a:rPr lang="en-US" altLang="en-US" sz="2400" b="1" dirty="0" smtClean="0">
                <a:latin typeface="Verdana" panose="020B0604030504040204" pitchFamily="34" charset="0"/>
                <a:ea typeface="Verdana" panose="020B0604030504040204" pitchFamily="34" charset="0"/>
                <a:cs typeface="Verdana" panose="020B0604030504040204" pitchFamily="34" charset="0"/>
              </a:rPr>
              <a:t>Fund/ESF</a:t>
            </a:r>
            <a:r>
              <a:rPr lang="en-US" altLang="en-US" sz="2400" b="1" dirty="0">
                <a:latin typeface="Verdana" panose="020B0604030504040204" pitchFamily="34" charset="0"/>
                <a:ea typeface="Verdana" panose="020B0604030504040204" pitchFamily="34" charset="0"/>
                <a:cs typeface="Verdana" panose="020B0604030504040204" pitchFamily="34" charset="0"/>
              </a:rPr>
              <a:t>+: </a:t>
            </a:r>
            <a:endParaRPr lang="en-US" altLang="en-US" sz="2400" b="1"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	a </a:t>
            </a:r>
            <a:r>
              <a:rPr lang="en-US" altLang="en-US" sz="2400" b="1" dirty="0">
                <a:latin typeface="Verdana" panose="020B0604030504040204" pitchFamily="34" charset="0"/>
                <a:ea typeface="Verdana" panose="020B0604030504040204" pitchFamily="34" charset="0"/>
                <a:cs typeface="Verdana" panose="020B0604030504040204" pitchFamily="34" charset="0"/>
              </a:rPr>
              <a:t>dedicated budget line of 100 billion, </a:t>
            </a:r>
            <a:r>
              <a:rPr lang="en-US" altLang="en-US" sz="2400" b="1" dirty="0" smtClean="0">
                <a:latin typeface="Verdana" panose="020B0604030504040204" pitchFamily="34" charset="0"/>
                <a:ea typeface="Verdana" panose="020B0604030504040204" pitchFamily="34" charset="0"/>
                <a:cs typeface="Verdana" panose="020B0604030504040204" pitchFamily="34" charset="0"/>
              </a:rPr>
              <a:t>	“</a:t>
            </a:r>
            <a:r>
              <a:rPr lang="en-US" altLang="en-US" sz="2400" b="1" dirty="0">
                <a:latin typeface="Verdana" panose="020B0604030504040204" pitchFamily="34" charset="0"/>
                <a:ea typeface="Verdana" panose="020B0604030504040204" pitchFamily="34" charset="0"/>
                <a:cs typeface="Verdana" panose="020B0604030504040204" pitchFamily="34" charset="0"/>
              </a:rPr>
              <a:t>Investing in people cluster</a:t>
            </a:r>
            <a:r>
              <a:rPr lang="en-US" altLang="en-US" sz="2400" b="1" dirty="0" smtClean="0">
                <a:latin typeface="Verdana" panose="020B0604030504040204" pitchFamily="34" charset="0"/>
                <a:ea typeface="Verdana" panose="020B0604030504040204" pitchFamily="34" charset="0"/>
                <a:cs typeface="Verdana" panose="020B0604030504040204" pitchFamily="34" charset="0"/>
              </a:rPr>
              <a:t>”</a:t>
            </a:r>
          </a:p>
          <a:p>
            <a:pPr>
              <a:spcAft>
                <a:spcPts val="1200"/>
              </a:spcAft>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European Regional and Development Fund</a:t>
            </a:r>
          </a:p>
          <a:p>
            <a:r>
              <a:rPr lang="en-US" altLang="en-US" sz="2400" b="1" dirty="0" smtClean="0">
                <a:latin typeface="Verdana" panose="020B0604030504040204" pitchFamily="34" charset="0"/>
                <a:ea typeface="Verdana" panose="020B0604030504040204" pitchFamily="34" charset="0"/>
                <a:cs typeface="Verdana" panose="020B0604030504040204" pitchFamily="34" charset="0"/>
              </a:rPr>
              <a:t>Cohesion Fund</a:t>
            </a:r>
            <a:endParaRPr lang="en-US" altLang="en-US" sz="2400" b="1"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Tree>
    <p:extLst>
      <p:ext uri="{BB962C8B-B14F-4D97-AF65-F5344CB8AC3E}">
        <p14:creationId xmlns:p14="http://schemas.microsoft.com/office/powerpoint/2010/main" val="2236086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1" y="1167211"/>
            <a:ext cx="2592289" cy="612451"/>
          </a:xfrm>
        </p:spPr>
        <p:txBody>
          <a:bodyPr>
            <a:normAutofit fontScale="90000"/>
          </a:bodyPr>
          <a:lstStyle/>
          <a:p>
            <a:endParaRPr lang="en-GB"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133469" y="915566"/>
            <a:ext cx="3240360" cy="3838704"/>
          </a:xfrm>
          <a:prstGeom prst="rect">
            <a:avLst/>
          </a:prstGeom>
          <a:noFill/>
          <a:ln>
            <a:noFill/>
          </a:ln>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19682" y="883712"/>
            <a:ext cx="3092278" cy="377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955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43558"/>
            <a:ext cx="8229600" cy="702469"/>
          </a:xfrm>
        </p:spPr>
        <p:txBody>
          <a:bodyPr>
            <a:noAutofit/>
          </a:bodyPr>
          <a:lstStyle/>
          <a:p>
            <a:pPr algn="l"/>
            <a:r>
              <a:rPr lang="en-GB" sz="2400" dirty="0"/>
              <a:t>Country specific recommendation to </a:t>
            </a:r>
            <a:r>
              <a:rPr lang="en-GB" sz="2400" dirty="0" smtClean="0"/>
              <a:t>Latvia:</a:t>
            </a:r>
            <a:r>
              <a:rPr lang="en-GB" sz="2400" dirty="0"/>
              <a:t/>
            </a:r>
            <a:br>
              <a:rPr lang="en-GB" sz="2400" dirty="0"/>
            </a:br>
            <a:endParaRPr lang="en-GB" sz="2400" dirty="0"/>
          </a:p>
        </p:txBody>
      </p:sp>
      <p:sp>
        <p:nvSpPr>
          <p:cNvPr id="3" name="Content Placeholder 2"/>
          <p:cNvSpPr>
            <a:spLocks noGrp="1"/>
          </p:cNvSpPr>
          <p:nvPr>
            <p:ph idx="1"/>
          </p:nvPr>
        </p:nvSpPr>
        <p:spPr>
          <a:xfrm>
            <a:off x="4499992" y="1347614"/>
            <a:ext cx="4186808" cy="2869359"/>
          </a:xfrm>
        </p:spPr>
        <p:txBody>
          <a:bodyPr>
            <a:normAutofit fontScale="25000" lnSpcReduction="20000"/>
          </a:bodyPr>
          <a:lstStyle/>
          <a:p>
            <a:pPr marL="0" indent="0">
              <a:buNone/>
            </a:pPr>
            <a:endParaRPr lang="en-GB" dirty="0" smtClean="0"/>
          </a:p>
          <a:p>
            <a:pPr marL="0" indent="0">
              <a:buNone/>
            </a:pPr>
            <a:r>
              <a:rPr lang="en-GB" sz="7200" dirty="0" smtClean="0"/>
              <a:t>Reduce </a:t>
            </a:r>
            <a:r>
              <a:rPr lang="en-GB" sz="7200" dirty="0"/>
              <a:t>taxation for low-income earners by shifting it to other sources, particularly capital and property, and by improving tax compliance.</a:t>
            </a:r>
          </a:p>
          <a:p>
            <a:pPr marL="0" indent="0">
              <a:buNone/>
            </a:pPr>
            <a:r>
              <a:rPr lang="en-GB" sz="7200" dirty="0" smtClean="0"/>
              <a:t>Improve </a:t>
            </a:r>
            <a:r>
              <a:rPr lang="en-GB" sz="7200" dirty="0"/>
              <a:t>the adequacy of minimum income benefits, minimum old-age pensions and income support for people with disabilities. Increase the labour market relevance of vocational education and training, and foster upskilling of low-skilled workers and jobseekers. Increase the accessibility, quality and cost-effectiveness of the healthcare system.</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1203598"/>
            <a:ext cx="3243263" cy="384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694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67212"/>
            <a:ext cx="8229600" cy="2340642"/>
          </a:xfrm>
        </p:spPr>
        <p:txBody>
          <a:bodyPr>
            <a:normAutofit/>
          </a:bodyPr>
          <a:lstStyle/>
          <a:p>
            <a:r>
              <a:rPr lang="en-GB" sz="2700" dirty="0" smtClean="0">
                <a:latin typeface="Verdana" panose="020B0604030504040204" pitchFamily="34" charset="0"/>
                <a:ea typeface="Verdana" panose="020B0604030504040204" pitchFamily="34" charset="0"/>
                <a:cs typeface="Verdana" panose="020B0604030504040204" pitchFamily="34" charset="0"/>
              </a:rPr>
              <a:t/>
            </a:r>
            <a:br>
              <a:rPr lang="en-GB" sz="2700" dirty="0" smtClean="0">
                <a:latin typeface="Verdana" panose="020B0604030504040204" pitchFamily="34" charset="0"/>
                <a:ea typeface="Verdana" panose="020B0604030504040204" pitchFamily="34" charset="0"/>
                <a:cs typeface="Verdana" panose="020B0604030504040204" pitchFamily="34" charset="0"/>
              </a:rPr>
            </a:br>
            <a:r>
              <a:rPr lang="en-GB" sz="2700" dirty="0" smtClean="0">
                <a:latin typeface="Verdana" panose="020B0604030504040204" pitchFamily="34" charset="0"/>
                <a:ea typeface="Verdana" panose="020B0604030504040204" pitchFamily="34" charset="0"/>
                <a:cs typeface="Verdana" panose="020B0604030504040204" pitchFamily="34" charset="0"/>
              </a:rPr>
              <a:t>Thank you!</a:t>
            </a:r>
            <a:r>
              <a:rPr lang="en-GB" sz="2800" dirty="0" smtClean="0">
                <a:solidFill>
                  <a:srgbClr val="D78331"/>
                </a:solidFill>
              </a:rPr>
              <a:t/>
            </a:r>
            <a:br>
              <a:rPr lang="en-GB" sz="2800" dirty="0" smtClean="0">
                <a:solidFill>
                  <a:srgbClr val="D78331"/>
                </a:solidFill>
              </a:rPr>
            </a:br>
            <a:endParaRPr lang="en-GB" sz="2800" dirty="0">
              <a:solidFill>
                <a:srgbClr val="D78331"/>
              </a:solidFill>
            </a:endParaRPr>
          </a:p>
        </p:txBody>
      </p:sp>
      <p:sp>
        <p:nvSpPr>
          <p:cNvPr id="3" name="Slide Number Placeholder 2"/>
          <p:cNvSpPr>
            <a:spLocks noGrp="1"/>
          </p:cNvSpPr>
          <p:nvPr>
            <p:ph type="sldNum" sz="quarter" idx="4294967295"/>
          </p:nvPr>
        </p:nvSpPr>
        <p:spPr>
          <a:xfrm>
            <a:off x="6553200" y="4767264"/>
            <a:ext cx="2133600" cy="273844"/>
          </a:xfrm>
          <a:prstGeom prst="rect">
            <a:avLst/>
          </a:prstGeom>
        </p:spPr>
        <p:txBody>
          <a:bodyPr/>
          <a:lstStyle/>
          <a:p>
            <a:pPr>
              <a:defRPr/>
            </a:pPr>
            <a:endParaRPr lang="en-GB" dirty="0"/>
          </a:p>
        </p:txBody>
      </p:sp>
    </p:spTree>
    <p:extLst>
      <p:ext uri="{BB962C8B-B14F-4D97-AF65-F5344CB8AC3E}">
        <p14:creationId xmlns:p14="http://schemas.microsoft.com/office/powerpoint/2010/main" val="2109421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11960" y="1419622"/>
            <a:ext cx="4392488" cy="1754326"/>
          </a:xfrm>
          <a:prstGeom prst="rect">
            <a:avLst/>
          </a:prstGeom>
          <a:noFill/>
        </p:spPr>
        <p:txBody>
          <a:bodyPr wrap="square" rtlCol="0">
            <a:spAutoFit/>
          </a:bodyPr>
          <a:lstStyle/>
          <a:p>
            <a:r>
              <a:rPr lang="en-GB" sz="1800" i="1" kern="0" dirty="0" smtClean="0">
                <a:solidFill>
                  <a:srgbClr val="000000"/>
                </a:solidFill>
                <a:latin typeface="Verdana"/>
                <a:ea typeface="+mj-ea"/>
                <a:cs typeface="+mj-cs"/>
              </a:rPr>
              <a:t>"The European Pillar of Social Rights is not a poem. It is first of all a programme of principles but also an action plan."</a:t>
            </a:r>
          </a:p>
          <a:p>
            <a:r>
              <a:rPr lang="en-GB" sz="1800" i="1" kern="0" dirty="0" smtClean="0">
                <a:solidFill>
                  <a:srgbClr val="000000"/>
                </a:solidFill>
                <a:latin typeface="Verdana"/>
                <a:ea typeface="+mj-ea"/>
                <a:cs typeface="+mj-cs"/>
              </a:rPr>
              <a:t>"If we want to be credible, we have to deliver." </a:t>
            </a:r>
            <a:endParaRPr lang="en-GB" sz="2400" b="0" dirty="0" smtClean="0">
              <a:solidFill>
                <a:srgbClr val="0F5494"/>
              </a:solidFill>
            </a:endParaRPr>
          </a:p>
        </p:txBody>
      </p:sp>
      <p:sp>
        <p:nvSpPr>
          <p:cNvPr id="9" name="TextBox 8"/>
          <p:cNvSpPr txBox="1"/>
          <p:nvPr/>
        </p:nvSpPr>
        <p:spPr>
          <a:xfrm>
            <a:off x="4283968" y="3180920"/>
            <a:ext cx="4248472" cy="830997"/>
          </a:xfrm>
          <a:prstGeom prst="rect">
            <a:avLst/>
          </a:prstGeom>
          <a:noFill/>
        </p:spPr>
        <p:txBody>
          <a:bodyPr wrap="square" rtlCol="0">
            <a:spAutoFit/>
          </a:bodyPr>
          <a:lstStyle/>
          <a:p>
            <a:r>
              <a:rPr lang="en-GB" sz="1600" dirty="0" smtClean="0">
                <a:solidFill>
                  <a:srgbClr val="0F5494"/>
                </a:solidFill>
              </a:rPr>
              <a:t>Jean-Claude Juncker</a:t>
            </a:r>
            <a:r>
              <a:rPr lang="en-GB" sz="1600" b="0" dirty="0" smtClean="0">
                <a:solidFill>
                  <a:srgbClr val="0F5494"/>
                </a:solidFill>
              </a:rPr>
              <a:t> during the Social Summit for Fair Jobs and Growth in Gothenburg, 17 November 2017</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7584" y="1203598"/>
            <a:ext cx="2952328" cy="3042002"/>
          </a:xfrm>
        </p:spPr>
      </p:pic>
    </p:spTree>
    <p:extLst>
      <p:ext uri="{BB962C8B-B14F-4D97-AF65-F5344CB8AC3E}">
        <p14:creationId xmlns:p14="http://schemas.microsoft.com/office/powerpoint/2010/main" val="679302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0" y="986177"/>
            <a:ext cx="9001000" cy="702469"/>
          </a:xfrm>
        </p:spPr>
        <p:txBody>
          <a:bodyPr/>
          <a:lstStyle/>
          <a:p>
            <a:pPr algn="ctr"/>
            <a:r>
              <a:rPr lang="en-GB" sz="2400" dirty="0" smtClean="0">
                <a:latin typeface="Verdana" panose="020B0604030504040204" pitchFamily="34" charset="0"/>
                <a:ea typeface="Verdana" panose="020B0604030504040204" pitchFamily="34" charset="0"/>
                <a:cs typeface="Verdana" panose="020B0604030504040204" pitchFamily="34" charset="0"/>
              </a:rPr>
              <a:t>What is the European Pillar of Social Rights?</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60731434"/>
              </p:ext>
            </p:extLst>
          </p:nvPr>
        </p:nvGraphicFramePr>
        <p:xfrm>
          <a:off x="457200" y="1924050"/>
          <a:ext cx="8229600" cy="2725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078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43000" y="986177"/>
            <a:ext cx="9001000" cy="702469"/>
          </a:xfrm>
        </p:spPr>
        <p:txBody>
          <a:bodyPr>
            <a:normAutofit/>
          </a:bodyPr>
          <a:lstStyle/>
          <a:p>
            <a:r>
              <a:rPr lang="en-GB" sz="2400" dirty="0" smtClean="0">
                <a:latin typeface="Verdana" panose="020B0604030504040204" pitchFamily="34" charset="0"/>
                <a:ea typeface="Verdana" panose="020B0604030504040204" pitchFamily="34" charset="0"/>
                <a:cs typeface="Verdana" panose="020B0604030504040204" pitchFamily="34" charset="0"/>
              </a:rPr>
              <a:t>The 20 </a:t>
            </a:r>
            <a:r>
              <a:rPr lang="en-GB" sz="2400" dirty="0">
                <a:latin typeface="Verdana" panose="020B0604030504040204" pitchFamily="34" charset="0"/>
                <a:ea typeface="Verdana" panose="020B0604030504040204" pitchFamily="34" charset="0"/>
                <a:cs typeface="Verdana" panose="020B0604030504040204" pitchFamily="34" charset="0"/>
              </a:rPr>
              <a:t>principles and </a:t>
            </a:r>
            <a:r>
              <a:rPr lang="en-GB" sz="2400" dirty="0" smtClean="0">
                <a:latin typeface="Verdana" panose="020B0604030504040204" pitchFamily="34" charset="0"/>
                <a:ea typeface="Verdana" panose="020B0604030504040204" pitchFamily="34" charset="0"/>
                <a:cs typeface="Verdana" panose="020B0604030504040204" pitchFamily="34" charset="0"/>
              </a:rPr>
              <a:t>rights at a glance</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4294967295"/>
          </p:nvPr>
        </p:nvSpPr>
        <p:spPr>
          <a:xfrm>
            <a:off x="6553200" y="4767264"/>
            <a:ext cx="2133600" cy="273844"/>
          </a:xfrm>
          <a:prstGeom prst="rect">
            <a:avLst/>
          </a:prstGeom>
        </p:spPr>
        <p:txBody>
          <a:bodyPr/>
          <a:lstStyle/>
          <a:p>
            <a:pPr>
              <a:defRPr/>
            </a:pP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24444843"/>
              </p:ext>
            </p:extLst>
          </p:nvPr>
        </p:nvGraphicFramePr>
        <p:xfrm>
          <a:off x="457200" y="1924050"/>
          <a:ext cx="8229600" cy="2725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2070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idx="4294967295"/>
          </p:nvPr>
        </p:nvSpPr>
        <p:spPr>
          <a:xfrm>
            <a:off x="1907704" y="1167211"/>
            <a:ext cx="6718200" cy="702469"/>
          </a:xfrm>
        </p:spPr>
        <p:txBody>
          <a:bodyPr>
            <a:normAutofit/>
          </a:bodyPr>
          <a:lstStyle/>
          <a:p>
            <a:pPr algn="l"/>
            <a:r>
              <a:rPr lang="en-GB" b="1" baseline="30000" dirty="0">
                <a:solidFill>
                  <a:srgbClr val="E73452"/>
                </a:solidFill>
              </a:rPr>
              <a:t>Education, training and life-long </a:t>
            </a:r>
            <a:r>
              <a:rPr lang="en-GB" b="1" baseline="30000" dirty="0" smtClean="0">
                <a:solidFill>
                  <a:srgbClr val="E73452"/>
                </a:solidFill>
              </a:rPr>
              <a:t>learning</a:t>
            </a:r>
            <a:endParaRPr lang="en-GB" b="1" dirty="0">
              <a:solidFill>
                <a:srgbClr val="E73452"/>
              </a:solidFill>
            </a:endParaRPr>
          </a:p>
        </p:txBody>
      </p:sp>
      <p:sp>
        <p:nvSpPr>
          <p:cNvPr id="7" name="Content Placeholder 2"/>
          <p:cNvSpPr txBox="1">
            <a:spLocks/>
          </p:cNvSpPr>
          <p:nvPr/>
        </p:nvSpPr>
        <p:spPr>
          <a:xfrm>
            <a:off x="1907704" y="1934641"/>
            <a:ext cx="6779096" cy="27253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F5494"/>
              </a:buClr>
              <a:buFont typeface="Arial" pitchFamily="34" charset="0"/>
              <a:buChar char="•"/>
              <a:defRPr sz="2800" i="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Clr>
                <a:srgbClr val="0F5494"/>
              </a:buClr>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GB" sz="1500" b="0" dirty="0">
                <a:solidFill>
                  <a:srgbClr val="4F81BD">
                    <a:lumMod val="75000"/>
                  </a:srgbClr>
                </a:solidFill>
                <a:latin typeface="Arial" panose="020B0604020202020204" pitchFamily="34" charset="0"/>
                <a:ea typeface="Calibri"/>
                <a:cs typeface="Arial" panose="020B0604020202020204" pitchFamily="34" charset="0"/>
              </a:rPr>
              <a:t>Right to quality and inclusive education, training and life-long learning to participate fully in society </a:t>
            </a:r>
          </a:p>
          <a:p>
            <a:pPr>
              <a:spcAft>
                <a:spcPts val="600"/>
              </a:spcAft>
            </a:pPr>
            <a:r>
              <a:rPr lang="en-GB" sz="1500" b="0" dirty="0">
                <a:solidFill>
                  <a:srgbClr val="4F81BD">
                    <a:lumMod val="75000"/>
                  </a:srgbClr>
                </a:solidFill>
                <a:latin typeface="Arial" panose="020B0604020202020204" pitchFamily="34" charset="0"/>
                <a:ea typeface="Calibri"/>
                <a:cs typeface="Arial" panose="020B0604020202020204" pitchFamily="34" charset="0"/>
              </a:rPr>
              <a:t>People with disabilities or those from disadvantaged backgrounds should be ensured access on an equal basis</a:t>
            </a:r>
          </a:p>
          <a:p>
            <a:pPr>
              <a:spcAft>
                <a:spcPts val="600"/>
              </a:spcAft>
            </a:pPr>
            <a:r>
              <a:rPr lang="en-GB" sz="1500" b="0" dirty="0">
                <a:solidFill>
                  <a:srgbClr val="4F81BD">
                    <a:lumMod val="75000"/>
                  </a:srgbClr>
                </a:solidFill>
                <a:latin typeface="Arial" panose="020B0604020202020204" pitchFamily="34" charset="0"/>
                <a:ea typeface="Calibri"/>
                <a:cs typeface="Arial" panose="020B0604020202020204" pitchFamily="34" charset="0"/>
              </a:rPr>
              <a:t>Emphasis on skills required during labour market transitions</a:t>
            </a:r>
          </a:p>
          <a:p>
            <a:endParaRPr lang="en-GB" sz="1500" dirty="0">
              <a:solidFill>
                <a:srgbClr val="4F81BD">
                  <a:lumMod val="75000"/>
                </a:srgbClr>
              </a:solidFill>
              <a:latin typeface="Arial" panose="020B0604020202020204" pitchFamily="34" charset="0"/>
              <a:ea typeface="Calibri"/>
              <a:cs typeface="Arial" panose="020B0604020202020204" pitchFamily="34" charset="0"/>
            </a:endParaRPr>
          </a:p>
        </p:txBody>
      </p:sp>
      <p:grpSp>
        <p:nvGrpSpPr>
          <p:cNvPr id="4" name="Group 3"/>
          <p:cNvGrpSpPr/>
          <p:nvPr/>
        </p:nvGrpSpPr>
        <p:grpSpPr>
          <a:xfrm>
            <a:off x="244849" y="3795886"/>
            <a:ext cx="1237595" cy="1347614"/>
            <a:chOff x="244849" y="3795886"/>
            <a:chExt cx="1237595" cy="1347614"/>
          </a:xfrm>
        </p:grpSpPr>
        <p:pic>
          <p:nvPicPr>
            <p:cNvPr id="3" name="Picture 2"/>
            <p:cNvPicPr>
              <a:picLocks noChangeAspect="1"/>
            </p:cNvPicPr>
            <p:nvPr/>
          </p:nvPicPr>
          <p:blipFill>
            <a:blip r:embed="rId3"/>
            <a:stretch>
              <a:fillRect/>
            </a:stretch>
          </p:blipFill>
          <p:spPr>
            <a:xfrm>
              <a:off x="244849" y="3795886"/>
              <a:ext cx="1237595" cy="1298561"/>
            </a:xfrm>
            <a:prstGeom prst="rect">
              <a:avLst/>
            </a:prstGeom>
          </p:spPr>
        </p:pic>
        <p:sp>
          <p:nvSpPr>
            <p:cNvPr id="8" name="Title 1"/>
            <p:cNvSpPr txBox="1">
              <a:spLocks/>
            </p:cNvSpPr>
            <p:nvPr/>
          </p:nvSpPr>
          <p:spPr>
            <a:xfrm>
              <a:off x="244849" y="4711452"/>
              <a:ext cx="1237595"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a:solidFill>
                    <a:prstClr val="white"/>
                  </a:solidFill>
                </a:rPr>
                <a:t>E</a:t>
              </a:r>
              <a:r>
                <a:rPr lang="en-GB" sz="1200" b="0" baseline="30000" dirty="0" smtClean="0">
                  <a:solidFill>
                    <a:prstClr val="white"/>
                  </a:solidFill>
                </a:rPr>
                <a:t>ducation, training and life-long learning </a:t>
              </a:r>
              <a:endParaRPr lang="en-GB" sz="1200" b="0" baseline="30000" dirty="0">
                <a:solidFill>
                  <a:prstClr val="white"/>
                </a:solidFill>
              </a:endParaRPr>
            </a:p>
          </p:txBody>
        </p:sp>
      </p:grpSp>
    </p:spTree>
    <p:extLst>
      <p:ext uri="{BB962C8B-B14F-4D97-AF65-F5344CB8AC3E}">
        <p14:creationId xmlns:p14="http://schemas.microsoft.com/office/powerpoint/2010/main" val="2110639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7704" y="1221209"/>
            <a:ext cx="6646192" cy="702469"/>
          </a:xfrm>
        </p:spPr>
        <p:txBody>
          <a:bodyPr>
            <a:normAutofit/>
          </a:bodyPr>
          <a:lstStyle/>
          <a:p>
            <a:pPr algn="l"/>
            <a:r>
              <a:rPr lang="fr-FR" b="1" baseline="30000" dirty="0">
                <a:solidFill>
                  <a:srgbClr val="E73452"/>
                </a:solidFill>
              </a:rPr>
              <a:t>Gender equality</a:t>
            </a:r>
          </a:p>
        </p:txBody>
      </p:sp>
      <p:sp>
        <p:nvSpPr>
          <p:cNvPr id="5" name="Content Placeholder 2"/>
          <p:cNvSpPr>
            <a:spLocks noGrp="1"/>
          </p:cNvSpPr>
          <p:nvPr>
            <p:ph idx="1"/>
          </p:nvPr>
        </p:nvSpPr>
        <p:spPr>
          <a:xfrm>
            <a:off x="1907704" y="1934641"/>
            <a:ext cx="6779096" cy="2725341"/>
          </a:xfrm>
        </p:spPr>
        <p:txBody>
          <a:bodyPr>
            <a:normAutofit/>
          </a:bodyPr>
          <a:lstStyle/>
          <a:p>
            <a:pPr>
              <a:spcAft>
                <a:spcPts val="600"/>
              </a:spcAft>
            </a:pPr>
            <a:r>
              <a:rPr lang="en-GB" sz="1500" dirty="0">
                <a:latin typeface="Arial" panose="020B0604020202020204" pitchFamily="34" charset="0"/>
                <a:ea typeface="Calibri"/>
                <a:cs typeface="Arial" panose="020B0604020202020204" pitchFamily="34" charset="0"/>
              </a:rPr>
              <a:t>Ensuring equal treatment and opportunities between women and men in all areas (including participation in the labour market, employment conditions and career progression)</a:t>
            </a:r>
          </a:p>
          <a:p>
            <a:pPr>
              <a:spcAft>
                <a:spcPts val="600"/>
              </a:spcAft>
            </a:pPr>
            <a:r>
              <a:rPr lang="en-GB" sz="1500" dirty="0">
                <a:latin typeface="Arial" panose="020B0604020202020204" pitchFamily="34" charset="0"/>
                <a:ea typeface="Calibri"/>
                <a:cs typeface="Arial" panose="020B0604020202020204" pitchFamily="34" charset="0"/>
              </a:rPr>
              <a:t>Emphasis on the need to foster equality between women and men proactively through positive action</a:t>
            </a:r>
          </a:p>
          <a:p>
            <a:pPr>
              <a:spcAft>
                <a:spcPts val="600"/>
              </a:spcAft>
            </a:pPr>
            <a:r>
              <a:rPr lang="en-GB" sz="1500" dirty="0">
                <a:latin typeface="Arial" panose="020B0604020202020204" pitchFamily="34" charset="0"/>
                <a:ea typeface="Calibri"/>
                <a:cs typeface="Arial" panose="020B0604020202020204" pitchFamily="34" charset="0"/>
              </a:rPr>
              <a:t>Right to equal pay for work of equal value</a:t>
            </a:r>
          </a:p>
        </p:txBody>
      </p:sp>
      <p:sp>
        <p:nvSpPr>
          <p:cNvPr id="6" name="Rectangle 5"/>
          <p:cNvSpPr/>
          <p:nvPr/>
        </p:nvSpPr>
        <p:spPr>
          <a:xfrm>
            <a:off x="0" y="699542"/>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3" name="Group 2"/>
          <p:cNvGrpSpPr/>
          <p:nvPr/>
        </p:nvGrpSpPr>
        <p:grpSpPr>
          <a:xfrm>
            <a:off x="251520" y="3795886"/>
            <a:ext cx="1224136" cy="1341446"/>
            <a:chOff x="251520" y="3795886"/>
            <a:chExt cx="1224136" cy="1341446"/>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0445" r="61186"/>
            <a:stretch/>
          </p:blipFill>
          <p:spPr>
            <a:xfrm>
              <a:off x="251520" y="3795886"/>
              <a:ext cx="1224136" cy="1253107"/>
            </a:xfrm>
            <a:prstGeom prst="rect">
              <a:avLst/>
            </a:prstGeom>
          </p:spPr>
        </p:pic>
        <p:sp>
          <p:nvSpPr>
            <p:cNvPr id="8" name="Title 1"/>
            <p:cNvSpPr txBox="1">
              <a:spLocks/>
            </p:cNvSpPr>
            <p:nvPr/>
          </p:nvSpPr>
          <p:spPr>
            <a:xfrm>
              <a:off x="251520" y="4705284"/>
              <a:ext cx="1224136"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Gender equality</a:t>
              </a:r>
              <a:endParaRPr lang="en-GB" sz="1200" b="0" baseline="30000" dirty="0">
                <a:solidFill>
                  <a:prstClr val="white"/>
                </a:solidFill>
              </a:endParaRPr>
            </a:p>
          </p:txBody>
        </p:sp>
      </p:grpSp>
    </p:spTree>
    <p:extLst>
      <p:ext uri="{BB962C8B-B14F-4D97-AF65-F5344CB8AC3E}">
        <p14:creationId xmlns:p14="http://schemas.microsoft.com/office/powerpoint/2010/main" val="886463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7704" y="1221209"/>
            <a:ext cx="6718200" cy="702469"/>
          </a:xfrm>
        </p:spPr>
        <p:txBody>
          <a:bodyPr>
            <a:normAutofit/>
          </a:bodyPr>
          <a:lstStyle/>
          <a:p>
            <a:pPr algn="l"/>
            <a:r>
              <a:rPr lang="fr-FR" b="1" baseline="30000" dirty="0">
                <a:solidFill>
                  <a:srgbClr val="E73452"/>
                </a:solidFill>
              </a:rPr>
              <a:t>Equal opportunities</a:t>
            </a:r>
          </a:p>
        </p:txBody>
      </p:sp>
      <p:sp>
        <p:nvSpPr>
          <p:cNvPr id="5" name="Content Placeholder 2"/>
          <p:cNvSpPr>
            <a:spLocks noGrp="1"/>
          </p:cNvSpPr>
          <p:nvPr>
            <p:ph idx="1"/>
          </p:nvPr>
        </p:nvSpPr>
        <p:spPr>
          <a:xfrm>
            <a:off x="1907704" y="1923678"/>
            <a:ext cx="6779096" cy="2520278"/>
          </a:xfrm>
        </p:spPr>
        <p:txBody>
          <a:bodyPr>
            <a:noAutofit/>
          </a:bodyPr>
          <a:lstStyle/>
          <a:p>
            <a:pPr>
              <a:spcAft>
                <a:spcPts val="600"/>
              </a:spcAft>
            </a:pPr>
            <a:r>
              <a:rPr lang="en-GB" sz="1500" dirty="0">
                <a:latin typeface="Arial" panose="020B0604020202020204" pitchFamily="34" charset="0"/>
                <a:ea typeface="Calibri"/>
                <a:cs typeface="Arial" panose="020B0604020202020204" pitchFamily="34" charset="0"/>
              </a:rPr>
              <a:t>Right to equal treatment and opportunities in employment, social protection, education, and access to goods and services</a:t>
            </a:r>
          </a:p>
          <a:p>
            <a:pPr>
              <a:spcAft>
                <a:spcPts val="600"/>
              </a:spcAft>
            </a:pPr>
            <a:r>
              <a:rPr lang="en-GB" sz="1500" dirty="0">
                <a:latin typeface="Arial" panose="020B0604020202020204" pitchFamily="34" charset="0"/>
                <a:ea typeface="Calibri"/>
                <a:cs typeface="Arial" panose="020B0604020202020204" pitchFamily="34" charset="0"/>
              </a:rPr>
              <a:t>Grounds covered: gender, racial or ethnic origin, religion or belief, disability, age or sexual orientation</a:t>
            </a:r>
          </a:p>
          <a:p>
            <a:pPr>
              <a:spcAft>
                <a:spcPts val="600"/>
              </a:spcAft>
            </a:pPr>
            <a:r>
              <a:rPr lang="en-GB" sz="1500" dirty="0">
                <a:latin typeface="Arial" panose="020B0604020202020204" pitchFamily="34" charset="0"/>
                <a:ea typeface="Calibri"/>
                <a:cs typeface="Arial" panose="020B0604020202020204" pitchFamily="34" charset="0"/>
              </a:rPr>
              <a:t>Emphasis on specific measures (positive action) necessary to foster equal opportunities</a:t>
            </a:r>
          </a:p>
          <a:p>
            <a:pPr>
              <a:spcAft>
                <a:spcPts val="600"/>
              </a:spcAft>
            </a:pPr>
            <a:r>
              <a:rPr lang="en-GB" sz="1500" dirty="0">
                <a:latin typeface="Arial" panose="020B0604020202020204" pitchFamily="34" charset="0"/>
                <a:ea typeface="Calibri"/>
                <a:cs typeface="Arial" panose="020B0604020202020204" pitchFamily="34" charset="0"/>
              </a:rPr>
              <a:t>Specific attention to under-represented groups</a:t>
            </a:r>
          </a:p>
        </p:txBody>
      </p:sp>
      <p:sp>
        <p:nvSpPr>
          <p:cNvPr id="9" name="Rectangle 8"/>
          <p:cNvSpPr/>
          <p:nvPr/>
        </p:nvSpPr>
        <p:spPr>
          <a:xfrm>
            <a:off x="2113" y="704614"/>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3" name="Group 2"/>
          <p:cNvGrpSpPr/>
          <p:nvPr/>
        </p:nvGrpSpPr>
        <p:grpSpPr>
          <a:xfrm>
            <a:off x="179512" y="3795886"/>
            <a:ext cx="1313421" cy="1347614"/>
            <a:chOff x="179512" y="3795886"/>
            <a:chExt cx="1313421" cy="1347614"/>
          </a:xfrm>
        </p:grpSpPr>
        <p:pic>
          <p:nvPicPr>
            <p:cNvPr id="6" name="Picture 5"/>
            <p:cNvPicPr>
              <a:picLocks/>
            </p:cNvPicPr>
            <p:nvPr/>
          </p:nvPicPr>
          <p:blipFill rotWithShape="1">
            <a:blip r:embed="rId3" cstate="print">
              <a:extLst>
                <a:ext uri="{28A0092B-C50C-407E-A947-70E740481C1C}">
                  <a14:useLocalDpi xmlns:a14="http://schemas.microsoft.com/office/drawing/2010/main" val="0"/>
                </a:ext>
              </a:extLst>
            </a:blip>
            <a:srcRect l="4730" r="5407" b="5407"/>
            <a:stretch/>
          </p:blipFill>
          <p:spPr>
            <a:xfrm>
              <a:off x="238586" y="3795886"/>
              <a:ext cx="1254347" cy="1188000"/>
            </a:xfrm>
            <a:prstGeom prst="rect">
              <a:avLst/>
            </a:prstGeom>
          </p:spPr>
        </p:pic>
        <p:sp>
          <p:nvSpPr>
            <p:cNvPr id="7" name="Title 1"/>
            <p:cNvSpPr txBox="1">
              <a:spLocks/>
            </p:cNvSpPr>
            <p:nvPr/>
          </p:nvSpPr>
          <p:spPr>
            <a:xfrm>
              <a:off x="179512" y="4711452"/>
              <a:ext cx="1313421"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prstClr val="white"/>
                </a:solidFill>
              </a:endParaRPr>
            </a:p>
            <a:p>
              <a:pPr fontAlgn="auto">
                <a:spcAft>
                  <a:spcPts val="0"/>
                </a:spcAft>
              </a:pPr>
              <a:r>
                <a:rPr lang="en-GB" sz="1200" b="0" baseline="30000" dirty="0" smtClean="0">
                  <a:solidFill>
                    <a:prstClr val="white"/>
                  </a:solidFill>
                </a:rPr>
                <a:t>Equal opportunities</a:t>
              </a:r>
              <a:endParaRPr lang="en-GB" sz="1200" b="0" baseline="30000" dirty="0">
                <a:solidFill>
                  <a:prstClr val="white"/>
                </a:solidFill>
              </a:endParaRPr>
            </a:p>
          </p:txBody>
        </p:sp>
      </p:grpSp>
    </p:spTree>
    <p:extLst>
      <p:ext uri="{BB962C8B-B14F-4D97-AF65-F5344CB8AC3E}">
        <p14:creationId xmlns:p14="http://schemas.microsoft.com/office/powerpoint/2010/main" val="890005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B8CCE4"/>
      </a:accent5>
      <a:accent6>
        <a:srgbClr val="F18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4">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B8CCE4"/>
      </a:accent5>
      <a:accent6>
        <a:srgbClr val="F18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Status xmlns="http://schemas.microsoft.com/sharepoint/v3/fields" xsi:nil="true"/>
    <EC_Collab_DocumentLanguage xmlns="c905b4c5-397d-4ef8-bf34-1a5702f4a4e4">EN</EC_Collab_DocumentLanguage>
    <EC_Collab_Reference xmlns="c905b4c5-397d-4ef8-bf34-1a5702f4a4e4" xsi:nil="true"/>
    <EC_Collab_Status xmlns="c905b4c5-397d-4ef8-bf34-1a5702f4a4e4">Reviewed</EC_Collab_Status>
  </documentManagement>
</p:propertie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ECCCC3C61AF97548B407D2160CB31C92" ma:contentTypeVersion="0" ma:contentTypeDescription="Create a new document in this library." ma:contentTypeScope="" ma:versionID="d1a0ee3c83af6afb3647fb24c73a4c68">
  <xsd:schema xmlns:xsd="http://www.w3.org/2001/XMLSchema" xmlns:xs="http://www.w3.org/2001/XMLSchema" xmlns:p="http://schemas.microsoft.com/office/2006/metadata/properties" xmlns:ns2="http://schemas.microsoft.com/sharepoint/v3/fields" xmlns:ns3="c905b4c5-397d-4ef8-bf34-1a5702f4a4e4" targetNamespace="http://schemas.microsoft.com/office/2006/metadata/properties" ma:root="true" ma:fieldsID="a6877b72673b2af77b2e94c9faa9d5a2" ns2:_="" ns3:_="">
    <xsd:import namespace="http://schemas.microsoft.com/sharepoint/v3/fields"/>
    <xsd:import namespace="c905b4c5-397d-4ef8-bf34-1a5702f4a4e4"/>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905b4c5-397d-4ef8-bf34-1a5702f4a4e4"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7961D0-4618-4230-9D5B-B8E92306ED93}">
  <ds:schemaRefs>
    <ds:schemaRef ds:uri="http://schemas.microsoft.com/office/infopath/2007/PartnerControls"/>
    <ds:schemaRef ds:uri="http://www.w3.org/XML/1998/namespace"/>
    <ds:schemaRef ds:uri="http://purl.org/dc/dcmitype/"/>
    <ds:schemaRef ds:uri="http://schemas.microsoft.com/office/2006/metadata/properties"/>
    <ds:schemaRef ds:uri="http://schemas.microsoft.com/sharepoint/v3/fields"/>
    <ds:schemaRef ds:uri="http://schemas.microsoft.com/office/2006/documentManagement/types"/>
    <ds:schemaRef ds:uri="http://purl.org/dc/elements/1.1/"/>
    <ds:schemaRef ds:uri="http://schemas.openxmlformats.org/package/2006/metadata/core-properties"/>
    <ds:schemaRef ds:uri="c905b4c5-397d-4ef8-bf34-1a5702f4a4e4"/>
    <ds:schemaRef ds:uri="http://purl.org/dc/terms/"/>
  </ds:schemaRefs>
</ds:datastoreItem>
</file>

<file path=customXml/itemProps2.xml><?xml version="1.0" encoding="utf-8"?>
<ds:datastoreItem xmlns:ds="http://schemas.openxmlformats.org/officeDocument/2006/customXml" ds:itemID="{0972CDF4-0624-4A29-8AD1-9F8C0DAA4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c905b4c5-397d-4ef8-bf34-1a5702f4a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964CDA-DFCB-4EE7-AA22-BF88DB0F5F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5184</TotalTime>
  <Words>1886</Words>
  <Application>Microsoft Office PowerPoint</Application>
  <PresentationFormat>On-screen Show (16:9)</PresentationFormat>
  <Paragraphs>283</Paragraphs>
  <Slides>36</Slides>
  <Notes>36</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Custom Design</vt:lpstr>
      <vt:lpstr>1_Office Theme</vt:lpstr>
      <vt:lpstr>PowerPoint Presentation</vt:lpstr>
      <vt:lpstr>PowerPoint Presentation</vt:lpstr>
      <vt:lpstr>PowerPoint Presentation</vt:lpstr>
      <vt:lpstr>PowerPoint Presentation</vt:lpstr>
      <vt:lpstr>What is the European Pillar of Social Rights?</vt:lpstr>
      <vt:lpstr>The 20 principles and rights at a glance</vt:lpstr>
      <vt:lpstr>Education, training and life-long learning</vt:lpstr>
      <vt:lpstr>Gender equality</vt:lpstr>
      <vt:lpstr>Equal opportunities</vt:lpstr>
      <vt:lpstr>Active support to employment</vt:lpstr>
      <vt:lpstr>PowerPoint Presentation</vt:lpstr>
      <vt:lpstr>Secure and adaptable employment</vt:lpstr>
      <vt:lpstr>Wages</vt:lpstr>
      <vt:lpstr>Employment conditions</vt:lpstr>
      <vt:lpstr>Social dialogue</vt:lpstr>
      <vt:lpstr>Work-life balance</vt:lpstr>
      <vt:lpstr>Safe work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and HOW: Putting the Pillar into action, a joint effort</vt:lpstr>
      <vt:lpstr>Initiatives at EU level</vt:lpstr>
      <vt:lpstr>Integration into the European Semester </vt:lpstr>
      <vt:lpstr>Monitoring societal progress</vt:lpstr>
      <vt:lpstr>EU Funding 2021-2027</vt:lpstr>
      <vt:lpstr>PowerPoint Presentation</vt:lpstr>
      <vt:lpstr>Country specific recommendation to Latvia: </vt:lpstr>
      <vt:lpstr> Thank you! </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Pillar of Social Rights post proclamation</dc:title>
  <dc:creator>GAST Michael</dc:creator>
  <cp:lastModifiedBy>EMPL/C1/MB</cp:lastModifiedBy>
  <cp:revision>451</cp:revision>
  <cp:lastPrinted>2018-10-18T20:16:21Z</cp:lastPrinted>
  <dcterms:created xsi:type="dcterms:W3CDTF">2011-10-28T10:25:18Z</dcterms:created>
  <dcterms:modified xsi:type="dcterms:W3CDTF">2018-10-22T10:32:35Z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0x010100258AA79CEB83498886A3A0868112325000ECCCC3C61AF97548B407D2160CB31C92</vt:lpwstr>
  </property>
  <property fmtid="{D5CDD505-2E9C-101B-9397-08002B2CF9AE}" pid="3" name="Offisync_UpdateToken">
    <vt:lpwstr>1</vt:lpwstr>
  </property>
  <property fmtid="{D5CDD505-2E9C-101B-9397-08002B2CF9AE}" pid="4" name="Jive_VersionGuid">
    <vt:lpwstr>6b0d5f4f-43a0-47a5-b432-05fed94750ab</vt:lpwstr>
  </property>
  <property fmtid="{D5CDD505-2E9C-101B-9397-08002B2CF9AE}" pid="5" name="Offisync_ServerID">
    <vt:lpwstr>0d3b22a6-6203-4efc-8e8e-b5279256493b</vt:lpwstr>
  </property>
  <property fmtid="{D5CDD505-2E9C-101B-9397-08002B2CF9AE}" pid="6" name="Offisync_ProviderInitializationData">
    <vt:lpwstr>https://connected.cnect.cec.eu.int</vt:lpwstr>
  </property>
  <property fmtid="{D5CDD505-2E9C-101B-9397-08002B2CF9AE}" pid="7" name="Offisync_UniqueId">
    <vt:lpwstr>120268</vt:lpwstr>
  </property>
  <property fmtid="{D5CDD505-2E9C-101B-9397-08002B2CF9AE}" pid="8" name="Jive_LatestUserAccountName">
    <vt:lpwstr>gastmmi</vt:lpwstr>
  </property>
</Properties>
</file>