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720" r:id="rId9"/>
    <p:sldMasterId id="2147483732" r:id="rId10"/>
    <p:sldMasterId id="2147483744" r:id="rId11"/>
    <p:sldMasterId id="2147483756" r:id="rId12"/>
  </p:sldMasterIdLst>
  <p:notesMasterIdLst>
    <p:notesMasterId r:id="rId41"/>
  </p:notesMasterIdLst>
  <p:handoutMasterIdLst>
    <p:handoutMasterId r:id="rId42"/>
  </p:handoutMasterIdLst>
  <p:sldIdLst>
    <p:sldId id="256" r:id="rId13"/>
    <p:sldId id="398" r:id="rId14"/>
    <p:sldId id="423" r:id="rId15"/>
    <p:sldId id="418" r:id="rId16"/>
    <p:sldId id="425" r:id="rId17"/>
    <p:sldId id="426" r:id="rId18"/>
    <p:sldId id="427" r:id="rId19"/>
    <p:sldId id="428" r:id="rId20"/>
    <p:sldId id="392" r:id="rId21"/>
    <p:sldId id="411" r:id="rId22"/>
    <p:sldId id="419" r:id="rId23"/>
    <p:sldId id="407" r:id="rId24"/>
    <p:sldId id="396" r:id="rId25"/>
    <p:sldId id="424" r:id="rId26"/>
    <p:sldId id="394" r:id="rId27"/>
    <p:sldId id="409" r:id="rId28"/>
    <p:sldId id="421" r:id="rId29"/>
    <p:sldId id="399" r:id="rId30"/>
    <p:sldId id="400" r:id="rId31"/>
    <p:sldId id="416" r:id="rId32"/>
    <p:sldId id="413" r:id="rId33"/>
    <p:sldId id="417" r:id="rId34"/>
    <p:sldId id="422" r:id="rId35"/>
    <p:sldId id="414" r:id="rId36"/>
    <p:sldId id="415" r:id="rId37"/>
    <p:sldId id="404" r:id="rId38"/>
    <p:sldId id="410" r:id="rId39"/>
    <p:sldId id="406" r:id="rId40"/>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reyer_p" initials="ps" lastIdx="1" clrIdx="0"/>
  <p:cmAuthor id="1" name="CAUSA Orsetta" initials="CO"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4B7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00" autoAdjust="0"/>
    <p:restoredTop sz="72229" autoAdjust="0"/>
  </p:normalViewPr>
  <p:slideViewPr>
    <p:cSldViewPr>
      <p:cViewPr varScale="1">
        <p:scale>
          <a:sx n="84" d="100"/>
          <a:sy n="84" d="100"/>
        </p:scale>
        <p:origin x="1339"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43" y="109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ECO\Units\SSD\G4G%20INEQUALITY\TAXES%20AND%20BENEFITS\Working%20paper%20I\TT%20Figur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sdataECO\Units\SSD\G4G%20INEQUALITY\TAXES%20AND%20BENEFITS\POLICY%20PAPER\TT%20Figure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main.oecd.org\sdataECO\Units\SSD\G4G%20INEQUALITY\TAXES%20AND%20BENEFITS\FIGURES%20&amp;%20TABLES\TT%20background%20figures.xlsx" TargetMode="External"/><Relationship Id="rId1" Type="http://schemas.openxmlformats.org/officeDocument/2006/relationships/image" Target="../media/image21.png"/></Relationships>
</file>

<file path=ppt/charts/_rels/chart4.xml.rels><?xml version="1.0" encoding="UTF-8" standalone="yes"?>
<Relationships xmlns="http://schemas.openxmlformats.org/package/2006/relationships"><Relationship Id="rId1" Type="http://schemas.openxmlformats.org/officeDocument/2006/relationships/oleObject" Target="file:///\\main.oecd.org\sdataECO\Units\SSD\G4G%20INEQUALITY\TAXES%20AND%20BENEFITS\FIGURES%20&amp;%20TABLES\TT%20Figur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in.oecd.org\sdataECO\Units\SSD\G4G%20INEQUALITY\TAXES%20AND%20BENEFITS\FIGURES%20&amp;%20TABLES\ES%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ain.oecd.org\sdataECO\Units\SSD\G4G%20INEQUALITY\TAXES%20AND%20BENEFITS\FIGURES%20&amp;%20TABLES\ES%20figure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ain.oecd.org\sdataECO\Units\SSD\G4G%20INEQUALITY\TAXES%20AND%20BENEFITS\presentation%20in%20Finland%20embassy\vox_causa_hermansen-Figure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main.oecd.org\sdataECO\Units\SSD\G4G%20INEQUALITY\TAXES%20AND%20BENEFITS\Module%20II\wp1\FiguresTables__final_chan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main.oecd.org\ASgenELS\SPD\BACKUP\TAXBEN\Projects\2017_08%20ECO%20project\results\outofworkresults_24monthav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67062650724217E-2"/>
          <c:y val="0.12306076080213388"/>
          <c:w val="0.94664678568985972"/>
          <c:h val="0.75504000238422209"/>
        </c:manualLayout>
      </c:layout>
      <c:barChart>
        <c:barDir val="col"/>
        <c:grouping val="stacked"/>
        <c:varyColors val="0"/>
        <c:ser>
          <c:idx val="0"/>
          <c:order val="0"/>
          <c:tx>
            <c:strRef>
              <c:f>'Fig4'!$L$4</c:f>
              <c:strCache>
                <c:ptCount val="1"/>
                <c:pt idx="0">
                  <c:v>Transfers</c:v>
                </c:pt>
              </c:strCache>
            </c:strRef>
          </c:tx>
          <c:spPr>
            <a:solidFill>
              <a:srgbClr val="037BC1"/>
            </a:solidFill>
            <a:ln w="6350" cmpd="sng">
              <a:solidFill>
                <a:srgbClr val="000000"/>
              </a:solidFill>
              <a:round/>
            </a:ln>
            <a:effectLst/>
          </c:spPr>
          <c:invertIfNegative val="0"/>
          <c:val>
            <c:numRef>
              <c:f>'Fig4'!$L$5:$L$14</c:f>
              <c:numCache>
                <c:formatCode>0.0</c:formatCode>
                <c:ptCount val="10"/>
                <c:pt idx="0">
                  <c:v>51.951990000000002</c:v>
                </c:pt>
                <c:pt idx="1">
                  <c:v>38.811680000000003</c:v>
                </c:pt>
                <c:pt idx="2">
                  <c:v>28.032679999999999</c:v>
                </c:pt>
                <c:pt idx="3">
                  <c:v>22.157609999999998</c:v>
                </c:pt>
                <c:pt idx="4">
                  <c:v>18.472110000000001</c:v>
                </c:pt>
                <c:pt idx="5">
                  <c:v>15.672190000000001</c:v>
                </c:pt>
                <c:pt idx="6">
                  <c:v>13.32673</c:v>
                </c:pt>
                <c:pt idx="7">
                  <c:v>11.904389999999999</c:v>
                </c:pt>
                <c:pt idx="8">
                  <c:v>10.257149999999999</c:v>
                </c:pt>
                <c:pt idx="9">
                  <c:v>8.1171290000000003</c:v>
                </c:pt>
              </c:numCache>
            </c:numRef>
          </c:val>
          <c:extLst>
            <c:ext xmlns:c16="http://schemas.microsoft.com/office/drawing/2014/chart" uri="{C3380CC4-5D6E-409C-BE32-E72D297353CC}">
              <c16:uniqueId val="{00000000-964F-44EB-8538-3F9EA5E1AB99}"/>
            </c:ext>
          </c:extLst>
        </c:ser>
        <c:ser>
          <c:idx val="1"/>
          <c:order val="1"/>
          <c:tx>
            <c:strRef>
              <c:f>'Fig4'!$M$4</c:f>
              <c:strCache>
                <c:ptCount val="1"/>
                <c:pt idx="0">
                  <c:v>Personal income taxes incl. SSC</c:v>
                </c:pt>
              </c:strCache>
            </c:strRef>
          </c:tx>
          <c:spPr>
            <a:solidFill>
              <a:srgbClr val="8CC841"/>
            </a:solidFill>
            <a:ln w="6350" cmpd="sng">
              <a:solidFill>
                <a:srgbClr val="000000"/>
              </a:solidFill>
              <a:round/>
            </a:ln>
            <a:effectLst/>
          </c:spPr>
          <c:invertIfNegative val="0"/>
          <c:val>
            <c:numRef>
              <c:f>'Fig4'!$M$5:$M$14</c:f>
              <c:numCache>
                <c:formatCode>0.0</c:formatCode>
                <c:ptCount val="10"/>
                <c:pt idx="0">
                  <c:v>-18.99306</c:v>
                </c:pt>
                <c:pt idx="1">
                  <c:v>-17.407959999999999</c:v>
                </c:pt>
                <c:pt idx="2">
                  <c:v>-20.952940000000002</c:v>
                </c:pt>
                <c:pt idx="3">
                  <c:v>-23.59656</c:v>
                </c:pt>
                <c:pt idx="4">
                  <c:v>-25.755700000000001</c:v>
                </c:pt>
                <c:pt idx="5">
                  <c:v>-27.592179999999999</c:v>
                </c:pt>
                <c:pt idx="6">
                  <c:v>-29.57985</c:v>
                </c:pt>
                <c:pt idx="7">
                  <c:v>-31.771850000000001</c:v>
                </c:pt>
                <c:pt idx="8">
                  <c:v>-34.4786</c:v>
                </c:pt>
                <c:pt idx="9">
                  <c:v>-41.059330000000003</c:v>
                </c:pt>
              </c:numCache>
            </c:numRef>
          </c:val>
          <c:extLst>
            <c:ext xmlns:c16="http://schemas.microsoft.com/office/drawing/2014/chart" uri="{C3380CC4-5D6E-409C-BE32-E72D297353CC}">
              <c16:uniqueId val="{00000001-964F-44EB-8538-3F9EA5E1AB99}"/>
            </c:ext>
          </c:extLst>
        </c:ser>
        <c:dLbls>
          <c:showLegendKey val="0"/>
          <c:showVal val="0"/>
          <c:showCatName val="0"/>
          <c:showSerName val="0"/>
          <c:showPercent val="0"/>
          <c:showBubbleSize val="0"/>
        </c:dLbls>
        <c:gapWidth val="150"/>
        <c:overlap val="100"/>
        <c:axId val="417522432"/>
        <c:axId val="417524352"/>
      </c:barChart>
      <c:lineChart>
        <c:grouping val="standard"/>
        <c:varyColors val="0"/>
        <c:ser>
          <c:idx val="2"/>
          <c:order val="2"/>
          <c:tx>
            <c:strRef>
              <c:f>'Fig4'!$P$4</c:f>
              <c:strCache>
                <c:ptCount val="1"/>
                <c:pt idx="0">
                  <c:v>Net transfers</c:v>
                </c:pt>
              </c:strCache>
            </c:strRef>
          </c:tx>
          <c:spPr>
            <a:ln w="19050" cap="rnd" cmpd="sng" algn="ctr">
              <a:solidFill>
                <a:srgbClr val="7F0506"/>
              </a:solidFill>
              <a:prstDash val="solid"/>
              <a:round/>
            </a:ln>
            <a:effectLst/>
          </c:spPr>
          <c:marker>
            <c:symbol val="none"/>
          </c:marker>
          <c:val>
            <c:numRef>
              <c:f>'Fig4'!$P$5:$P$14</c:f>
              <c:numCache>
                <c:formatCode>0.0</c:formatCode>
                <c:ptCount val="10"/>
                <c:pt idx="0">
                  <c:v>32.958930000000002</c:v>
                </c:pt>
                <c:pt idx="1">
                  <c:v>21.40372</c:v>
                </c:pt>
                <c:pt idx="2">
                  <c:v>7.0797480000000004</c:v>
                </c:pt>
                <c:pt idx="3">
                  <c:v>-1.438949</c:v>
                </c:pt>
                <c:pt idx="4">
                  <c:v>-7.283588</c:v>
                </c:pt>
                <c:pt idx="5">
                  <c:v>-11.91999</c:v>
                </c:pt>
                <c:pt idx="6">
                  <c:v>-16.253119999999999</c:v>
                </c:pt>
                <c:pt idx="7">
                  <c:v>-19.867460000000001</c:v>
                </c:pt>
                <c:pt idx="8">
                  <c:v>-24.221450000000001</c:v>
                </c:pt>
                <c:pt idx="9">
                  <c:v>-32.9422</c:v>
                </c:pt>
              </c:numCache>
            </c:numRef>
          </c:val>
          <c:smooth val="0"/>
          <c:extLst>
            <c:ext xmlns:c16="http://schemas.microsoft.com/office/drawing/2014/chart" uri="{C3380CC4-5D6E-409C-BE32-E72D297353CC}">
              <c16:uniqueId val="{00000002-964F-44EB-8538-3F9EA5E1AB99}"/>
            </c:ext>
          </c:extLst>
        </c:ser>
        <c:dLbls>
          <c:showLegendKey val="0"/>
          <c:showVal val="0"/>
          <c:showCatName val="0"/>
          <c:showSerName val="0"/>
          <c:showPercent val="0"/>
          <c:showBubbleSize val="0"/>
        </c:dLbls>
        <c:marker val="1"/>
        <c:smooth val="0"/>
        <c:axId val="417522432"/>
        <c:axId val="417524352"/>
      </c:lineChart>
      <c:catAx>
        <c:axId val="417522432"/>
        <c:scaling>
          <c:orientation val="minMax"/>
        </c:scaling>
        <c:delete val="0"/>
        <c:axPos val="b"/>
        <c:title>
          <c:tx>
            <c:rich>
              <a:bodyPr/>
              <a:lstStyle/>
              <a:p>
                <a:pPr>
                  <a:defRPr/>
                </a:pPr>
                <a:r>
                  <a:rPr lang="en-US"/>
                  <a:t>Decile</a:t>
                </a:r>
              </a:p>
            </c:rich>
          </c:tx>
          <c:layout>
            <c:manualLayout>
              <c:xMode val="edge"/>
              <c:yMode val="edge"/>
              <c:x val="0.9453463774460078"/>
              <c:y val="0.93934115473209268"/>
            </c:manualLayout>
          </c:layout>
          <c:overlay val="0"/>
        </c:title>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417524352"/>
        <c:crosses val="autoZero"/>
        <c:auto val="1"/>
        <c:lblAlgn val="ctr"/>
        <c:lblOffset val="0"/>
        <c:tickLblSkip val="1"/>
        <c:noMultiLvlLbl val="0"/>
      </c:catAx>
      <c:valAx>
        <c:axId val="417524352"/>
        <c:scaling>
          <c:orientation val="minMax"/>
        </c:scaling>
        <c:delete val="0"/>
        <c:axPos val="l"/>
        <c:majorGridlines>
          <c:spPr>
            <a:ln w="9525" cmpd="sng">
              <a:solidFill>
                <a:srgbClr val="C8C8C8"/>
              </a:solidFill>
              <a:prstDash val="solid"/>
            </a:ln>
          </c:spPr>
        </c:majorGridlines>
        <c:title>
          <c:tx>
            <c:rich>
              <a:bodyPr rot="0" vert="horz"/>
              <a:lstStyle/>
              <a:p>
                <a:pPr>
                  <a:defRPr/>
                </a:pPr>
                <a:r>
                  <a:rPr lang="en-US" dirty="0"/>
                  <a:t>% of disposable income</a:t>
                </a:r>
              </a:p>
            </c:rich>
          </c:tx>
          <c:layout>
            <c:manualLayout>
              <c:xMode val="edge"/>
              <c:yMode val="edge"/>
              <c:x val="8.2393330288290656E-2"/>
              <c:y val="2.6464450809813396E-3"/>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417522432"/>
        <c:crosses val="autoZero"/>
        <c:crossBetween val="between"/>
      </c:valAx>
      <c:spPr>
        <a:solidFill>
          <a:schemeClr val="bg1"/>
        </a:solidFill>
        <a:ln>
          <a:noFill/>
          <a:round/>
        </a:ln>
        <a:effectLst/>
        <a:extLst>
          <a:ext uri="{91240B29-F687-4F45-9708-019B960494DF}">
            <a14:hiddenLine xmlns:a14="http://schemas.microsoft.com/office/drawing/2010/main">
              <a:noFill/>
              <a:round/>
            </a14:hiddenLine>
          </a:ext>
        </a:extLst>
      </c:spPr>
    </c:plotArea>
    <c:legend>
      <c:legendPos val="t"/>
      <c:layout>
        <c:manualLayout>
          <c:xMode val="edge"/>
          <c:yMode val="edge"/>
          <c:x val="4.9676614085004546E-2"/>
          <c:y val="0.12679591137281782"/>
          <c:w val="0.94485802365959626"/>
          <c:h val="7.4703011413679007E-2"/>
        </c:manualLayout>
      </c:layout>
      <c:overlay val="1"/>
      <c:spPr>
        <a:solidFill>
          <a:schemeClr val="bg1"/>
        </a:solidFill>
        <a:ln>
          <a:noFill/>
          <a:round/>
        </a:ln>
        <a:effectLst/>
        <a:extLst>
          <a:ext uri="{91240B29-F687-4F45-9708-019B960494DF}">
            <a14:hiddenLine xmlns:a14="http://schemas.microsoft.com/office/drawing/2010/main">
              <a:noFill/>
              <a:round/>
            </a14:hiddenLine>
          </a:ext>
        </a:extLst>
      </c:spPr>
    </c:legend>
    <c:plotVisOnly val="1"/>
    <c:dispBlanksAs val="gap"/>
    <c:showDLblsOverMax val="1"/>
  </c:chart>
  <c:spPr>
    <a:solidFill>
      <a:schemeClr val="bg1"/>
    </a:solidFill>
    <a:ln w="9525" cap="flat" cmpd="sng" algn="ctr">
      <a:noFill/>
      <a:prstDash val="solid"/>
      <a:round/>
    </a:ln>
    <a:effectLst/>
    <a:ex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0050046195815782"/>
          <c:w val="0.98906927548920154"/>
          <c:h val="0.89451933728093025"/>
        </c:manualLayout>
      </c:layout>
      <c:barChart>
        <c:barDir val="col"/>
        <c:grouping val="clustered"/>
        <c:varyColors val="0"/>
        <c:ser>
          <c:idx val="1"/>
          <c:order val="1"/>
          <c:tx>
            <c:strRef>
              <c:f>'Fig5'!$O$3</c:f>
              <c:strCache>
                <c:ptCount val="1"/>
                <c:pt idx="0">
                  <c:v>Share of total transfers to bottom quintile</c:v>
                </c:pt>
              </c:strCache>
            </c:strRef>
          </c:tx>
          <c:spPr>
            <a:solidFill>
              <a:srgbClr val="037BC1"/>
            </a:solidFill>
            <a:ln w="6350" cmpd="sng">
              <a:solidFill>
                <a:srgbClr val="000000"/>
              </a:solidFill>
              <a:round/>
            </a:ln>
            <a:effectLst/>
          </c:spPr>
          <c:invertIfNegative val="0"/>
          <c:dPt>
            <c:idx val="16"/>
            <c:invertIfNegative val="0"/>
            <c:bubble3D val="0"/>
            <c:spPr>
              <a:solidFill>
                <a:srgbClr val="8CC841"/>
              </a:solidFill>
              <a:ln w="6350" cmpd="sng">
                <a:solidFill>
                  <a:srgbClr val="000000"/>
                </a:solidFill>
                <a:round/>
              </a:ln>
              <a:effectLst/>
            </c:spPr>
            <c:extLst>
              <c:ext xmlns:c16="http://schemas.microsoft.com/office/drawing/2014/chart" uri="{C3380CC4-5D6E-409C-BE32-E72D297353CC}">
                <c16:uniqueId val="{00000001-D060-456A-AE4D-341F690600F8}"/>
              </c:ext>
            </c:extLst>
          </c:dPt>
          <c:cat>
            <c:strRef>
              <c:f>'Fig5'!$L$5:$L$40</c:f>
              <c:strCache>
                <c:ptCount val="36"/>
                <c:pt idx="0">
                  <c:v>NZL</c:v>
                </c:pt>
                <c:pt idx="1">
                  <c:v>AUS</c:v>
                </c:pt>
                <c:pt idx="2">
                  <c:v>FIN</c:v>
                </c:pt>
                <c:pt idx="3">
                  <c:v>NLD</c:v>
                </c:pt>
                <c:pt idx="4">
                  <c:v>DNK</c:v>
                </c:pt>
                <c:pt idx="5">
                  <c:v>GBR</c:v>
                </c:pt>
                <c:pt idx="6">
                  <c:v>SWE</c:v>
                </c:pt>
                <c:pt idx="7">
                  <c:v>DEU</c:v>
                </c:pt>
                <c:pt idx="8">
                  <c:v>CHE</c:v>
                </c:pt>
                <c:pt idx="9">
                  <c:v>CAN</c:v>
                </c:pt>
                <c:pt idx="10">
                  <c:v>MEX</c:v>
                </c:pt>
                <c:pt idx="11">
                  <c:v>NOR</c:v>
                </c:pt>
                <c:pt idx="12">
                  <c:v>BEL</c:v>
                </c:pt>
                <c:pt idx="13">
                  <c:v>ISL</c:v>
                </c:pt>
                <c:pt idx="14">
                  <c:v>IRL</c:v>
                </c:pt>
                <c:pt idx="15">
                  <c:v>CZE</c:v>
                </c:pt>
                <c:pt idx="16">
                  <c:v>OECD</c:v>
                </c:pt>
                <c:pt idx="17">
                  <c:v>KOR</c:v>
                </c:pt>
                <c:pt idx="18">
                  <c:v>USA</c:v>
                </c:pt>
                <c:pt idx="19">
                  <c:v>ISR</c:v>
                </c:pt>
                <c:pt idx="20">
                  <c:v>SVN</c:v>
                </c:pt>
                <c:pt idx="21">
                  <c:v>EST</c:v>
                </c:pt>
                <c:pt idx="22">
                  <c:v>FRA</c:v>
                </c:pt>
                <c:pt idx="23">
                  <c:v>SVK</c:v>
                </c:pt>
                <c:pt idx="24">
                  <c:v>HUN</c:v>
                </c:pt>
                <c:pt idx="25">
                  <c:v>JPN</c:v>
                </c:pt>
                <c:pt idx="26">
                  <c:v>TUR</c:v>
                </c:pt>
                <c:pt idx="27">
                  <c:v>AUT</c:v>
                </c:pt>
                <c:pt idx="28">
                  <c:v>LVA</c:v>
                </c:pt>
                <c:pt idx="29">
                  <c:v>CHL</c:v>
                </c:pt>
                <c:pt idx="30">
                  <c:v>POL</c:v>
                </c:pt>
                <c:pt idx="31">
                  <c:v>LUX</c:v>
                </c:pt>
                <c:pt idx="32">
                  <c:v>ESP</c:v>
                </c:pt>
                <c:pt idx="33">
                  <c:v>PRT</c:v>
                </c:pt>
                <c:pt idx="34">
                  <c:v>ITA</c:v>
                </c:pt>
                <c:pt idx="35">
                  <c:v>GRC</c:v>
                </c:pt>
              </c:strCache>
            </c:strRef>
          </c:cat>
          <c:val>
            <c:numRef>
              <c:f>'Fig5'!$O$5:$O$40</c:f>
              <c:numCache>
                <c:formatCode>0.0</c:formatCode>
                <c:ptCount val="36"/>
                <c:pt idx="0">
                  <c:v>45.213459999999998</c:v>
                </c:pt>
                <c:pt idx="1">
                  <c:v>42.647120000000001</c:v>
                </c:pt>
                <c:pt idx="2">
                  <c:v>41.843989999999998</c:v>
                </c:pt>
                <c:pt idx="3">
                  <c:v>36.803870000000003</c:v>
                </c:pt>
                <c:pt idx="4">
                  <c:v>34.358220000000003</c:v>
                </c:pt>
                <c:pt idx="5">
                  <c:v>33.896569999999997</c:v>
                </c:pt>
                <c:pt idx="6">
                  <c:v>31.705590000000001</c:v>
                </c:pt>
                <c:pt idx="7">
                  <c:v>29.296040000000001</c:v>
                </c:pt>
                <c:pt idx="8">
                  <c:v>28.45495</c:v>
                </c:pt>
                <c:pt idx="9">
                  <c:v>28.017969999999998</c:v>
                </c:pt>
                <c:pt idx="10">
                  <c:v>25.878019999999999</c:v>
                </c:pt>
                <c:pt idx="11">
                  <c:v>25.14311</c:v>
                </c:pt>
                <c:pt idx="12">
                  <c:v>24.54036</c:v>
                </c:pt>
                <c:pt idx="13">
                  <c:v>23.929220000000001</c:v>
                </c:pt>
                <c:pt idx="14">
                  <c:v>23.921320000000001</c:v>
                </c:pt>
                <c:pt idx="15">
                  <c:v>23.31615</c:v>
                </c:pt>
                <c:pt idx="16">
                  <c:v>23.126789457142856</c:v>
                </c:pt>
                <c:pt idx="17">
                  <c:v>22.370080000000002</c:v>
                </c:pt>
                <c:pt idx="18">
                  <c:v>22.10106</c:v>
                </c:pt>
                <c:pt idx="19">
                  <c:v>21.503630000000001</c:v>
                </c:pt>
                <c:pt idx="20">
                  <c:v>21.044070000000001</c:v>
                </c:pt>
                <c:pt idx="21">
                  <c:v>20.930040000000002</c:v>
                </c:pt>
                <c:pt idx="22">
                  <c:v>20.627179999999999</c:v>
                </c:pt>
                <c:pt idx="23">
                  <c:v>19.578900000000001</c:v>
                </c:pt>
                <c:pt idx="24">
                  <c:v>17.094080000000002</c:v>
                </c:pt>
                <c:pt idx="25">
                  <c:v>17.05912</c:v>
                </c:pt>
                <c:pt idx="26">
                  <c:v>16.33643</c:v>
                </c:pt>
                <c:pt idx="27">
                  <c:v>16.22063</c:v>
                </c:pt>
                <c:pt idx="28">
                  <c:v>16.125050000000002</c:v>
                </c:pt>
                <c:pt idx="29">
                  <c:v>15.74309</c:v>
                </c:pt>
                <c:pt idx="30">
                  <c:v>15.04204</c:v>
                </c:pt>
                <c:pt idx="31">
                  <c:v>12.96025</c:v>
                </c:pt>
                <c:pt idx="32">
                  <c:v>11.266819999999999</c:v>
                </c:pt>
                <c:pt idx="33">
                  <c:v>10.4354</c:v>
                </c:pt>
                <c:pt idx="34">
                  <c:v>7.891178</c:v>
                </c:pt>
                <c:pt idx="35">
                  <c:v>6.1426230000000004</c:v>
                </c:pt>
              </c:numCache>
            </c:numRef>
          </c:val>
          <c:extLst>
            <c:ext xmlns:c16="http://schemas.microsoft.com/office/drawing/2014/chart" uri="{C3380CC4-5D6E-409C-BE32-E72D297353CC}">
              <c16:uniqueId val="{00000002-D060-456A-AE4D-341F690600F8}"/>
            </c:ext>
          </c:extLst>
        </c:ser>
        <c:dLbls>
          <c:showLegendKey val="0"/>
          <c:showVal val="0"/>
          <c:showCatName val="0"/>
          <c:showSerName val="0"/>
          <c:showPercent val="0"/>
          <c:showBubbleSize val="0"/>
        </c:dLbls>
        <c:gapWidth val="150"/>
        <c:axId val="149828352"/>
        <c:axId val="149830272"/>
      </c:barChart>
      <c:lineChart>
        <c:grouping val="standard"/>
        <c:varyColors val="0"/>
        <c:ser>
          <c:idx val="0"/>
          <c:order val="0"/>
          <c:tx>
            <c:strRef>
              <c:f>'Fig5'!$N$3</c:f>
              <c:strCache>
                <c:ptCount val="1"/>
                <c:pt idx="0">
                  <c:v>Total transfers in % of total market income</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4F81BD">
                      <a:shade val="95000"/>
                      <a:satMod val="105000"/>
                    </a:srgbClr>
                  </a:solidFill>
                  <a:prstDash val="solid"/>
                  <a:round/>
                </a14:hiddenLine>
              </a:ext>
            </a:extLst>
          </c:spPr>
          <c:marker>
            <c:symbol val="triangle"/>
            <c:size val="5"/>
            <c:spPr>
              <a:solidFill>
                <a:srgbClr val="FFFFFF"/>
              </a:solidFill>
              <a:ln w="6350">
                <a:solidFill>
                  <a:srgbClr val="000000"/>
                </a:solidFill>
                <a:prstDash val="solid"/>
              </a:ln>
              <a:effectLst/>
              <a:extLst/>
            </c:spPr>
          </c:marker>
          <c:cat>
            <c:strRef>
              <c:f>'Fig5'!$L$5:$L$40</c:f>
              <c:strCache>
                <c:ptCount val="36"/>
                <c:pt idx="0">
                  <c:v>NZL</c:v>
                </c:pt>
                <c:pt idx="1">
                  <c:v>AUS</c:v>
                </c:pt>
                <c:pt idx="2">
                  <c:v>FIN</c:v>
                </c:pt>
                <c:pt idx="3">
                  <c:v>NLD</c:v>
                </c:pt>
                <c:pt idx="4">
                  <c:v>DNK</c:v>
                </c:pt>
                <c:pt idx="5">
                  <c:v>GBR</c:v>
                </c:pt>
                <c:pt idx="6">
                  <c:v>SWE</c:v>
                </c:pt>
                <c:pt idx="7">
                  <c:v>DEU</c:v>
                </c:pt>
                <c:pt idx="8">
                  <c:v>CHE</c:v>
                </c:pt>
                <c:pt idx="9">
                  <c:v>CAN</c:v>
                </c:pt>
                <c:pt idx="10">
                  <c:v>MEX</c:v>
                </c:pt>
                <c:pt idx="11">
                  <c:v>NOR</c:v>
                </c:pt>
                <c:pt idx="12">
                  <c:v>BEL</c:v>
                </c:pt>
                <c:pt idx="13">
                  <c:v>ISL</c:v>
                </c:pt>
                <c:pt idx="14">
                  <c:v>IRL</c:v>
                </c:pt>
                <c:pt idx="15">
                  <c:v>CZE</c:v>
                </c:pt>
                <c:pt idx="16">
                  <c:v>OECD</c:v>
                </c:pt>
                <c:pt idx="17">
                  <c:v>KOR</c:v>
                </c:pt>
                <c:pt idx="18">
                  <c:v>USA</c:v>
                </c:pt>
                <c:pt idx="19">
                  <c:v>ISR</c:v>
                </c:pt>
                <c:pt idx="20">
                  <c:v>SVN</c:v>
                </c:pt>
                <c:pt idx="21">
                  <c:v>EST</c:v>
                </c:pt>
                <c:pt idx="22">
                  <c:v>FRA</c:v>
                </c:pt>
                <c:pt idx="23">
                  <c:v>SVK</c:v>
                </c:pt>
                <c:pt idx="24">
                  <c:v>HUN</c:v>
                </c:pt>
                <c:pt idx="25">
                  <c:v>JPN</c:v>
                </c:pt>
                <c:pt idx="26">
                  <c:v>TUR</c:v>
                </c:pt>
                <c:pt idx="27">
                  <c:v>AUT</c:v>
                </c:pt>
                <c:pt idx="28">
                  <c:v>LVA</c:v>
                </c:pt>
                <c:pt idx="29">
                  <c:v>CHL</c:v>
                </c:pt>
                <c:pt idx="30">
                  <c:v>POL</c:v>
                </c:pt>
                <c:pt idx="31">
                  <c:v>LUX</c:v>
                </c:pt>
                <c:pt idx="32">
                  <c:v>ESP</c:v>
                </c:pt>
                <c:pt idx="33">
                  <c:v>PRT</c:v>
                </c:pt>
                <c:pt idx="34">
                  <c:v>ITA</c:v>
                </c:pt>
                <c:pt idx="35">
                  <c:v>GRC</c:v>
                </c:pt>
              </c:strCache>
            </c:strRef>
          </c:cat>
          <c:val>
            <c:numRef>
              <c:f>'Fig5'!$N$5:$N$40</c:f>
              <c:numCache>
                <c:formatCode>0.0</c:formatCode>
                <c:ptCount val="36"/>
                <c:pt idx="0">
                  <c:v>6.3131279999999999</c:v>
                </c:pt>
                <c:pt idx="1">
                  <c:v>6.8533629999999999</c:v>
                </c:pt>
                <c:pt idx="2">
                  <c:v>8.4555249999999997</c:v>
                </c:pt>
                <c:pt idx="3">
                  <c:v>10.53303</c:v>
                </c:pt>
                <c:pt idx="4">
                  <c:v>13.47594</c:v>
                </c:pt>
                <c:pt idx="5">
                  <c:v>8.4478050000000007</c:v>
                </c:pt>
                <c:pt idx="6">
                  <c:v>12.38161</c:v>
                </c:pt>
                <c:pt idx="7">
                  <c:v>9.9183640000000004</c:v>
                </c:pt>
                <c:pt idx="8">
                  <c:v>8.0189029999999999</c:v>
                </c:pt>
                <c:pt idx="9">
                  <c:v>7.7922840000000004</c:v>
                </c:pt>
                <c:pt idx="10">
                  <c:v>2.1142970000000001</c:v>
                </c:pt>
                <c:pt idx="11">
                  <c:v>12.95979</c:v>
                </c:pt>
                <c:pt idx="12">
                  <c:v>19.69181</c:v>
                </c:pt>
                <c:pt idx="13">
                  <c:v>11.39072</c:v>
                </c:pt>
                <c:pt idx="14">
                  <c:v>24.016829999999999</c:v>
                </c:pt>
                <c:pt idx="15">
                  <c:v>14.832879999999999</c:v>
                </c:pt>
                <c:pt idx="16">
                  <c:v>14.119501771428574</c:v>
                </c:pt>
                <c:pt idx="17">
                  <c:v>4.5657860000000001</c:v>
                </c:pt>
                <c:pt idx="18">
                  <c:v>7.5868039999999999</c:v>
                </c:pt>
                <c:pt idx="19">
                  <c:v>6.6375520000000003</c:v>
                </c:pt>
                <c:pt idx="20">
                  <c:v>18.91574</c:v>
                </c:pt>
                <c:pt idx="21">
                  <c:v>12.56509</c:v>
                </c:pt>
                <c:pt idx="22">
                  <c:v>22.893149999999999</c:v>
                </c:pt>
                <c:pt idx="23">
                  <c:v>18.684699999999999</c:v>
                </c:pt>
                <c:pt idx="24">
                  <c:v>30.415510000000001</c:v>
                </c:pt>
                <c:pt idx="25">
                  <c:v>11.97001</c:v>
                </c:pt>
                <c:pt idx="26">
                  <c:v>3.9477880000000001</c:v>
                </c:pt>
                <c:pt idx="27">
                  <c:v>20.06091</c:v>
                </c:pt>
                <c:pt idx="28">
                  <c:v>14.61965</c:v>
                </c:pt>
                <c:pt idx="29">
                  <c:v>3.8434430000000002</c:v>
                </c:pt>
                <c:pt idx="30">
                  <c:v>22.520910000000001</c:v>
                </c:pt>
                <c:pt idx="31">
                  <c:v>24.763069999999999</c:v>
                </c:pt>
                <c:pt idx="32">
                  <c:v>21.85371</c:v>
                </c:pt>
                <c:pt idx="33">
                  <c:v>21.436170000000001</c:v>
                </c:pt>
                <c:pt idx="34">
                  <c:v>21.709099999999999</c:v>
                </c:pt>
                <c:pt idx="35">
                  <c:v>27.99719</c:v>
                </c:pt>
              </c:numCache>
            </c:numRef>
          </c:val>
          <c:smooth val="0"/>
          <c:extLst>
            <c:ext xmlns:c16="http://schemas.microsoft.com/office/drawing/2014/chart" uri="{C3380CC4-5D6E-409C-BE32-E72D297353CC}">
              <c16:uniqueId val="{00000003-D060-456A-AE4D-341F690600F8}"/>
            </c:ext>
          </c:extLst>
        </c:ser>
        <c:dLbls>
          <c:showLegendKey val="0"/>
          <c:showVal val="0"/>
          <c:showCatName val="0"/>
          <c:showSerName val="0"/>
          <c:showPercent val="0"/>
          <c:showBubbleSize val="0"/>
        </c:dLbls>
        <c:marker val="1"/>
        <c:smooth val="0"/>
        <c:axId val="149828352"/>
        <c:axId val="149830272"/>
      </c:lineChart>
      <c:catAx>
        <c:axId val="149828352"/>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600" b="0" i="0">
                <a:solidFill>
                  <a:srgbClr val="000000"/>
                </a:solidFill>
                <a:latin typeface="Arial Narrow"/>
                <a:ea typeface="Arial Narrow"/>
                <a:cs typeface="Arial Narrow"/>
              </a:defRPr>
            </a:pPr>
            <a:endParaRPr lang="en-US"/>
          </a:p>
        </c:txPr>
        <c:crossAx val="149830272"/>
        <c:crosses val="autoZero"/>
        <c:auto val="1"/>
        <c:lblAlgn val="ctr"/>
        <c:lblOffset val="0"/>
        <c:tickLblSkip val="1"/>
        <c:noMultiLvlLbl val="0"/>
      </c:catAx>
      <c:valAx>
        <c:axId val="149830272"/>
        <c:scaling>
          <c:orientation val="minMax"/>
        </c:scaling>
        <c:delete val="0"/>
        <c:axPos val="l"/>
        <c:majorGridlines>
          <c:spPr>
            <a:ln w="9525" cmpd="sng">
              <a:solidFill>
                <a:srgbClr val="C8C8C8"/>
              </a:solidFill>
              <a:prstDash val="solid"/>
            </a:ln>
          </c:spPr>
        </c:majorGridlines>
        <c:title>
          <c:tx>
            <c:rich>
              <a:bodyPr rot="0" vert="horz"/>
              <a:lstStyle/>
              <a:p>
                <a:pPr>
                  <a:defRPr sz="1400" b="0" i="0">
                    <a:solidFill>
                      <a:srgbClr val="000000"/>
                    </a:solidFill>
                    <a:latin typeface="Arial Narrow"/>
                  </a:defRPr>
                </a:pPr>
                <a:r>
                  <a:rPr lang="en-US" sz="1400" b="0" i="0">
                    <a:solidFill>
                      <a:srgbClr val="000000"/>
                    </a:solidFill>
                    <a:latin typeface="Arial Narrow"/>
                  </a:rPr>
                  <a:t>Percentage</a:t>
                </a:r>
              </a:p>
            </c:rich>
          </c:tx>
          <c:layout>
            <c:manualLayout>
              <c:xMode val="edge"/>
              <c:yMode val="edge"/>
              <c:x val="8.7445796086387494E-3"/>
              <c:y val="4.4821806848207399E-2"/>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sz="1200" b="0" i="0">
                <a:solidFill>
                  <a:srgbClr val="000000"/>
                </a:solidFill>
                <a:latin typeface="Arial Narrow"/>
                <a:ea typeface="Arial Narrow"/>
                <a:cs typeface="Arial Narrow"/>
              </a:defRPr>
            </a:pPr>
            <a:endParaRPr lang="en-US"/>
          </a:p>
        </c:txPr>
        <c:crossAx val="149828352"/>
        <c:crosses val="autoZero"/>
        <c:crossBetween val="between"/>
      </c:valAx>
      <c:spPr>
        <a:solidFill>
          <a:srgbClr val="FFFFFF"/>
        </a:solidFill>
        <a:ln>
          <a:noFill/>
          <a:round/>
        </a:ln>
        <a:effectLst/>
        <a:extLst>
          <a:ext uri="{91240B29-F687-4F45-9708-019B960494DF}">
            <a14:hiddenLine xmlns:a14="http://schemas.microsoft.com/office/drawing/2010/main">
              <a:noFill/>
              <a:round/>
            </a14:hiddenLine>
          </a:ext>
        </a:extLst>
      </c:spPr>
    </c:plotArea>
    <c:legend>
      <c:legendPos val="t"/>
      <c:layout>
        <c:manualLayout>
          <c:xMode val="edge"/>
          <c:yMode val="edge"/>
          <c:x val="4.4899801405088688E-2"/>
          <c:y val="0.12679591137281782"/>
          <c:w val="0.94963483633951207"/>
          <c:h val="7.4703011413679007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6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0050046195815782"/>
          <c:w val="0.98906927548920154"/>
          <c:h val="0.89451933728093025"/>
        </c:manualLayout>
      </c:layout>
      <c:lineChart>
        <c:grouping val="standard"/>
        <c:varyColors val="0"/>
        <c:ser>
          <c:idx val="1"/>
          <c:order val="0"/>
          <c:tx>
            <c:strRef>
              <c:f>'Fig4.1'!$N$1</c:f>
              <c:strCache>
                <c:ptCount val="1"/>
                <c:pt idx="0">
                  <c:v>Inequality before taxes and transfers</c:v>
                </c:pt>
              </c:strCache>
            </c:strRef>
          </c:tx>
          <c:spPr>
            <a:ln w="25400">
              <a:noFill/>
            </a:ln>
            <a:effectLst/>
          </c:spPr>
          <c:marker>
            <c:symbol val="dash"/>
            <c:size val="5"/>
            <c:spPr>
              <a:solidFill>
                <a:schemeClr val="tx1"/>
              </a:solidFill>
              <a:ln w="6350" cap="flat" cmpd="sng" algn="ctr">
                <a:solidFill>
                  <a:srgbClr val="000000"/>
                </a:solidFill>
                <a:prstDash val="solid"/>
                <a:round/>
              </a:ln>
              <a:effectLst/>
            </c:spPr>
          </c:marker>
          <c:cat>
            <c:strRef>
              <c:f>'Fig4.1'!$K$3:$K$39</c:f>
              <c:strCache>
                <c:ptCount val="37"/>
                <c:pt idx="0">
                  <c:v>CHL</c:v>
                </c:pt>
                <c:pt idx="1">
                  <c:v>KOR</c:v>
                </c:pt>
                <c:pt idx="2">
                  <c:v>CHE</c:v>
                </c:pt>
                <c:pt idx="3">
                  <c:v>JPN</c:v>
                </c:pt>
                <c:pt idx="4">
                  <c:v>NZL</c:v>
                </c:pt>
                <c:pt idx="5">
                  <c:v>USA</c:v>
                </c:pt>
                <c:pt idx="6">
                  <c:v>ISR</c:v>
                </c:pt>
                <c:pt idx="7">
                  <c:v>LVA</c:v>
                </c:pt>
                <c:pt idx="8">
                  <c:v>EST</c:v>
                </c:pt>
                <c:pt idx="9">
                  <c:v>CAN</c:v>
                </c:pt>
                <c:pt idx="10">
                  <c:v>GBR</c:v>
                </c:pt>
                <c:pt idx="11">
                  <c:v>AUS</c:v>
                </c:pt>
                <c:pt idx="12">
                  <c:v>ITA</c:v>
                </c:pt>
                <c:pt idx="13">
                  <c:v>OECD32</c:v>
                </c:pt>
                <c:pt idx="14">
                  <c:v>ISL</c:v>
                </c:pt>
                <c:pt idx="15">
                  <c:v>ESP</c:v>
                </c:pt>
                <c:pt idx="16">
                  <c:v>SWE</c:v>
                </c:pt>
                <c:pt idx="17">
                  <c:v>NLD</c:v>
                </c:pt>
                <c:pt idx="18">
                  <c:v>DEU</c:v>
                </c:pt>
                <c:pt idx="19">
                  <c:v>POL</c:v>
                </c:pt>
                <c:pt idx="20">
                  <c:v>SVK</c:v>
                </c:pt>
                <c:pt idx="21">
                  <c:v>NOR</c:v>
                </c:pt>
                <c:pt idx="22">
                  <c:v>PRT</c:v>
                </c:pt>
                <c:pt idx="23">
                  <c:v>GRC</c:v>
                </c:pt>
                <c:pt idx="24">
                  <c:v>CZE</c:v>
                </c:pt>
                <c:pt idx="25">
                  <c:v>FRA</c:v>
                </c:pt>
                <c:pt idx="26">
                  <c:v>LUX</c:v>
                </c:pt>
                <c:pt idx="27">
                  <c:v>AUT</c:v>
                </c:pt>
                <c:pt idx="28">
                  <c:v>DNK</c:v>
                </c:pt>
                <c:pt idx="29">
                  <c:v>BEL</c:v>
                </c:pt>
                <c:pt idx="30">
                  <c:v>SVN</c:v>
                </c:pt>
                <c:pt idx="31">
                  <c:v>FIN</c:v>
                </c:pt>
                <c:pt idx="32">
                  <c:v>IRL</c:v>
                </c:pt>
                <c:pt idx="34">
                  <c:v>MEX</c:v>
                </c:pt>
                <c:pt idx="35">
                  <c:v>TUR</c:v>
                </c:pt>
                <c:pt idx="36">
                  <c:v>HUN</c:v>
                </c:pt>
              </c:strCache>
            </c:strRef>
          </c:cat>
          <c:val>
            <c:numRef>
              <c:f>'Fig4.1'!$N$3:$N$39</c:f>
              <c:numCache>
                <c:formatCode>0.0</c:formatCode>
                <c:ptCount val="37"/>
                <c:pt idx="0">
                  <c:v>47.6</c:v>
                </c:pt>
                <c:pt idx="1">
                  <c:v>30.183420999999999</c:v>
                </c:pt>
                <c:pt idx="2">
                  <c:v>33.573833</c:v>
                </c:pt>
                <c:pt idx="3">
                  <c:v>37.6</c:v>
                </c:pt>
                <c:pt idx="4">
                  <c:v>41.7</c:v>
                </c:pt>
                <c:pt idx="5">
                  <c:v>46.925466999999998</c:v>
                </c:pt>
                <c:pt idx="6">
                  <c:v>42.911999999999999</c:v>
                </c:pt>
                <c:pt idx="7">
                  <c:v>42.163330999999999</c:v>
                </c:pt>
                <c:pt idx="8">
                  <c:v>42.3489</c:v>
                </c:pt>
                <c:pt idx="9">
                  <c:v>39.799999999999997</c:v>
                </c:pt>
                <c:pt idx="10">
                  <c:v>46.991278000000001</c:v>
                </c:pt>
                <c:pt idx="11">
                  <c:v>43.4</c:v>
                </c:pt>
                <c:pt idx="12">
                  <c:v>43.875968999999998</c:v>
                </c:pt>
                <c:pt idx="13">
                  <c:v>41.8450363125</c:v>
                </c:pt>
                <c:pt idx="14">
                  <c:v>33.218933</c:v>
                </c:pt>
                <c:pt idx="15">
                  <c:v>47.688772</c:v>
                </c:pt>
                <c:pt idx="16">
                  <c:v>36.351999999999997</c:v>
                </c:pt>
                <c:pt idx="17">
                  <c:v>42.1</c:v>
                </c:pt>
                <c:pt idx="18">
                  <c:v>41.03</c:v>
                </c:pt>
                <c:pt idx="19">
                  <c:v>42.133760000000002</c:v>
                </c:pt>
                <c:pt idx="20">
                  <c:v>34.130561999999998</c:v>
                </c:pt>
                <c:pt idx="21">
                  <c:v>38</c:v>
                </c:pt>
                <c:pt idx="22">
                  <c:v>48.391646999999999</c:v>
                </c:pt>
                <c:pt idx="23">
                  <c:v>50.299984000000002</c:v>
                </c:pt>
                <c:pt idx="24">
                  <c:v>38.112521000000001</c:v>
                </c:pt>
                <c:pt idx="25">
                  <c:v>45.2</c:v>
                </c:pt>
                <c:pt idx="26">
                  <c:v>43.549475000000001</c:v>
                </c:pt>
                <c:pt idx="27">
                  <c:v>41.853800999999997</c:v>
                </c:pt>
                <c:pt idx="28">
                  <c:v>40.19</c:v>
                </c:pt>
                <c:pt idx="29">
                  <c:v>42.673938999999997</c:v>
                </c:pt>
                <c:pt idx="30">
                  <c:v>40.717726999999996</c:v>
                </c:pt>
                <c:pt idx="31">
                  <c:v>43.561999999999998</c:v>
                </c:pt>
                <c:pt idx="32">
                  <c:v>50.761842000000001</c:v>
                </c:pt>
              </c:numCache>
            </c:numRef>
          </c:val>
          <c:smooth val="0"/>
          <c:extLst>
            <c:ext xmlns:c16="http://schemas.microsoft.com/office/drawing/2014/chart" uri="{C3380CC4-5D6E-409C-BE32-E72D297353CC}">
              <c16:uniqueId val="{00000000-4DEF-4D72-93D1-C6D68499C8A7}"/>
            </c:ext>
          </c:extLst>
        </c:ser>
        <c:ser>
          <c:idx val="0"/>
          <c:order val="1"/>
          <c:tx>
            <c:strRef>
              <c:f>'Fig4.1'!$O$1</c:f>
              <c:strCache>
                <c:ptCount val="1"/>
                <c:pt idx="0">
                  <c:v>Inequality after taxes and transfers</c:v>
                </c:pt>
              </c:strCache>
            </c:strRef>
          </c:tx>
          <c:spPr>
            <a:ln w="25400">
              <a:noFill/>
            </a:ln>
            <a:effectLst/>
          </c:spPr>
          <c:marker>
            <c:symbol val="picture"/>
            <c:spPr>
              <a:blipFill>
                <a:blip xmlns:r="http://schemas.openxmlformats.org/officeDocument/2006/relationships" r:embed="rId1"/>
                <a:stretch>
                  <a:fillRect/>
                </a:stretch>
              </a:blipFill>
              <a:ln w="25400">
                <a:noFill/>
              </a:ln>
              <a:effectLst/>
            </c:spPr>
          </c:marker>
          <c:cat>
            <c:strRef>
              <c:f>'Fig4.1'!$K$3:$K$39</c:f>
              <c:strCache>
                <c:ptCount val="37"/>
                <c:pt idx="0">
                  <c:v>CHL</c:v>
                </c:pt>
                <c:pt idx="1">
                  <c:v>KOR</c:v>
                </c:pt>
                <c:pt idx="2">
                  <c:v>CHE</c:v>
                </c:pt>
                <c:pt idx="3">
                  <c:v>JPN</c:v>
                </c:pt>
                <c:pt idx="4">
                  <c:v>NZL</c:v>
                </c:pt>
                <c:pt idx="5">
                  <c:v>USA</c:v>
                </c:pt>
                <c:pt idx="6">
                  <c:v>ISR</c:v>
                </c:pt>
                <c:pt idx="7">
                  <c:v>LVA</c:v>
                </c:pt>
                <c:pt idx="8">
                  <c:v>EST</c:v>
                </c:pt>
                <c:pt idx="9">
                  <c:v>CAN</c:v>
                </c:pt>
                <c:pt idx="10">
                  <c:v>GBR</c:v>
                </c:pt>
                <c:pt idx="11">
                  <c:v>AUS</c:v>
                </c:pt>
                <c:pt idx="12">
                  <c:v>ITA</c:v>
                </c:pt>
                <c:pt idx="13">
                  <c:v>OECD32</c:v>
                </c:pt>
                <c:pt idx="14">
                  <c:v>ISL</c:v>
                </c:pt>
                <c:pt idx="15">
                  <c:v>ESP</c:v>
                </c:pt>
                <c:pt idx="16">
                  <c:v>SWE</c:v>
                </c:pt>
                <c:pt idx="17">
                  <c:v>NLD</c:v>
                </c:pt>
                <c:pt idx="18">
                  <c:v>DEU</c:v>
                </c:pt>
                <c:pt idx="19">
                  <c:v>POL</c:v>
                </c:pt>
                <c:pt idx="20">
                  <c:v>SVK</c:v>
                </c:pt>
                <c:pt idx="21">
                  <c:v>NOR</c:v>
                </c:pt>
                <c:pt idx="22">
                  <c:v>PRT</c:v>
                </c:pt>
                <c:pt idx="23">
                  <c:v>GRC</c:v>
                </c:pt>
                <c:pt idx="24">
                  <c:v>CZE</c:v>
                </c:pt>
                <c:pt idx="25">
                  <c:v>FRA</c:v>
                </c:pt>
                <c:pt idx="26">
                  <c:v>LUX</c:v>
                </c:pt>
                <c:pt idx="27">
                  <c:v>AUT</c:v>
                </c:pt>
                <c:pt idx="28">
                  <c:v>DNK</c:v>
                </c:pt>
                <c:pt idx="29">
                  <c:v>BEL</c:v>
                </c:pt>
                <c:pt idx="30">
                  <c:v>SVN</c:v>
                </c:pt>
                <c:pt idx="31">
                  <c:v>FIN</c:v>
                </c:pt>
                <c:pt idx="32">
                  <c:v>IRL</c:v>
                </c:pt>
                <c:pt idx="34">
                  <c:v>MEX</c:v>
                </c:pt>
                <c:pt idx="35">
                  <c:v>TUR</c:v>
                </c:pt>
                <c:pt idx="36">
                  <c:v>HUN</c:v>
                </c:pt>
              </c:strCache>
            </c:strRef>
          </c:cat>
          <c:val>
            <c:numRef>
              <c:f>'Fig4.1'!$O$3:$O$39</c:f>
              <c:numCache>
                <c:formatCode>0.0</c:formatCode>
                <c:ptCount val="37"/>
                <c:pt idx="0">
                  <c:v>45.3</c:v>
                </c:pt>
                <c:pt idx="1">
                  <c:v>27.272718000000001</c:v>
                </c:pt>
                <c:pt idx="2">
                  <c:v>28.666564000000001</c:v>
                </c:pt>
                <c:pt idx="3">
                  <c:v>32</c:v>
                </c:pt>
                <c:pt idx="4">
                  <c:v>34.700000000000003</c:v>
                </c:pt>
                <c:pt idx="5">
                  <c:v>38.437216999999997</c:v>
                </c:pt>
                <c:pt idx="6">
                  <c:v>34.646000000000001</c:v>
                </c:pt>
                <c:pt idx="7">
                  <c:v>34.028519000000003</c:v>
                </c:pt>
                <c:pt idx="8">
                  <c:v>33.875760999999997</c:v>
                </c:pt>
                <c:pt idx="9">
                  <c:v>31.6</c:v>
                </c:pt>
                <c:pt idx="10">
                  <c:v>36.017301000000003</c:v>
                </c:pt>
                <c:pt idx="11">
                  <c:v>32.700000000000003</c:v>
                </c:pt>
                <c:pt idx="12">
                  <c:v>33.017625000000002</c:v>
                </c:pt>
                <c:pt idx="13">
                  <c:v>30.765957937499998</c:v>
                </c:pt>
                <c:pt idx="14">
                  <c:v>24.40089</c:v>
                </c:pt>
                <c:pt idx="15">
                  <c:v>34.930557</c:v>
                </c:pt>
                <c:pt idx="16">
                  <c:v>26.585999999999999</c:v>
                </c:pt>
                <c:pt idx="17">
                  <c:v>30.4</c:v>
                </c:pt>
                <c:pt idx="18">
                  <c:v>29.43</c:v>
                </c:pt>
                <c:pt idx="19">
                  <c:v>30.220179000000002</c:v>
                </c:pt>
                <c:pt idx="20">
                  <c:v>24.395327000000002</c:v>
                </c:pt>
                <c:pt idx="21">
                  <c:v>26.8</c:v>
                </c:pt>
                <c:pt idx="22">
                  <c:v>34.044677</c:v>
                </c:pt>
                <c:pt idx="23">
                  <c:v>34.890279</c:v>
                </c:pt>
                <c:pt idx="24">
                  <c:v>25.489939</c:v>
                </c:pt>
                <c:pt idx="25">
                  <c:v>30</c:v>
                </c:pt>
                <c:pt idx="26">
                  <c:v>28.714380999999999</c:v>
                </c:pt>
                <c:pt idx="27">
                  <c:v>27.492571999999999</c:v>
                </c:pt>
                <c:pt idx="28">
                  <c:v>25.74</c:v>
                </c:pt>
                <c:pt idx="29">
                  <c:v>26.792002</c:v>
                </c:pt>
                <c:pt idx="30">
                  <c:v>25.118566999999999</c:v>
                </c:pt>
                <c:pt idx="31">
                  <c:v>26.719000000000001</c:v>
                </c:pt>
                <c:pt idx="32">
                  <c:v>30.084579000000002</c:v>
                </c:pt>
                <c:pt idx="34">
                  <c:v>46.322719999999997</c:v>
                </c:pt>
                <c:pt idx="35">
                  <c:v>38.9</c:v>
                </c:pt>
                <c:pt idx="36">
                  <c:v>28.276</c:v>
                </c:pt>
              </c:numCache>
            </c:numRef>
          </c:val>
          <c:smooth val="0"/>
          <c:extLst>
            <c:ext xmlns:c16="http://schemas.microsoft.com/office/drawing/2014/chart" uri="{C3380CC4-5D6E-409C-BE32-E72D297353CC}">
              <c16:uniqueId val="{00000001-4DEF-4D72-93D1-C6D68499C8A7}"/>
            </c:ext>
          </c:extLst>
        </c:ser>
        <c:ser>
          <c:idx val="2"/>
          <c:order val="2"/>
          <c:tx>
            <c:strRef>
              <c:f>'Fig4.1'!$Q$1</c:f>
              <c:strCache>
                <c:ptCount val="1"/>
                <c:pt idx="0">
                  <c:v>Inequality after taxes and before transfers</c:v>
                </c:pt>
              </c:strCache>
            </c:strRef>
          </c:tx>
          <c:spPr>
            <a:ln w="25400">
              <a:noFill/>
            </a:ln>
            <a:effectLst/>
          </c:spPr>
          <c:marker>
            <c:symbol val="circle"/>
            <c:size val="5"/>
            <c:spPr>
              <a:solidFill>
                <a:srgbClr val="969696"/>
              </a:solidFill>
              <a:ln w="6350" cap="flat" cmpd="sng" algn="ctr">
                <a:solidFill>
                  <a:srgbClr val="000000"/>
                </a:solidFill>
                <a:prstDash val="solid"/>
                <a:round/>
              </a:ln>
              <a:effectLst/>
            </c:spPr>
          </c:marker>
          <c:cat>
            <c:strRef>
              <c:f>'Fig4.1'!$K$3:$K$39</c:f>
              <c:strCache>
                <c:ptCount val="37"/>
                <c:pt idx="0">
                  <c:v>CHL</c:v>
                </c:pt>
                <c:pt idx="1">
                  <c:v>KOR</c:v>
                </c:pt>
                <c:pt idx="2">
                  <c:v>CHE</c:v>
                </c:pt>
                <c:pt idx="3">
                  <c:v>JPN</c:v>
                </c:pt>
                <c:pt idx="4">
                  <c:v>NZL</c:v>
                </c:pt>
                <c:pt idx="5">
                  <c:v>USA</c:v>
                </c:pt>
                <c:pt idx="6">
                  <c:v>ISR</c:v>
                </c:pt>
                <c:pt idx="7">
                  <c:v>LVA</c:v>
                </c:pt>
                <c:pt idx="8">
                  <c:v>EST</c:v>
                </c:pt>
                <c:pt idx="9">
                  <c:v>CAN</c:v>
                </c:pt>
                <c:pt idx="10">
                  <c:v>GBR</c:v>
                </c:pt>
                <c:pt idx="11">
                  <c:v>AUS</c:v>
                </c:pt>
                <c:pt idx="12">
                  <c:v>ITA</c:v>
                </c:pt>
                <c:pt idx="13">
                  <c:v>OECD32</c:v>
                </c:pt>
                <c:pt idx="14">
                  <c:v>ISL</c:v>
                </c:pt>
                <c:pt idx="15">
                  <c:v>ESP</c:v>
                </c:pt>
                <c:pt idx="16">
                  <c:v>SWE</c:v>
                </c:pt>
                <c:pt idx="17">
                  <c:v>NLD</c:v>
                </c:pt>
                <c:pt idx="18">
                  <c:v>DEU</c:v>
                </c:pt>
                <c:pt idx="19">
                  <c:v>POL</c:v>
                </c:pt>
                <c:pt idx="20">
                  <c:v>SVK</c:v>
                </c:pt>
                <c:pt idx="21">
                  <c:v>NOR</c:v>
                </c:pt>
                <c:pt idx="22">
                  <c:v>PRT</c:v>
                </c:pt>
                <c:pt idx="23">
                  <c:v>GRC</c:v>
                </c:pt>
                <c:pt idx="24">
                  <c:v>CZE</c:v>
                </c:pt>
                <c:pt idx="25">
                  <c:v>FRA</c:v>
                </c:pt>
                <c:pt idx="26">
                  <c:v>LUX</c:v>
                </c:pt>
                <c:pt idx="27">
                  <c:v>AUT</c:v>
                </c:pt>
                <c:pt idx="28">
                  <c:v>DNK</c:v>
                </c:pt>
                <c:pt idx="29">
                  <c:v>BEL</c:v>
                </c:pt>
                <c:pt idx="30">
                  <c:v>SVN</c:v>
                </c:pt>
                <c:pt idx="31">
                  <c:v>FIN</c:v>
                </c:pt>
                <c:pt idx="32">
                  <c:v>IRL</c:v>
                </c:pt>
                <c:pt idx="34">
                  <c:v>MEX</c:v>
                </c:pt>
                <c:pt idx="35">
                  <c:v>TUR</c:v>
                </c:pt>
                <c:pt idx="36">
                  <c:v>HUN</c:v>
                </c:pt>
              </c:strCache>
            </c:strRef>
          </c:cat>
          <c:val>
            <c:numRef>
              <c:f>'Fig4.1'!$Q$3:$Q$39</c:f>
              <c:numCache>
                <c:formatCode>General</c:formatCode>
                <c:ptCount val="37"/>
                <c:pt idx="34" formatCode="0.0">
                  <c:v>47.677010000000003</c:v>
                </c:pt>
                <c:pt idx="35" formatCode="0.0">
                  <c:v>40.9</c:v>
                </c:pt>
                <c:pt idx="36" formatCode="0.0">
                  <c:v>39.701000000000001</c:v>
                </c:pt>
              </c:numCache>
            </c:numRef>
          </c:val>
          <c:smooth val="0"/>
          <c:extLst>
            <c:ext xmlns:c16="http://schemas.microsoft.com/office/drawing/2014/chart" uri="{C3380CC4-5D6E-409C-BE32-E72D297353CC}">
              <c16:uniqueId val="{00000002-4DEF-4D72-93D1-C6D68499C8A7}"/>
            </c:ext>
          </c:extLst>
        </c:ser>
        <c:dLbls>
          <c:showLegendKey val="0"/>
          <c:showVal val="0"/>
          <c:showCatName val="0"/>
          <c:showSerName val="0"/>
          <c:showPercent val="0"/>
          <c:showBubbleSize val="0"/>
        </c:dLbls>
        <c:hiLowLines>
          <c:spPr>
            <a:ln w="6350">
              <a:solidFill>
                <a:srgbClr val="000000"/>
              </a:solidFill>
            </a:ln>
          </c:spPr>
        </c:hiLowLines>
        <c:marker val="1"/>
        <c:smooth val="0"/>
        <c:axId val="119443840"/>
        <c:axId val="119445760"/>
      </c:lineChart>
      <c:lineChart>
        <c:grouping val="standard"/>
        <c:varyColors val="0"/>
        <c:ser>
          <c:idx val="3"/>
          <c:order val="3"/>
          <c:tx>
            <c:strRef>
              <c:f>'Fig4.1'!$P$1</c:f>
              <c:strCache>
                <c:ptCount val="1"/>
                <c:pt idx="0">
                  <c:v>Redistribution (in %, right axis)</c:v>
                </c:pt>
              </c:strCache>
            </c:strRef>
          </c:tx>
          <c:spPr>
            <a:ln w="25400">
              <a:noFill/>
            </a:ln>
            <a:effectLst/>
          </c:spPr>
          <c:marker>
            <c:symbol val="diamond"/>
            <c:size val="8"/>
            <c:spPr>
              <a:solidFill>
                <a:srgbClr val="4F81BD"/>
              </a:solidFill>
              <a:ln w="6350" cap="flat" cmpd="sng" algn="ctr">
                <a:solidFill>
                  <a:srgbClr val="000000"/>
                </a:solidFill>
                <a:prstDash val="solid"/>
                <a:round/>
              </a:ln>
              <a:effectLst/>
            </c:spPr>
          </c:marker>
          <c:dPt>
            <c:idx val="13"/>
            <c:marker>
              <c:spPr>
                <a:solidFill>
                  <a:srgbClr val="8CC841"/>
                </a:solidFill>
                <a:ln w="6350" cap="flat" cmpd="sng" algn="ctr">
                  <a:solidFill>
                    <a:srgbClr val="000000"/>
                  </a:solidFill>
                  <a:prstDash val="solid"/>
                  <a:round/>
                </a:ln>
                <a:effectLst/>
              </c:spPr>
            </c:marker>
            <c:bubble3D val="0"/>
            <c:extLst>
              <c:ext xmlns:c16="http://schemas.microsoft.com/office/drawing/2014/chart" uri="{C3380CC4-5D6E-409C-BE32-E72D297353CC}">
                <c16:uniqueId val="{00000003-4DEF-4D72-93D1-C6D68499C8A7}"/>
              </c:ext>
            </c:extLst>
          </c:dPt>
          <c:dPt>
            <c:idx val="15"/>
            <c:marker>
              <c:spPr>
                <a:solidFill>
                  <a:srgbClr val="037BC1"/>
                </a:solidFill>
                <a:ln w="6350" cap="flat" cmpd="sng" algn="ctr">
                  <a:solidFill>
                    <a:srgbClr val="000000"/>
                  </a:solidFill>
                  <a:prstDash val="solid"/>
                  <a:round/>
                </a:ln>
                <a:effectLst/>
              </c:spPr>
            </c:marker>
            <c:bubble3D val="0"/>
            <c:extLst>
              <c:ext xmlns:c16="http://schemas.microsoft.com/office/drawing/2014/chart" uri="{C3380CC4-5D6E-409C-BE32-E72D297353CC}">
                <c16:uniqueId val="{00000004-4DEF-4D72-93D1-C6D68499C8A7}"/>
              </c:ext>
            </c:extLst>
          </c:dPt>
          <c:dPt>
            <c:idx val="17"/>
            <c:marker>
              <c:spPr>
                <a:solidFill>
                  <a:srgbClr val="037BC1"/>
                </a:solidFill>
                <a:ln w="6350" cap="flat" cmpd="sng" algn="ctr">
                  <a:solidFill>
                    <a:srgbClr val="000000"/>
                  </a:solidFill>
                  <a:prstDash val="solid"/>
                  <a:round/>
                </a:ln>
                <a:effectLst/>
              </c:spPr>
            </c:marker>
            <c:bubble3D val="0"/>
            <c:extLst>
              <c:ext xmlns:c16="http://schemas.microsoft.com/office/drawing/2014/chart" uri="{C3380CC4-5D6E-409C-BE32-E72D297353CC}">
                <c16:uniqueId val="{00000005-4DEF-4D72-93D1-C6D68499C8A7}"/>
              </c:ext>
            </c:extLst>
          </c:dPt>
          <c:dPt>
            <c:idx val="32"/>
            <c:marker>
              <c:spPr>
                <a:solidFill>
                  <a:srgbClr val="037BC1"/>
                </a:solidFill>
                <a:ln w="6350" cap="flat" cmpd="sng" algn="ctr">
                  <a:solidFill>
                    <a:srgbClr val="000000"/>
                  </a:solidFill>
                  <a:prstDash val="solid"/>
                  <a:round/>
                </a:ln>
                <a:effectLst/>
              </c:spPr>
            </c:marker>
            <c:bubble3D val="0"/>
            <c:extLst>
              <c:ext xmlns:c16="http://schemas.microsoft.com/office/drawing/2014/chart" uri="{C3380CC4-5D6E-409C-BE32-E72D297353CC}">
                <c16:uniqueId val="{00000006-4DEF-4D72-93D1-C6D68499C8A7}"/>
              </c:ext>
            </c:extLst>
          </c:dPt>
          <c:val>
            <c:numRef>
              <c:f>'Fig4.1'!$P$3:$P$39</c:f>
              <c:numCache>
                <c:formatCode>0.0</c:formatCode>
                <c:ptCount val="37"/>
                <c:pt idx="0">
                  <c:v>4.8319330000000003</c:v>
                </c:pt>
                <c:pt idx="1">
                  <c:v>9.6433800000000005</c:v>
                </c:pt>
                <c:pt idx="2">
                  <c:v>14.616350000000001</c:v>
                </c:pt>
                <c:pt idx="3">
                  <c:v>14.89362</c:v>
                </c:pt>
                <c:pt idx="4">
                  <c:v>16.786570000000001</c:v>
                </c:pt>
                <c:pt idx="5">
                  <c:v>18.088789999999999</c:v>
                </c:pt>
                <c:pt idx="6">
                  <c:v>19.26268</c:v>
                </c:pt>
                <c:pt idx="7">
                  <c:v>19.293569999999999</c:v>
                </c:pt>
                <c:pt idx="8">
                  <c:v>20.007930000000002</c:v>
                </c:pt>
                <c:pt idx="9">
                  <c:v>20.603020000000001</c:v>
                </c:pt>
                <c:pt idx="10">
                  <c:v>23.35322</c:v>
                </c:pt>
                <c:pt idx="11">
                  <c:v>24.65438</c:v>
                </c:pt>
                <c:pt idx="12">
                  <c:v>24.747820000000001</c:v>
                </c:pt>
                <c:pt idx="13">
                  <c:v>26.236592906250003</c:v>
                </c:pt>
                <c:pt idx="14">
                  <c:v>26.54523</c:v>
                </c:pt>
                <c:pt idx="15">
                  <c:v>26.753080000000001</c:v>
                </c:pt>
                <c:pt idx="16">
                  <c:v>26.865100000000002</c:v>
                </c:pt>
                <c:pt idx="17">
                  <c:v>27.790970000000002</c:v>
                </c:pt>
                <c:pt idx="18">
                  <c:v>28.271999999999998</c:v>
                </c:pt>
                <c:pt idx="19">
                  <c:v>28.27562</c:v>
                </c:pt>
                <c:pt idx="20">
                  <c:v>28.523510000000002</c:v>
                </c:pt>
                <c:pt idx="21">
                  <c:v>29.473680000000002</c:v>
                </c:pt>
                <c:pt idx="22">
                  <c:v>29.64762</c:v>
                </c:pt>
                <c:pt idx="23">
                  <c:v>30.63561</c:v>
                </c:pt>
                <c:pt idx="24">
                  <c:v>33.119250000000001</c:v>
                </c:pt>
                <c:pt idx="25">
                  <c:v>33.628320000000002</c:v>
                </c:pt>
                <c:pt idx="26">
                  <c:v>34.064920000000001</c:v>
                </c:pt>
                <c:pt idx="27">
                  <c:v>34.312840000000001</c:v>
                </c:pt>
                <c:pt idx="28">
                  <c:v>35.954219999999999</c:v>
                </c:pt>
                <c:pt idx="29">
                  <c:v>37.216949999999997</c:v>
                </c:pt>
                <c:pt idx="30">
                  <c:v>38.310490000000001</c:v>
                </c:pt>
                <c:pt idx="31">
                  <c:v>38.664430000000003</c:v>
                </c:pt>
                <c:pt idx="32">
                  <c:v>40.733870000000003</c:v>
                </c:pt>
              </c:numCache>
            </c:numRef>
          </c:val>
          <c:smooth val="0"/>
          <c:extLst>
            <c:ext xmlns:c16="http://schemas.microsoft.com/office/drawing/2014/chart" uri="{C3380CC4-5D6E-409C-BE32-E72D297353CC}">
              <c16:uniqueId val="{00000007-4DEF-4D72-93D1-C6D68499C8A7}"/>
            </c:ext>
          </c:extLst>
        </c:ser>
        <c:ser>
          <c:idx val="4"/>
          <c:order val="4"/>
          <c:tx>
            <c:strRef>
              <c:f>'Fig4.1'!$R$1</c:f>
              <c:strCache>
                <c:ptCount val="1"/>
                <c:pt idx="0">
                  <c:v>Redistribution by transfers (%)</c:v>
                </c:pt>
              </c:strCache>
            </c:strRef>
          </c:tx>
          <c:spPr>
            <a:ln w="25400">
              <a:noFill/>
            </a:ln>
            <a:effectLst/>
          </c:spPr>
          <c:marker>
            <c:symbol val="diamond"/>
            <c:size val="6"/>
            <c:spPr>
              <a:solidFill>
                <a:srgbClr val="4F81BD"/>
              </a:solidFill>
              <a:ln w="6350" cap="flat" cmpd="sng" algn="ctr">
                <a:solidFill>
                  <a:srgbClr val="000000"/>
                </a:solidFill>
                <a:prstDash val="solid"/>
                <a:round/>
              </a:ln>
              <a:effectLst/>
            </c:spPr>
          </c:marker>
          <c:val>
            <c:numRef>
              <c:f>'Fig4.1'!$R$3:$R$39</c:f>
              <c:numCache>
                <c:formatCode>General</c:formatCode>
                <c:ptCount val="37"/>
                <c:pt idx="34" formatCode="0.0">
                  <c:v>2.840551</c:v>
                </c:pt>
                <c:pt idx="35" formatCode="0.0">
                  <c:v>4.8899759999999999</c:v>
                </c:pt>
                <c:pt idx="36" formatCode="0.0">
                  <c:v>28.777609999999999</c:v>
                </c:pt>
              </c:numCache>
            </c:numRef>
          </c:val>
          <c:smooth val="0"/>
          <c:extLst>
            <c:ext xmlns:c16="http://schemas.microsoft.com/office/drawing/2014/chart" uri="{C3380CC4-5D6E-409C-BE32-E72D297353CC}">
              <c16:uniqueId val="{00000008-4DEF-4D72-93D1-C6D68499C8A7}"/>
            </c:ext>
          </c:extLst>
        </c:ser>
        <c:dLbls>
          <c:showLegendKey val="0"/>
          <c:showVal val="0"/>
          <c:showCatName val="0"/>
          <c:showSerName val="0"/>
          <c:showPercent val="0"/>
          <c:showBubbleSize val="0"/>
        </c:dLbls>
        <c:marker val="1"/>
        <c:smooth val="0"/>
        <c:axId val="119449856"/>
        <c:axId val="119447936"/>
      </c:lineChart>
      <c:catAx>
        <c:axId val="119443840"/>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119445760"/>
        <c:crosses val="autoZero"/>
        <c:auto val="1"/>
        <c:lblAlgn val="ctr"/>
        <c:lblOffset val="0"/>
        <c:tickLblSkip val="1"/>
        <c:noMultiLvlLbl val="0"/>
      </c:catAx>
      <c:valAx>
        <c:axId val="119445760"/>
        <c:scaling>
          <c:orientation val="minMax"/>
          <c:max val="60"/>
          <c:min val="10"/>
        </c:scaling>
        <c:delete val="0"/>
        <c:axPos val="l"/>
        <c:majorGridlines>
          <c:spPr>
            <a:ln w="9525" cmpd="sng">
              <a:solidFill>
                <a:srgbClr val="C8C8C8"/>
              </a:solidFill>
              <a:prstDash val="solid"/>
            </a:ln>
          </c:spPr>
        </c:majorGridlines>
        <c:title>
          <c:tx>
            <c:rich>
              <a:bodyPr rot="0" vert="horz"/>
              <a:lstStyle/>
              <a:p>
                <a:pPr>
                  <a:defRPr/>
                </a:pPr>
                <a:r>
                  <a:rPr lang="en-US"/>
                  <a:t>Gini coefficient</a:t>
                </a:r>
              </a:p>
            </c:rich>
          </c:tx>
          <c:layout>
            <c:manualLayout>
              <c:xMode val="edge"/>
              <c:yMode val="edge"/>
              <c:x val="8.7445796086387494E-3"/>
              <c:y val="4.4821806848207399E-2"/>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19443840"/>
        <c:crosses val="autoZero"/>
        <c:crossBetween val="between"/>
      </c:valAx>
      <c:valAx>
        <c:axId val="119447936"/>
        <c:scaling>
          <c:orientation val="minMax"/>
          <c:max val="50"/>
        </c:scaling>
        <c:delete val="0"/>
        <c:axPos val="r"/>
        <c:title>
          <c:tx>
            <c:rich>
              <a:bodyPr rot="0" vert="horz"/>
              <a:lstStyle/>
              <a:p>
                <a:pPr>
                  <a:defRPr/>
                </a:pPr>
                <a:r>
                  <a:rPr lang="en-US"/>
                  <a:t>Percentage</a:t>
                </a:r>
              </a:p>
            </c:rich>
          </c:tx>
          <c:layout>
            <c:manualLayout>
              <c:xMode val="edge"/>
              <c:yMode val="edge"/>
              <c:x val="0.91350509087735499"/>
              <c:y val="4.54762914993855E-2"/>
            </c:manualLayout>
          </c:layout>
          <c:overlay val="0"/>
        </c:title>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19449856"/>
        <c:crosses val="max"/>
        <c:crossBetween val="between"/>
      </c:valAx>
      <c:catAx>
        <c:axId val="119449856"/>
        <c:scaling>
          <c:orientation val="minMax"/>
        </c:scaling>
        <c:delete val="1"/>
        <c:axPos val="b"/>
        <c:majorTickMark val="out"/>
        <c:minorTickMark val="none"/>
        <c:tickLblPos val="nextTo"/>
        <c:crossAx val="119447936"/>
        <c:crossesAt val="0"/>
        <c:auto val="1"/>
        <c:lblAlgn val="ctr"/>
        <c:lblOffset val="100"/>
        <c:noMultiLvlLbl val="0"/>
      </c:catAx>
      <c:spPr>
        <a:solidFill>
          <a:srgbClr val="FFFFFF"/>
        </a:solidFill>
        <a:ln>
          <a:noFill/>
          <a:round/>
        </a:ln>
        <a:effectLst/>
        <a:extLst>
          <a:ext uri="{91240B29-F687-4F45-9708-019B960494DF}">
            <a14:hiddenLine xmlns:a14="http://schemas.microsoft.com/office/drawing/2010/main">
              <a:noFill/>
              <a:round/>
            </a14:hiddenLine>
          </a:ext>
        </a:extLst>
      </c:spPr>
    </c:plotArea>
    <c:legend>
      <c:legendPos val="t"/>
      <c:legendEntry>
        <c:idx val="2"/>
        <c:delete val="1"/>
      </c:legendEntry>
      <c:legendEntry>
        <c:idx val="4"/>
        <c:delete val="1"/>
      </c:legendEntry>
      <c:layout>
        <c:manualLayout>
          <c:xMode val="edge"/>
          <c:yMode val="edge"/>
          <c:x val="4.4899801405088688E-2"/>
          <c:y val="0.12679591137281782"/>
          <c:w val="0.91511922321968187"/>
          <c:h val="8.3814084887141635E-2"/>
        </c:manualLayout>
      </c:layout>
      <c:overlay val="1"/>
      <c:spPr>
        <a:noFill/>
        <a:ln>
          <a:noFill/>
          <a:round/>
        </a:ln>
        <a:effectLst/>
        <a:extLs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1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0050046195815782"/>
          <c:w val="0.98906927548920154"/>
          <c:h val="0.89451933728093025"/>
        </c:manualLayout>
      </c:layout>
      <c:barChart>
        <c:barDir val="col"/>
        <c:grouping val="clustered"/>
        <c:varyColors val="0"/>
        <c:ser>
          <c:idx val="0"/>
          <c:order val="0"/>
          <c:tx>
            <c:strRef>
              <c:f>'Fig11'!$O$3</c:f>
              <c:strCache>
                <c:ptCount val="1"/>
                <c:pt idx="0">
                  <c:v>Change in redistribution</c:v>
                </c:pt>
              </c:strCache>
            </c:strRef>
          </c:tx>
          <c:spPr>
            <a:solidFill>
              <a:srgbClr val="037BC1"/>
            </a:solidFill>
            <a:ln w="6350" cmpd="sng">
              <a:solidFill>
                <a:srgbClr val="000000"/>
              </a:solidFill>
              <a:round/>
            </a:ln>
            <a:effectLst/>
          </c:spPr>
          <c:invertIfNegative val="0"/>
          <c:dPt>
            <c:idx val="6"/>
            <c:invertIfNegative val="0"/>
            <c:bubble3D val="0"/>
            <c:spPr>
              <a:solidFill>
                <a:srgbClr val="8CC841"/>
              </a:solidFill>
              <a:ln w="6350" cmpd="sng">
                <a:solidFill>
                  <a:srgbClr val="000000"/>
                </a:solidFill>
                <a:round/>
              </a:ln>
              <a:effectLst/>
            </c:spPr>
            <c:extLst>
              <c:ext xmlns:c16="http://schemas.microsoft.com/office/drawing/2014/chart" uri="{C3380CC4-5D6E-409C-BE32-E72D297353CC}">
                <c16:uniqueId val="{00000001-0A0D-490E-A13A-E14A75FFE3CE}"/>
              </c:ext>
            </c:extLst>
          </c:dPt>
          <c:cat>
            <c:strRef>
              <c:f>'Fig11'!$L$5:$L$21</c:f>
              <c:strCache>
                <c:ptCount val="17"/>
                <c:pt idx="0">
                  <c:v>ISR</c:v>
                </c:pt>
                <c:pt idx="1">
                  <c:v>SWE</c:v>
                </c:pt>
                <c:pt idx="2">
                  <c:v>FIN</c:v>
                </c:pt>
                <c:pt idx="3">
                  <c:v>DNK</c:v>
                </c:pt>
                <c:pt idx="4">
                  <c:v>NZL</c:v>
                </c:pt>
                <c:pt idx="5">
                  <c:v>CAN</c:v>
                </c:pt>
                <c:pt idx="6">
                  <c:v>OECD16</c:v>
                </c:pt>
                <c:pt idx="7">
                  <c:v>USA</c:v>
                </c:pt>
                <c:pt idx="8">
                  <c:v>AUS</c:v>
                </c:pt>
                <c:pt idx="9">
                  <c:v>NLD</c:v>
                </c:pt>
                <c:pt idx="10">
                  <c:v>DEU</c:v>
                </c:pt>
                <c:pt idx="11">
                  <c:v>FRA</c:v>
                </c:pt>
                <c:pt idx="12">
                  <c:v>GBR</c:v>
                </c:pt>
                <c:pt idx="13">
                  <c:v>JPN</c:v>
                </c:pt>
                <c:pt idx="14">
                  <c:v>CZE</c:v>
                </c:pt>
                <c:pt idx="15">
                  <c:v>ITA</c:v>
                </c:pt>
                <c:pt idx="16">
                  <c:v>NOR</c:v>
                </c:pt>
              </c:strCache>
            </c:strRef>
          </c:cat>
          <c:val>
            <c:numRef>
              <c:f>'Fig11'!$O$5:$O$21</c:f>
              <c:numCache>
                <c:formatCode>0.0</c:formatCode>
                <c:ptCount val="17"/>
                <c:pt idx="0">
                  <c:v>-17.66949</c:v>
                </c:pt>
                <c:pt idx="1">
                  <c:v>-16.015339999999998</c:v>
                </c:pt>
                <c:pt idx="2">
                  <c:v>-10.052820000000001</c:v>
                </c:pt>
                <c:pt idx="3">
                  <c:v>-8.8963850000000004</c:v>
                </c:pt>
                <c:pt idx="4">
                  <c:v>-7.0793530000000002</c:v>
                </c:pt>
                <c:pt idx="5">
                  <c:v>-5.4548509999999997</c:v>
                </c:pt>
                <c:pt idx="6">
                  <c:v>-4.7363080500000008</c:v>
                </c:pt>
                <c:pt idx="7">
                  <c:v>-3.9887700000000001</c:v>
                </c:pt>
                <c:pt idx="8">
                  <c:v>-3.8990589999999998</c:v>
                </c:pt>
                <c:pt idx="9">
                  <c:v>-3.5043259999999998</c:v>
                </c:pt>
                <c:pt idx="10">
                  <c:v>-3.282448</c:v>
                </c:pt>
                <c:pt idx="11">
                  <c:v>-0.73737719999999995</c:v>
                </c:pt>
                <c:pt idx="12">
                  <c:v>4.9909599999999998E-2</c:v>
                </c:pt>
                <c:pt idx="13">
                  <c:v>0.2997398</c:v>
                </c:pt>
                <c:pt idx="14">
                  <c:v>1.233746</c:v>
                </c:pt>
                <c:pt idx="15">
                  <c:v>1.60327</c:v>
                </c:pt>
                <c:pt idx="16">
                  <c:v>1.612625</c:v>
                </c:pt>
              </c:numCache>
            </c:numRef>
          </c:val>
          <c:extLst>
            <c:ext xmlns:c16="http://schemas.microsoft.com/office/drawing/2014/chart" uri="{C3380CC4-5D6E-409C-BE32-E72D297353CC}">
              <c16:uniqueId val="{00000002-0A0D-490E-A13A-E14A75FFE3CE}"/>
            </c:ext>
          </c:extLst>
        </c:ser>
        <c:dLbls>
          <c:showLegendKey val="0"/>
          <c:showVal val="0"/>
          <c:showCatName val="0"/>
          <c:showSerName val="0"/>
          <c:showPercent val="0"/>
          <c:showBubbleSize val="0"/>
        </c:dLbls>
        <c:gapWidth val="150"/>
        <c:axId val="119888896"/>
        <c:axId val="119899264"/>
      </c:barChart>
      <c:lineChart>
        <c:grouping val="standard"/>
        <c:varyColors val="0"/>
        <c:ser>
          <c:idx val="1"/>
          <c:order val="1"/>
          <c:tx>
            <c:strRef>
              <c:f>'Fig11'!$Q$3</c:f>
              <c:strCache>
                <c:ptCount val="1"/>
                <c:pt idx="0">
                  <c:v>Redistribution 2014 or latest year (right axis)</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triangle"/>
            <c:size val="7"/>
            <c:spPr>
              <a:solidFill>
                <a:srgbClr val="FFFFFF"/>
              </a:solidFill>
              <a:ln w="12700">
                <a:solidFill>
                  <a:srgbClr val="000000"/>
                </a:solidFill>
                <a:prstDash val="solid"/>
              </a:ln>
              <a:effectLst/>
              <a:extLst/>
            </c:spPr>
          </c:marker>
          <c:cat>
            <c:strRef>
              <c:f>'Fig11'!$L$5:$L$21</c:f>
              <c:strCache>
                <c:ptCount val="17"/>
                <c:pt idx="0">
                  <c:v>ISR</c:v>
                </c:pt>
                <c:pt idx="1">
                  <c:v>SWE</c:v>
                </c:pt>
                <c:pt idx="2">
                  <c:v>FIN</c:v>
                </c:pt>
                <c:pt idx="3">
                  <c:v>DNK</c:v>
                </c:pt>
                <c:pt idx="4">
                  <c:v>NZL</c:v>
                </c:pt>
                <c:pt idx="5">
                  <c:v>CAN</c:v>
                </c:pt>
                <c:pt idx="6">
                  <c:v>OECD16</c:v>
                </c:pt>
                <c:pt idx="7">
                  <c:v>USA</c:v>
                </c:pt>
                <c:pt idx="8">
                  <c:v>AUS</c:v>
                </c:pt>
                <c:pt idx="9">
                  <c:v>NLD</c:v>
                </c:pt>
                <c:pt idx="10">
                  <c:v>DEU</c:v>
                </c:pt>
                <c:pt idx="11">
                  <c:v>FRA</c:v>
                </c:pt>
                <c:pt idx="12">
                  <c:v>GBR</c:v>
                </c:pt>
                <c:pt idx="13">
                  <c:v>JPN</c:v>
                </c:pt>
                <c:pt idx="14">
                  <c:v>CZE</c:v>
                </c:pt>
                <c:pt idx="15">
                  <c:v>ITA</c:v>
                </c:pt>
                <c:pt idx="16">
                  <c:v>NOR</c:v>
                </c:pt>
              </c:strCache>
            </c:strRef>
          </c:cat>
          <c:val>
            <c:numRef>
              <c:f>'Fig11'!$Q$5:$Q$21</c:f>
              <c:numCache>
                <c:formatCode>0.0</c:formatCode>
                <c:ptCount val="17"/>
                <c:pt idx="0">
                  <c:v>16.53051</c:v>
                </c:pt>
                <c:pt idx="1">
                  <c:v>26.231359999999999</c:v>
                </c:pt>
                <c:pt idx="2">
                  <c:v>38.664430000000003</c:v>
                </c:pt>
                <c:pt idx="3">
                  <c:v>35.140560000000001</c:v>
                </c:pt>
                <c:pt idx="4">
                  <c:v>16.58653</c:v>
                </c:pt>
                <c:pt idx="5">
                  <c:v>20.603010000000001</c:v>
                </c:pt>
                <c:pt idx="6">
                  <c:v>25.732947500000002</c:v>
                </c:pt>
                <c:pt idx="7">
                  <c:v>15.833460000000001</c:v>
                </c:pt>
                <c:pt idx="8">
                  <c:v>24.658180000000002</c:v>
                </c:pt>
                <c:pt idx="9">
                  <c:v>29.227049999999998</c:v>
                </c:pt>
                <c:pt idx="10">
                  <c:v>27.869289999999999</c:v>
                </c:pt>
                <c:pt idx="11">
                  <c:v>34.146340000000002</c:v>
                </c:pt>
                <c:pt idx="12">
                  <c:v>23.35323</c:v>
                </c:pt>
                <c:pt idx="13">
                  <c:v>14.893610000000001</c:v>
                </c:pt>
                <c:pt idx="14">
                  <c:v>33.768090000000001</c:v>
                </c:pt>
                <c:pt idx="15">
                  <c:v>24.747820000000001</c:v>
                </c:pt>
                <c:pt idx="16">
                  <c:v>29.473690000000001</c:v>
                </c:pt>
              </c:numCache>
            </c:numRef>
          </c:val>
          <c:smooth val="0"/>
          <c:extLst>
            <c:ext xmlns:c16="http://schemas.microsoft.com/office/drawing/2014/chart" uri="{C3380CC4-5D6E-409C-BE32-E72D297353CC}">
              <c16:uniqueId val="{00000003-0A0D-490E-A13A-E14A75FFE3CE}"/>
            </c:ext>
          </c:extLst>
        </c:ser>
        <c:dLbls>
          <c:showLegendKey val="0"/>
          <c:showVal val="0"/>
          <c:showCatName val="0"/>
          <c:showSerName val="0"/>
          <c:showPercent val="0"/>
          <c:showBubbleSize val="0"/>
        </c:dLbls>
        <c:marker val="1"/>
        <c:smooth val="0"/>
        <c:axId val="119903360"/>
        <c:axId val="119901184"/>
      </c:lineChart>
      <c:catAx>
        <c:axId val="119888896"/>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b="0"/>
            </a:pPr>
            <a:endParaRPr lang="en-US"/>
          </a:p>
        </c:txPr>
        <c:crossAx val="119899264"/>
        <c:crosses val="autoZero"/>
        <c:auto val="1"/>
        <c:lblAlgn val="ctr"/>
        <c:lblOffset val="0"/>
        <c:tickLblSkip val="1"/>
        <c:noMultiLvlLbl val="0"/>
      </c:catAx>
      <c:valAx>
        <c:axId val="119899264"/>
        <c:scaling>
          <c:orientation val="minMax"/>
        </c:scaling>
        <c:delete val="0"/>
        <c:axPos val="l"/>
        <c:majorGridlines>
          <c:spPr>
            <a:ln w="9525" cmpd="sng">
              <a:solidFill>
                <a:srgbClr val="C8C8C8"/>
              </a:solidFill>
              <a:prstDash val="solid"/>
            </a:ln>
          </c:spPr>
        </c:majorGridlines>
        <c:title>
          <c:tx>
            <c:rich>
              <a:bodyPr rot="0" vert="horz"/>
              <a:lstStyle/>
              <a:p>
                <a:pPr>
                  <a:defRPr/>
                </a:pPr>
                <a:r>
                  <a:rPr lang="en-US"/>
                  <a:t>Percentage points</a:t>
                </a:r>
              </a:p>
            </c:rich>
          </c:tx>
          <c:layout>
            <c:manualLayout>
              <c:xMode val="edge"/>
              <c:yMode val="edge"/>
              <c:x val="6.2534247607139732E-3"/>
              <c:y val="2.3945752059294993E-2"/>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19888896"/>
        <c:crosses val="autoZero"/>
        <c:crossBetween val="between"/>
      </c:valAx>
      <c:valAx>
        <c:axId val="119901184"/>
        <c:scaling>
          <c:orientation val="minMax"/>
          <c:max val="50"/>
        </c:scaling>
        <c:delete val="0"/>
        <c:axPos val="r"/>
        <c:title>
          <c:tx>
            <c:rich>
              <a:bodyPr rot="0" vert="horz"/>
              <a:lstStyle/>
              <a:p>
                <a:pPr>
                  <a:defRPr/>
                </a:pPr>
                <a:r>
                  <a:rPr lang="en-US"/>
                  <a:t>Percentage</a:t>
                </a:r>
              </a:p>
            </c:rich>
          </c:tx>
          <c:layout>
            <c:manualLayout>
              <c:xMode val="edge"/>
              <c:yMode val="edge"/>
              <c:x val="0.90541823036611746"/>
              <c:y val="2.3160125065468915E-2"/>
            </c:manualLayout>
          </c:layout>
          <c:overlay val="0"/>
        </c:title>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19903360"/>
        <c:crosses val="max"/>
        <c:crossBetween val="between"/>
        <c:majorUnit val="10"/>
      </c:valAx>
      <c:catAx>
        <c:axId val="119903360"/>
        <c:scaling>
          <c:orientation val="minMax"/>
        </c:scaling>
        <c:delete val="1"/>
        <c:axPos val="b"/>
        <c:numFmt formatCode="General" sourceLinked="1"/>
        <c:majorTickMark val="out"/>
        <c:minorTickMark val="none"/>
        <c:tickLblPos val="nextTo"/>
        <c:crossAx val="119901184"/>
        <c:crossesAt val="0"/>
        <c:auto val="1"/>
        <c:lblAlgn val="ctr"/>
        <c:lblOffset val="100"/>
        <c:noMultiLvlLbl val="0"/>
      </c:catAx>
      <c:spPr>
        <a:solidFill>
          <a:srgbClr val="FFFFFF"/>
        </a:solidFill>
        <a:ln>
          <a:noFill/>
          <a:round/>
        </a:ln>
        <a:effectLst/>
        <a:extLst>
          <a:ext uri="{91240B29-F687-4F45-9708-019B960494DF}">
            <a14:hiddenLine xmlns:a14="http://schemas.microsoft.com/office/drawing/2010/main">
              <a:noFill/>
              <a:round/>
            </a14:hiddenLine>
          </a:ext>
        </a:extLst>
      </c:spPr>
    </c:plotArea>
    <c:legend>
      <c:legendPos val="t"/>
      <c:layout>
        <c:manualLayout>
          <c:xMode val="edge"/>
          <c:yMode val="edge"/>
          <c:x val="0.12600706795290165"/>
          <c:y val="3.1052502102940943E-2"/>
          <c:w val="0.78778064207555087"/>
          <c:h val="7.4703011413679007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100"/>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0050046195815782"/>
          <c:w val="0.98906927548920154"/>
          <c:h val="0.89451933728093025"/>
        </c:manualLayout>
      </c:layout>
      <c:barChart>
        <c:barDir val="col"/>
        <c:grouping val="stacked"/>
        <c:varyColors val="0"/>
        <c:ser>
          <c:idx val="1"/>
          <c:order val="1"/>
          <c:tx>
            <c:strRef>
              <c:f>'Fig5.2'!$U$48</c:f>
              <c:strCache>
                <c:ptCount val="1"/>
                <c:pt idx="0">
                  <c:v>Transfers</c:v>
                </c:pt>
              </c:strCache>
            </c:strRef>
          </c:tx>
          <c:spPr>
            <a:solidFill>
              <a:srgbClr val="037BC1"/>
            </a:solidFill>
            <a:ln w="6350" cmpd="sng">
              <a:solidFill>
                <a:srgbClr val="000000"/>
              </a:solidFill>
              <a:round/>
            </a:ln>
            <a:effectLst/>
          </c:spPr>
          <c:invertIfNegative val="0"/>
          <c:cat>
            <c:strRef>
              <c:f>'Fig5.2'!$M$50:$M$63</c:f>
              <c:strCache>
                <c:ptCount val="14"/>
                <c:pt idx="0">
                  <c:v>FIN</c:v>
                </c:pt>
                <c:pt idx="1">
                  <c:v>ISR</c:v>
                </c:pt>
                <c:pt idx="2">
                  <c:v>SWE 1</c:v>
                </c:pt>
                <c:pt idx="3">
                  <c:v>DNK</c:v>
                </c:pt>
                <c:pt idx="4">
                  <c:v>AUS</c:v>
                </c:pt>
                <c:pt idx="5">
                  <c:v>NLD</c:v>
                </c:pt>
                <c:pt idx="6">
                  <c:v>CAN</c:v>
                </c:pt>
                <c:pt idx="7">
                  <c:v>CZE</c:v>
                </c:pt>
                <c:pt idx="8">
                  <c:v>USA</c:v>
                </c:pt>
                <c:pt idx="9">
                  <c:v>GBR</c:v>
                </c:pt>
                <c:pt idx="10">
                  <c:v>FRA 2</c:v>
                </c:pt>
                <c:pt idx="11">
                  <c:v>NOR</c:v>
                </c:pt>
                <c:pt idx="12">
                  <c:v>DEU</c:v>
                </c:pt>
                <c:pt idx="13">
                  <c:v>OECD13</c:v>
                </c:pt>
              </c:strCache>
            </c:strRef>
          </c:cat>
          <c:val>
            <c:numRef>
              <c:f>'Fig5.2'!$U$50:$U$63</c:f>
              <c:numCache>
                <c:formatCode>0.0</c:formatCode>
                <c:ptCount val="14"/>
                <c:pt idx="0">
                  <c:v>-9.6132564544677734</c:v>
                </c:pt>
                <c:pt idx="1">
                  <c:v>-5.9611635208129883</c:v>
                </c:pt>
                <c:pt idx="2">
                  <c:v>-8.9918613433837891</c:v>
                </c:pt>
                <c:pt idx="3">
                  <c:v>-5.8449015617370605</c:v>
                </c:pt>
                <c:pt idx="4">
                  <c:v>-3.9427263736724854</c:v>
                </c:pt>
                <c:pt idx="5">
                  <c:v>-6.940645694732666</c:v>
                </c:pt>
                <c:pt idx="6">
                  <c:v>-3.3822157382965088</c:v>
                </c:pt>
                <c:pt idx="7">
                  <c:v>-0.96699732542037964</c:v>
                </c:pt>
                <c:pt idx="8">
                  <c:v>1.1235227584838867</c:v>
                </c:pt>
                <c:pt idx="9">
                  <c:v>-1.9088757038116455</c:v>
                </c:pt>
                <c:pt idx="10">
                  <c:v>0.93275070190429688</c:v>
                </c:pt>
                <c:pt idx="11">
                  <c:v>1.0174871683120728</c:v>
                </c:pt>
                <c:pt idx="12">
                  <c:v>1.9153457880020142</c:v>
                </c:pt>
                <c:pt idx="13">
                  <c:v>-3.274118253817925</c:v>
                </c:pt>
              </c:numCache>
            </c:numRef>
          </c:val>
          <c:extLst>
            <c:ext xmlns:c16="http://schemas.microsoft.com/office/drawing/2014/chart" uri="{C3380CC4-5D6E-409C-BE32-E72D297353CC}">
              <c16:uniqueId val="{00000000-8AD5-42FD-A24A-D271826890AB}"/>
            </c:ext>
          </c:extLst>
        </c:ser>
        <c:ser>
          <c:idx val="2"/>
          <c:order val="2"/>
          <c:tx>
            <c:strRef>
              <c:f>'Fig5.2'!$V$48</c:f>
              <c:strCache>
                <c:ptCount val="1"/>
                <c:pt idx="0">
                  <c:v>Personal income taxes incl. SSC</c:v>
                </c:pt>
              </c:strCache>
            </c:strRef>
          </c:tx>
          <c:spPr>
            <a:solidFill>
              <a:srgbClr val="8CC841"/>
            </a:solidFill>
            <a:ln w="6350" cmpd="sng">
              <a:solidFill>
                <a:srgbClr val="000000"/>
              </a:solidFill>
              <a:round/>
            </a:ln>
            <a:effectLst/>
          </c:spPr>
          <c:invertIfNegative val="0"/>
          <c:cat>
            <c:strRef>
              <c:f>'Fig5.2'!$M$50:$M$63</c:f>
              <c:strCache>
                <c:ptCount val="14"/>
                <c:pt idx="0">
                  <c:v>FIN</c:v>
                </c:pt>
                <c:pt idx="1">
                  <c:v>ISR</c:v>
                </c:pt>
                <c:pt idx="2">
                  <c:v>SWE 1</c:v>
                </c:pt>
                <c:pt idx="3">
                  <c:v>DNK</c:v>
                </c:pt>
                <c:pt idx="4">
                  <c:v>AUS</c:v>
                </c:pt>
                <c:pt idx="5">
                  <c:v>NLD</c:v>
                </c:pt>
                <c:pt idx="6">
                  <c:v>CAN</c:v>
                </c:pt>
                <c:pt idx="7">
                  <c:v>CZE</c:v>
                </c:pt>
                <c:pt idx="8">
                  <c:v>USA</c:v>
                </c:pt>
                <c:pt idx="9">
                  <c:v>GBR</c:v>
                </c:pt>
                <c:pt idx="10">
                  <c:v>FRA 2</c:v>
                </c:pt>
                <c:pt idx="11">
                  <c:v>NOR</c:v>
                </c:pt>
                <c:pt idx="12">
                  <c:v>DEU</c:v>
                </c:pt>
                <c:pt idx="13">
                  <c:v>OECD13</c:v>
                </c:pt>
              </c:strCache>
            </c:strRef>
          </c:cat>
          <c:val>
            <c:numRef>
              <c:f>'Fig5.2'!$V$50:$V$63</c:f>
              <c:numCache>
                <c:formatCode>General</c:formatCode>
                <c:ptCount val="14"/>
                <c:pt idx="2" formatCode="0.0">
                  <c:v>0.37256595492362976</c:v>
                </c:pt>
                <c:pt idx="3" formatCode="0.0">
                  <c:v>-1.2698572874069214</c:v>
                </c:pt>
                <c:pt idx="4" formatCode="0.0">
                  <c:v>-0.80936777591705322</c:v>
                </c:pt>
                <c:pt idx="5" formatCode="0.0">
                  <c:v>2.992422342300415</c:v>
                </c:pt>
                <c:pt idx="6" formatCode="0.0">
                  <c:v>-0.34155052900314331</c:v>
                </c:pt>
                <c:pt idx="11" formatCode="0.0">
                  <c:v>0.35083469748497009</c:v>
                </c:pt>
                <c:pt idx="13" formatCode="0.0">
                  <c:v>-8.4870850810637846E-2</c:v>
                </c:pt>
              </c:numCache>
            </c:numRef>
          </c:val>
          <c:extLst>
            <c:ext xmlns:c16="http://schemas.microsoft.com/office/drawing/2014/chart" uri="{C3380CC4-5D6E-409C-BE32-E72D297353CC}">
              <c16:uniqueId val="{00000001-8AD5-42FD-A24A-D271826890AB}"/>
            </c:ext>
          </c:extLst>
        </c:ser>
        <c:ser>
          <c:idx val="3"/>
          <c:order val="3"/>
          <c:tx>
            <c:strRef>
              <c:f>'Fig5.2'!$W$48</c:f>
              <c:strCache>
                <c:ptCount val="1"/>
                <c:pt idx="0">
                  <c:v>Personal income taxes</c:v>
                </c:pt>
              </c:strCache>
            </c:strRef>
          </c:tx>
          <c:spPr>
            <a:solidFill>
              <a:srgbClr val="7F0506"/>
            </a:solidFill>
            <a:ln w="6350" cmpd="sng">
              <a:solidFill>
                <a:srgbClr val="000000"/>
              </a:solidFill>
              <a:round/>
            </a:ln>
            <a:effectLst/>
          </c:spPr>
          <c:invertIfNegative val="0"/>
          <c:cat>
            <c:strRef>
              <c:f>'Fig5.2'!$M$50:$M$63</c:f>
              <c:strCache>
                <c:ptCount val="14"/>
                <c:pt idx="0">
                  <c:v>FIN</c:v>
                </c:pt>
                <c:pt idx="1">
                  <c:v>ISR</c:v>
                </c:pt>
                <c:pt idx="2">
                  <c:v>SWE 1</c:v>
                </c:pt>
                <c:pt idx="3">
                  <c:v>DNK</c:v>
                </c:pt>
                <c:pt idx="4">
                  <c:v>AUS</c:v>
                </c:pt>
                <c:pt idx="5">
                  <c:v>NLD</c:v>
                </c:pt>
                <c:pt idx="6">
                  <c:v>CAN</c:v>
                </c:pt>
                <c:pt idx="7">
                  <c:v>CZE</c:v>
                </c:pt>
                <c:pt idx="8">
                  <c:v>USA</c:v>
                </c:pt>
                <c:pt idx="9">
                  <c:v>GBR</c:v>
                </c:pt>
                <c:pt idx="10">
                  <c:v>FRA 2</c:v>
                </c:pt>
                <c:pt idx="11">
                  <c:v>NOR</c:v>
                </c:pt>
                <c:pt idx="12">
                  <c:v>DEU</c:v>
                </c:pt>
                <c:pt idx="13">
                  <c:v>OECD13</c:v>
                </c:pt>
              </c:strCache>
            </c:strRef>
          </c:cat>
          <c:val>
            <c:numRef>
              <c:f>'Fig5.2'!$W$50:$W$63</c:f>
              <c:numCache>
                <c:formatCode>0.0</c:formatCode>
                <c:ptCount val="14"/>
                <c:pt idx="0">
                  <c:v>-1.0834347009658813</c:v>
                </c:pt>
                <c:pt idx="1">
                  <c:v>-3.7819020748138428</c:v>
                </c:pt>
                <c:pt idx="7">
                  <c:v>0.27046385407447815</c:v>
                </c:pt>
                <c:pt idx="8">
                  <c:v>-0.87700545787811279</c:v>
                </c:pt>
                <c:pt idx="9">
                  <c:v>1.7094775438308716</c:v>
                </c:pt>
                <c:pt idx="10">
                  <c:v>-0.10860967636108398</c:v>
                </c:pt>
                <c:pt idx="12">
                  <c:v>8.8660530745983124E-2</c:v>
                </c:pt>
              </c:numCache>
            </c:numRef>
          </c:val>
          <c:extLst>
            <c:ext xmlns:c16="http://schemas.microsoft.com/office/drawing/2014/chart" uri="{C3380CC4-5D6E-409C-BE32-E72D297353CC}">
              <c16:uniqueId val="{00000002-8AD5-42FD-A24A-D271826890AB}"/>
            </c:ext>
          </c:extLst>
        </c:ser>
        <c:ser>
          <c:idx val="4"/>
          <c:order val="4"/>
          <c:tx>
            <c:strRef>
              <c:f>'Fig5.2'!$X$48</c:f>
              <c:strCache>
                <c:ptCount val="1"/>
                <c:pt idx="0">
                  <c:v>SSC</c:v>
                </c:pt>
              </c:strCache>
            </c:strRef>
          </c:tx>
          <c:spPr>
            <a:solidFill>
              <a:srgbClr val="F47920"/>
            </a:solidFill>
            <a:ln w="6350" cmpd="sng">
              <a:solidFill>
                <a:srgbClr val="000000"/>
              </a:solidFill>
              <a:round/>
            </a:ln>
            <a:effectLst/>
          </c:spPr>
          <c:invertIfNegative val="0"/>
          <c:cat>
            <c:strRef>
              <c:f>'Fig5.2'!$M$50:$M$63</c:f>
              <c:strCache>
                <c:ptCount val="14"/>
                <c:pt idx="0">
                  <c:v>FIN</c:v>
                </c:pt>
                <c:pt idx="1">
                  <c:v>ISR</c:v>
                </c:pt>
                <c:pt idx="2">
                  <c:v>SWE 1</c:v>
                </c:pt>
                <c:pt idx="3">
                  <c:v>DNK</c:v>
                </c:pt>
                <c:pt idx="4">
                  <c:v>AUS</c:v>
                </c:pt>
                <c:pt idx="5">
                  <c:v>NLD</c:v>
                </c:pt>
                <c:pt idx="6">
                  <c:v>CAN</c:v>
                </c:pt>
                <c:pt idx="7">
                  <c:v>CZE</c:v>
                </c:pt>
                <c:pt idx="8">
                  <c:v>USA</c:v>
                </c:pt>
                <c:pt idx="9">
                  <c:v>GBR</c:v>
                </c:pt>
                <c:pt idx="10">
                  <c:v>FRA 2</c:v>
                </c:pt>
                <c:pt idx="11">
                  <c:v>NOR</c:v>
                </c:pt>
                <c:pt idx="12">
                  <c:v>DEU</c:v>
                </c:pt>
                <c:pt idx="13">
                  <c:v>OECD13</c:v>
                </c:pt>
              </c:strCache>
            </c:strRef>
          </c:cat>
          <c:val>
            <c:numRef>
              <c:f>'Fig5.2'!$X$50:$X$63</c:f>
              <c:numCache>
                <c:formatCode>0.0</c:formatCode>
                <c:ptCount val="14"/>
                <c:pt idx="0">
                  <c:v>-1.0571485757827759</c:v>
                </c:pt>
                <c:pt idx="1">
                  <c:v>1.0506869554519653</c:v>
                </c:pt>
                <c:pt idx="7">
                  <c:v>0.55220282077789307</c:v>
                </c:pt>
                <c:pt idx="8">
                  <c:v>0.1297842264175415</c:v>
                </c:pt>
                <c:pt idx="9">
                  <c:v>0.59558135271072388</c:v>
                </c:pt>
                <c:pt idx="12">
                  <c:v>0.11287292838096619</c:v>
                </c:pt>
              </c:numCache>
            </c:numRef>
          </c:val>
          <c:extLst>
            <c:ext xmlns:c16="http://schemas.microsoft.com/office/drawing/2014/chart" uri="{C3380CC4-5D6E-409C-BE32-E72D297353CC}">
              <c16:uniqueId val="{00000003-8AD5-42FD-A24A-D271826890AB}"/>
            </c:ext>
          </c:extLst>
        </c:ser>
        <c:dLbls>
          <c:showLegendKey val="0"/>
          <c:showVal val="0"/>
          <c:showCatName val="0"/>
          <c:showSerName val="0"/>
          <c:showPercent val="0"/>
          <c:showBubbleSize val="0"/>
        </c:dLbls>
        <c:gapWidth val="150"/>
        <c:overlap val="100"/>
        <c:axId val="119970432"/>
        <c:axId val="119984896"/>
      </c:barChart>
      <c:lineChart>
        <c:grouping val="standard"/>
        <c:varyColors val="0"/>
        <c:ser>
          <c:idx val="0"/>
          <c:order val="0"/>
          <c:tx>
            <c:strRef>
              <c:f>'Fig5.2'!$T$48</c:f>
              <c:strCache>
                <c:ptCount val="1"/>
                <c:pt idx="0">
                  <c:v>Total</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4F81BD">
                      <a:shade val="95000"/>
                      <a:satMod val="105000"/>
                    </a:srgbClr>
                  </a:solidFill>
                  <a:prstDash val="solid"/>
                  <a:round/>
                </a14:hiddenLine>
              </a:ext>
            </a:extLst>
          </c:spPr>
          <c:marker>
            <c:symbol val="diamond"/>
            <c:size val="7"/>
            <c:spPr>
              <a:solidFill>
                <a:schemeClr val="bg1"/>
              </a:solidFill>
              <a:ln w="9525">
                <a:solidFill>
                  <a:srgbClr val="000000"/>
                </a:solidFill>
                <a:prstDash val="solid"/>
              </a:ln>
              <a:effectLst/>
              <a:extLst/>
            </c:spPr>
          </c:marker>
          <c:cat>
            <c:strRef>
              <c:f>'Fig5.2'!$M$50:$M$63</c:f>
              <c:strCache>
                <c:ptCount val="14"/>
                <c:pt idx="0">
                  <c:v>FIN</c:v>
                </c:pt>
                <c:pt idx="1">
                  <c:v>ISR</c:v>
                </c:pt>
                <c:pt idx="2">
                  <c:v>SWE 1</c:v>
                </c:pt>
                <c:pt idx="3">
                  <c:v>DNK</c:v>
                </c:pt>
                <c:pt idx="4">
                  <c:v>AUS</c:v>
                </c:pt>
                <c:pt idx="5">
                  <c:v>NLD</c:v>
                </c:pt>
                <c:pt idx="6">
                  <c:v>CAN</c:v>
                </c:pt>
                <c:pt idx="7">
                  <c:v>CZE</c:v>
                </c:pt>
                <c:pt idx="8">
                  <c:v>USA</c:v>
                </c:pt>
                <c:pt idx="9">
                  <c:v>GBR</c:v>
                </c:pt>
                <c:pt idx="10">
                  <c:v>FRA 2</c:v>
                </c:pt>
                <c:pt idx="11">
                  <c:v>NOR</c:v>
                </c:pt>
                <c:pt idx="12">
                  <c:v>DEU</c:v>
                </c:pt>
                <c:pt idx="13">
                  <c:v>OECD13</c:v>
                </c:pt>
              </c:strCache>
            </c:strRef>
          </c:cat>
          <c:val>
            <c:numRef>
              <c:f>'Fig5.2'!$T$50:$T$63</c:f>
              <c:numCache>
                <c:formatCode>0.0</c:formatCode>
                <c:ptCount val="14"/>
                <c:pt idx="0">
                  <c:v>-11.753849029541016</c:v>
                </c:pt>
                <c:pt idx="1">
                  <c:v>-8.6923866271972656</c:v>
                </c:pt>
                <c:pt idx="2">
                  <c:v>-8.6192893981933594</c:v>
                </c:pt>
                <c:pt idx="3">
                  <c:v>-7.11474609375</c:v>
                </c:pt>
                <c:pt idx="4">
                  <c:v>-4.7520885467529297</c:v>
                </c:pt>
                <c:pt idx="5">
                  <c:v>-3.9482231140136719</c:v>
                </c:pt>
                <c:pt idx="6">
                  <c:v>-3.7237682342529297</c:v>
                </c:pt>
                <c:pt idx="7">
                  <c:v>-0.14431953430175781</c:v>
                </c:pt>
                <c:pt idx="8">
                  <c:v>0.37630271911621094</c:v>
                </c:pt>
                <c:pt idx="9">
                  <c:v>0.39616203308105469</c:v>
                </c:pt>
                <c:pt idx="10">
                  <c:v>0.82415008544921875</c:v>
                </c:pt>
                <c:pt idx="11">
                  <c:v>1.3683147430419922</c:v>
                </c:pt>
                <c:pt idx="12">
                  <c:v>2.1168689727783203</c:v>
                </c:pt>
                <c:pt idx="13">
                  <c:v>-3.3589901557335486</c:v>
                </c:pt>
              </c:numCache>
            </c:numRef>
          </c:val>
          <c:smooth val="0"/>
          <c:extLst>
            <c:ext xmlns:c16="http://schemas.microsoft.com/office/drawing/2014/chart" uri="{C3380CC4-5D6E-409C-BE32-E72D297353CC}">
              <c16:uniqueId val="{00000004-8AD5-42FD-A24A-D271826890AB}"/>
            </c:ext>
          </c:extLst>
        </c:ser>
        <c:dLbls>
          <c:showLegendKey val="0"/>
          <c:showVal val="0"/>
          <c:showCatName val="0"/>
          <c:showSerName val="0"/>
          <c:showPercent val="0"/>
          <c:showBubbleSize val="0"/>
        </c:dLbls>
        <c:marker val="1"/>
        <c:smooth val="0"/>
        <c:axId val="119970432"/>
        <c:axId val="119984896"/>
      </c:lineChart>
      <c:catAx>
        <c:axId val="119970432"/>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119984896"/>
        <c:crosses val="autoZero"/>
        <c:auto val="1"/>
        <c:lblAlgn val="ctr"/>
        <c:lblOffset val="0"/>
        <c:tickLblSkip val="1"/>
        <c:noMultiLvlLbl val="0"/>
      </c:catAx>
      <c:valAx>
        <c:axId val="119984896"/>
        <c:scaling>
          <c:orientation val="minMax"/>
          <c:max val="6"/>
          <c:min val="-14"/>
        </c:scaling>
        <c:delete val="0"/>
        <c:axPos val="l"/>
        <c:majorGridlines>
          <c:spPr>
            <a:ln w="9525" cmpd="sng">
              <a:solidFill>
                <a:srgbClr val="C8C8C8"/>
              </a:solidFill>
              <a:prstDash val="solid"/>
            </a:ln>
          </c:spPr>
        </c:majorGridlines>
        <c:title>
          <c:tx>
            <c:rich>
              <a:bodyPr rot="0" vert="horz"/>
              <a:lstStyle/>
              <a:p>
                <a:pPr>
                  <a:defRPr/>
                </a:pPr>
                <a:r>
                  <a:rPr lang="en-US"/>
                  <a:t>Percentage points</a:t>
                </a:r>
              </a:p>
            </c:rich>
          </c:tx>
          <c:layout>
            <c:manualLayout>
              <c:xMode val="edge"/>
              <c:yMode val="edge"/>
              <c:x val="7.7316345747550821E-4"/>
              <c:y val="1.2754475091993147E-2"/>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19970432"/>
        <c:crosses val="autoZero"/>
        <c:crossBetween val="between"/>
      </c:valAx>
      <c:spPr>
        <a:solidFill>
          <a:srgbClr val="FFFFFF"/>
        </a:solidFill>
        <a:ln>
          <a:noFill/>
          <a:round/>
        </a:ln>
        <a:effectLst/>
        <a:extLst>
          <a:ext uri="{91240B29-F687-4F45-9708-019B960494DF}">
            <a14:hiddenLine xmlns:a14="http://schemas.microsoft.com/office/drawing/2010/main">
              <a:noFill/>
              <a:round/>
            </a14:hiddenLine>
          </a:ext>
        </a:extLst>
      </c:spPr>
    </c:plotArea>
    <c:legend>
      <c:legendPos val="t"/>
      <c:layout>
        <c:manualLayout>
          <c:xMode val="edge"/>
          <c:yMode val="edge"/>
          <c:x val="5.3113906723772884E-2"/>
          <c:y val="0.1169335562041928"/>
          <c:w val="0.9357261271503019"/>
          <c:h val="9.7760181528651707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100"/>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latin typeface="+mn-lt"/>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06569487738519E-2"/>
          <c:y val="0.13651908265565166"/>
          <c:w val="0.93320744517919241"/>
          <c:h val="0.77619551654403851"/>
        </c:manualLayout>
      </c:layout>
      <c:barChart>
        <c:barDir val="col"/>
        <c:grouping val="clustered"/>
        <c:varyColors val="0"/>
        <c:ser>
          <c:idx val="0"/>
          <c:order val="0"/>
          <c:tx>
            <c:strRef>
              <c:f>'Fig5.3'!$Z$15</c:f>
              <c:strCache>
                <c:ptCount val="1"/>
                <c:pt idx="0">
                  <c:v>Insurance transfers</c:v>
                </c:pt>
              </c:strCache>
            </c:strRef>
          </c:tx>
          <c:spPr>
            <a:solidFill>
              <a:srgbClr val="037BC1"/>
            </a:solidFill>
            <a:ln w="6350" cmpd="sng">
              <a:solidFill>
                <a:srgbClr val="000000"/>
              </a:solidFill>
              <a:round/>
            </a:ln>
            <a:effectLst/>
          </c:spPr>
          <c:invertIfNegative val="0"/>
          <c:cat>
            <c:strRef>
              <c:f>'Fig5.3'!$L$17:$L$25</c:f>
              <c:strCache>
                <c:ptCount val="9"/>
                <c:pt idx="0">
                  <c:v>FIN</c:v>
                </c:pt>
                <c:pt idx="1">
                  <c:v>DNK</c:v>
                </c:pt>
                <c:pt idx="2">
                  <c:v>AUS</c:v>
                </c:pt>
                <c:pt idx="3">
                  <c:v>GBR</c:v>
                </c:pt>
                <c:pt idx="4">
                  <c:v>CZE</c:v>
                </c:pt>
                <c:pt idx="5">
                  <c:v>FRA 2</c:v>
                </c:pt>
                <c:pt idx="6">
                  <c:v>USA</c:v>
                </c:pt>
                <c:pt idx="7">
                  <c:v>DEU</c:v>
                </c:pt>
                <c:pt idx="8">
                  <c:v>OECD8</c:v>
                </c:pt>
              </c:strCache>
            </c:strRef>
          </c:cat>
          <c:val>
            <c:numRef>
              <c:f>'Fig5.3'!$Z$17:$Z$25</c:f>
              <c:numCache>
                <c:formatCode>0.0</c:formatCode>
                <c:ptCount val="9"/>
                <c:pt idx="0">
                  <c:v>-7.8941202163696289</c:v>
                </c:pt>
                <c:pt idx="1">
                  <c:v>-5.6243629455566406</c:v>
                </c:pt>
                <c:pt idx="2">
                  <c:v>-0.35568180680274963</c:v>
                </c:pt>
                <c:pt idx="3">
                  <c:v>-4.0347900390625</c:v>
                </c:pt>
                <c:pt idx="4">
                  <c:v>-2.109222412109375</c:v>
                </c:pt>
                <c:pt idx="5">
                  <c:v>1.6035588979721069</c:v>
                </c:pt>
                <c:pt idx="6">
                  <c:v>1.2060626745223999</c:v>
                </c:pt>
                <c:pt idx="7">
                  <c:v>-5.4562091827392578</c:v>
                </c:pt>
                <c:pt idx="8">
                  <c:v>-2.8330956287682056</c:v>
                </c:pt>
              </c:numCache>
            </c:numRef>
          </c:val>
          <c:extLst>
            <c:ext xmlns:c16="http://schemas.microsoft.com/office/drawing/2014/chart" uri="{C3380CC4-5D6E-409C-BE32-E72D297353CC}">
              <c16:uniqueId val="{00000000-1D98-421C-A9CE-36801DB116C5}"/>
            </c:ext>
          </c:extLst>
        </c:ser>
        <c:ser>
          <c:idx val="1"/>
          <c:order val="1"/>
          <c:tx>
            <c:strRef>
              <c:f>'Fig5.3'!$AA$15</c:f>
              <c:strCache>
                <c:ptCount val="1"/>
                <c:pt idx="0">
                  <c:v>Universal transfers</c:v>
                </c:pt>
              </c:strCache>
            </c:strRef>
          </c:tx>
          <c:spPr>
            <a:solidFill>
              <a:srgbClr val="8CC841"/>
            </a:solidFill>
            <a:ln w="6350" cmpd="sng">
              <a:solidFill>
                <a:srgbClr val="000000"/>
              </a:solidFill>
              <a:round/>
            </a:ln>
            <a:effectLst/>
          </c:spPr>
          <c:invertIfNegative val="0"/>
          <c:cat>
            <c:strRef>
              <c:f>'Fig5.3'!$L$17:$L$25</c:f>
              <c:strCache>
                <c:ptCount val="9"/>
                <c:pt idx="0">
                  <c:v>FIN</c:v>
                </c:pt>
                <c:pt idx="1">
                  <c:v>DNK</c:v>
                </c:pt>
                <c:pt idx="2">
                  <c:v>AUS</c:v>
                </c:pt>
                <c:pt idx="3">
                  <c:v>GBR</c:v>
                </c:pt>
                <c:pt idx="4">
                  <c:v>CZE</c:v>
                </c:pt>
                <c:pt idx="5">
                  <c:v>FRA 2</c:v>
                </c:pt>
                <c:pt idx="6">
                  <c:v>USA</c:v>
                </c:pt>
                <c:pt idx="7">
                  <c:v>DEU</c:v>
                </c:pt>
                <c:pt idx="8">
                  <c:v>OECD8</c:v>
                </c:pt>
              </c:strCache>
            </c:strRef>
          </c:cat>
          <c:val>
            <c:numRef>
              <c:f>'Fig5.3'!$AA$17:$AA$25</c:f>
              <c:numCache>
                <c:formatCode>0.0</c:formatCode>
                <c:ptCount val="9"/>
                <c:pt idx="0">
                  <c:v>-2.9614276885986328</c:v>
                </c:pt>
                <c:pt idx="1">
                  <c:v>-0.94363135099411011</c:v>
                </c:pt>
                <c:pt idx="2">
                  <c:v>-2.3836681842803955</c:v>
                </c:pt>
                <c:pt idx="3">
                  <c:v>8.0747373402118683E-2</c:v>
                </c:pt>
                <c:pt idx="4">
                  <c:v>0.10748007148504257</c:v>
                </c:pt>
                <c:pt idx="5">
                  <c:v>-2.3039190769195557</c:v>
                </c:pt>
                <c:pt idx="6">
                  <c:v>2.0913625136017799E-2</c:v>
                </c:pt>
                <c:pt idx="7">
                  <c:v>2.3943958282470703</c:v>
                </c:pt>
                <c:pt idx="8">
                  <c:v>-0.74863867531530559</c:v>
                </c:pt>
              </c:numCache>
            </c:numRef>
          </c:val>
          <c:extLst>
            <c:ext xmlns:c16="http://schemas.microsoft.com/office/drawing/2014/chart" uri="{C3380CC4-5D6E-409C-BE32-E72D297353CC}">
              <c16:uniqueId val="{00000001-1D98-421C-A9CE-36801DB116C5}"/>
            </c:ext>
          </c:extLst>
        </c:ser>
        <c:ser>
          <c:idx val="2"/>
          <c:order val="2"/>
          <c:tx>
            <c:strRef>
              <c:f>'Fig5.3'!$AB$15</c:f>
              <c:strCache>
                <c:ptCount val="1"/>
                <c:pt idx="0">
                  <c:v>Assistance transfers</c:v>
                </c:pt>
              </c:strCache>
            </c:strRef>
          </c:tx>
          <c:spPr>
            <a:solidFill>
              <a:srgbClr val="7F0506"/>
            </a:solidFill>
            <a:ln w="6350" cmpd="sng">
              <a:solidFill>
                <a:srgbClr val="000000"/>
              </a:solidFill>
              <a:round/>
            </a:ln>
            <a:effectLst/>
          </c:spPr>
          <c:invertIfNegative val="0"/>
          <c:cat>
            <c:strRef>
              <c:f>'Fig5.3'!$L$17:$L$25</c:f>
              <c:strCache>
                <c:ptCount val="9"/>
                <c:pt idx="0">
                  <c:v>FIN</c:v>
                </c:pt>
                <c:pt idx="1">
                  <c:v>DNK</c:v>
                </c:pt>
                <c:pt idx="2">
                  <c:v>AUS</c:v>
                </c:pt>
                <c:pt idx="3">
                  <c:v>GBR</c:v>
                </c:pt>
                <c:pt idx="4">
                  <c:v>CZE</c:v>
                </c:pt>
                <c:pt idx="5">
                  <c:v>FRA 2</c:v>
                </c:pt>
                <c:pt idx="6">
                  <c:v>USA</c:v>
                </c:pt>
                <c:pt idx="7">
                  <c:v>DEU</c:v>
                </c:pt>
                <c:pt idx="8">
                  <c:v>OECD8</c:v>
                </c:pt>
              </c:strCache>
            </c:strRef>
          </c:cat>
          <c:val>
            <c:numRef>
              <c:f>'Fig5.3'!$AB$17:$AB$25</c:f>
              <c:numCache>
                <c:formatCode>0.0</c:formatCode>
                <c:ptCount val="9"/>
                <c:pt idx="0">
                  <c:v>-0.74692606925964355</c:v>
                </c:pt>
                <c:pt idx="1">
                  <c:v>0.10445946455001831</c:v>
                </c:pt>
                <c:pt idx="2">
                  <c:v>-0.41030177474021912</c:v>
                </c:pt>
                <c:pt idx="3">
                  <c:v>2.0351176261901855</c:v>
                </c:pt>
                <c:pt idx="4">
                  <c:v>0.3196546733379364</c:v>
                </c:pt>
                <c:pt idx="5">
                  <c:v>2.1349210739135742</c:v>
                </c:pt>
                <c:pt idx="6">
                  <c:v>-0.24397055804729462</c:v>
                </c:pt>
                <c:pt idx="7">
                  <c:v>4.280982494354248</c:v>
                </c:pt>
                <c:pt idx="8">
                  <c:v>0.93424211628735065</c:v>
                </c:pt>
              </c:numCache>
            </c:numRef>
          </c:val>
          <c:extLst>
            <c:ext xmlns:c16="http://schemas.microsoft.com/office/drawing/2014/chart" uri="{C3380CC4-5D6E-409C-BE32-E72D297353CC}">
              <c16:uniqueId val="{00000002-1D98-421C-A9CE-36801DB116C5}"/>
            </c:ext>
          </c:extLst>
        </c:ser>
        <c:dLbls>
          <c:showLegendKey val="0"/>
          <c:showVal val="0"/>
          <c:showCatName val="0"/>
          <c:showSerName val="0"/>
          <c:showPercent val="0"/>
          <c:showBubbleSize val="0"/>
        </c:dLbls>
        <c:gapWidth val="150"/>
        <c:axId val="120343936"/>
        <c:axId val="120358400"/>
      </c:barChart>
      <c:lineChart>
        <c:grouping val="standard"/>
        <c:varyColors val="0"/>
        <c:ser>
          <c:idx val="3"/>
          <c:order val="3"/>
          <c:tx>
            <c:strRef>
              <c:f>'Fig5.3'!$U$15</c:f>
              <c:strCache>
                <c:ptCount val="1"/>
                <c:pt idx="0">
                  <c:v>Total transfers</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8064A2">
                      <a:shade val="95000"/>
                      <a:satMod val="105000"/>
                    </a:srgbClr>
                  </a:solidFill>
                  <a:prstDash val="solid"/>
                  <a:round/>
                </a14:hiddenLine>
              </a:ext>
            </a:extLst>
          </c:spPr>
          <c:marker>
            <c:symbol val="diamond"/>
            <c:size val="7"/>
            <c:spPr>
              <a:solidFill>
                <a:schemeClr val="bg1"/>
              </a:solidFill>
              <a:ln w="9525">
                <a:solidFill>
                  <a:srgbClr val="000000"/>
                </a:solidFill>
                <a:prstDash val="solid"/>
              </a:ln>
              <a:effectLst/>
              <a:extLst/>
            </c:spPr>
          </c:marker>
          <c:val>
            <c:numRef>
              <c:f>'Fig5.3'!$U$17:$U$25</c:f>
              <c:numCache>
                <c:formatCode>0.0</c:formatCode>
                <c:ptCount val="9"/>
                <c:pt idx="0">
                  <c:v>-9.6132564544677734</c:v>
                </c:pt>
                <c:pt idx="1">
                  <c:v>-5.8449015617370605</c:v>
                </c:pt>
                <c:pt idx="2">
                  <c:v>-3.9427263736724854</c:v>
                </c:pt>
                <c:pt idx="3">
                  <c:v>-1.9088757038116455</c:v>
                </c:pt>
                <c:pt idx="4">
                  <c:v>-0.96699732542037964</c:v>
                </c:pt>
                <c:pt idx="5">
                  <c:v>0.93275070190429688</c:v>
                </c:pt>
                <c:pt idx="6">
                  <c:v>1.1235227584838867</c:v>
                </c:pt>
                <c:pt idx="7">
                  <c:v>1.9153457880020142</c:v>
                </c:pt>
                <c:pt idx="8">
                  <c:v>-2.2881422713398933</c:v>
                </c:pt>
              </c:numCache>
            </c:numRef>
          </c:val>
          <c:smooth val="0"/>
          <c:extLst>
            <c:ext xmlns:c16="http://schemas.microsoft.com/office/drawing/2014/chart" uri="{C3380CC4-5D6E-409C-BE32-E72D297353CC}">
              <c16:uniqueId val="{00000003-1D98-421C-A9CE-36801DB116C5}"/>
            </c:ext>
          </c:extLst>
        </c:ser>
        <c:dLbls>
          <c:showLegendKey val="0"/>
          <c:showVal val="0"/>
          <c:showCatName val="0"/>
          <c:showSerName val="0"/>
          <c:showPercent val="0"/>
          <c:showBubbleSize val="0"/>
        </c:dLbls>
        <c:marker val="1"/>
        <c:smooth val="0"/>
        <c:axId val="120343936"/>
        <c:axId val="120358400"/>
      </c:lineChart>
      <c:catAx>
        <c:axId val="120343936"/>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120358400"/>
        <c:crosses val="autoZero"/>
        <c:auto val="1"/>
        <c:lblAlgn val="ctr"/>
        <c:lblOffset val="0"/>
        <c:tickLblSkip val="1"/>
        <c:noMultiLvlLbl val="0"/>
      </c:catAx>
      <c:valAx>
        <c:axId val="120358400"/>
        <c:scaling>
          <c:orientation val="minMax"/>
          <c:max val="8"/>
          <c:min val="-10"/>
        </c:scaling>
        <c:delete val="0"/>
        <c:axPos val="l"/>
        <c:majorGridlines>
          <c:spPr>
            <a:ln w="9525" cmpd="sng">
              <a:solidFill>
                <a:srgbClr val="C8C8C8"/>
              </a:solidFill>
              <a:prstDash val="solid"/>
            </a:ln>
          </c:spPr>
        </c:majorGridlines>
        <c:title>
          <c:tx>
            <c:rich>
              <a:bodyPr rot="0" vert="horz"/>
              <a:lstStyle/>
              <a:p>
                <a:pPr>
                  <a:defRPr/>
                </a:pPr>
                <a:r>
                  <a:rPr lang="en-US"/>
                  <a:t>Percentage points</a:t>
                </a:r>
              </a:p>
            </c:rich>
          </c:tx>
          <c:layout>
            <c:manualLayout>
              <c:xMode val="edge"/>
              <c:yMode val="edge"/>
              <c:x val="0"/>
              <c:y val="2.8428208768985844E-2"/>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20343936"/>
        <c:crosses val="autoZero"/>
        <c:crossBetween val="between"/>
      </c:valAx>
      <c:spPr>
        <a:solidFill>
          <a:srgbClr val="FFFFFF"/>
        </a:solidFill>
        <a:ln>
          <a:noFill/>
          <a:round/>
        </a:ln>
        <a:effectLst/>
        <a:extLst>
          <a:ext uri="{91240B29-F687-4F45-9708-019B960494DF}">
            <a14:hiddenLine xmlns:a14="http://schemas.microsoft.com/office/drawing/2010/main">
              <a:noFill/>
              <a:round/>
            </a14:hiddenLine>
          </a:ext>
        </a:extLst>
      </c:spPr>
    </c:plotArea>
    <c:legend>
      <c:legendPos val="t"/>
      <c:layout>
        <c:manualLayout>
          <c:xMode val="edge"/>
          <c:yMode val="edge"/>
          <c:x val="5.2823330914633863E-2"/>
          <c:y val="0.12679574889204423"/>
          <c:w val="0.94485802365959626"/>
          <c:h val="9.6560819241857068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100"/>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0050046195815782"/>
          <c:w val="0.98906927548920154"/>
          <c:h val="0.89451933728093025"/>
        </c:manualLayout>
      </c:layout>
      <c:barChart>
        <c:barDir val="col"/>
        <c:grouping val="clustered"/>
        <c:varyColors val="0"/>
        <c:ser>
          <c:idx val="0"/>
          <c:order val="0"/>
          <c:tx>
            <c:strRef>
              <c:f>'fig 5'!$T$5</c:f>
              <c:strCache>
                <c:ptCount val="1"/>
                <c:pt idx="0">
                  <c:v>Size</c:v>
                </c:pt>
              </c:strCache>
            </c:strRef>
          </c:tx>
          <c:spPr>
            <a:solidFill>
              <a:srgbClr val="037BC1"/>
            </a:solidFill>
            <a:ln w="6350" cmpd="sng">
              <a:solidFill>
                <a:srgbClr val="000000"/>
              </a:solidFill>
              <a:round/>
            </a:ln>
            <a:effectLst/>
          </c:spPr>
          <c:invertIfNegative val="0"/>
          <c:cat>
            <c:strRef>
              <c:f>'fig 5'!$L$7:$L$21</c:f>
              <c:strCache>
                <c:ptCount val="15"/>
                <c:pt idx="0">
                  <c:v>ISR</c:v>
                </c:pt>
                <c:pt idx="1">
                  <c:v>AUS</c:v>
                </c:pt>
                <c:pt idx="2">
                  <c:v>GBR</c:v>
                </c:pt>
                <c:pt idx="3">
                  <c:v>FIN</c:v>
                </c:pt>
                <c:pt idx="4">
                  <c:v>CZE</c:v>
                </c:pt>
                <c:pt idx="5">
                  <c:v>DNK</c:v>
                </c:pt>
                <c:pt idx="6">
                  <c:v>SWE 1</c:v>
                </c:pt>
                <c:pt idx="7">
                  <c:v>USA</c:v>
                </c:pt>
                <c:pt idx="8">
                  <c:v>CAN</c:v>
                </c:pt>
                <c:pt idx="9">
                  <c:v>FRA 2</c:v>
                </c:pt>
                <c:pt idx="10">
                  <c:v>DEU</c:v>
                </c:pt>
                <c:pt idx="11">
                  <c:v>NOR</c:v>
                </c:pt>
                <c:pt idx="12">
                  <c:v>NLD</c:v>
                </c:pt>
                <c:pt idx="14">
                  <c:v>OECD13</c:v>
                </c:pt>
              </c:strCache>
            </c:strRef>
          </c:cat>
          <c:val>
            <c:numRef>
              <c:f>'fig 5'!$T$7:$T$21</c:f>
              <c:numCache>
                <c:formatCode>0.00</c:formatCode>
                <c:ptCount val="15"/>
                <c:pt idx="0">
                  <c:v>-8.7112007141113281</c:v>
                </c:pt>
                <c:pt idx="1">
                  <c:v>-5.0435009002685547</c:v>
                </c:pt>
                <c:pt idx="2">
                  <c:v>-4.7338008880615234</c:v>
                </c:pt>
                <c:pt idx="3">
                  <c:v>-3.8775978088378906</c:v>
                </c:pt>
                <c:pt idx="4">
                  <c:v>-3.2795009613037109</c:v>
                </c:pt>
                <c:pt idx="5">
                  <c:v>-1.9622993469238281</c:v>
                </c:pt>
                <c:pt idx="6">
                  <c:v>-1.0266990661621094</c:v>
                </c:pt>
                <c:pt idx="7">
                  <c:v>-0.94630241394042969</c:v>
                </c:pt>
                <c:pt idx="8">
                  <c:v>-0.93200111389160156</c:v>
                </c:pt>
                <c:pt idx="9">
                  <c:v>-0.42059993743896484</c:v>
                </c:pt>
                <c:pt idx="10">
                  <c:v>0.6959991455078125</c:v>
                </c:pt>
                <c:pt idx="11">
                  <c:v>1.0080986022949219</c:v>
                </c:pt>
                <c:pt idx="12">
                  <c:v>1.6006011962890625</c:v>
                </c:pt>
                <c:pt idx="14">
                  <c:v>-2.125292631296011</c:v>
                </c:pt>
              </c:numCache>
            </c:numRef>
          </c:val>
          <c:extLst>
            <c:ext xmlns:c16="http://schemas.microsoft.com/office/drawing/2014/chart" uri="{C3380CC4-5D6E-409C-BE32-E72D297353CC}">
              <c16:uniqueId val="{00000000-C519-452C-AF49-A07B04730679}"/>
            </c:ext>
          </c:extLst>
        </c:ser>
        <c:ser>
          <c:idx val="1"/>
          <c:order val="1"/>
          <c:tx>
            <c:strRef>
              <c:f>'fig 5'!$U$5</c:f>
              <c:strCache>
                <c:ptCount val="1"/>
                <c:pt idx="0">
                  <c:v>Progressivity</c:v>
                </c:pt>
              </c:strCache>
            </c:strRef>
          </c:tx>
          <c:spPr>
            <a:solidFill>
              <a:srgbClr val="8CC841"/>
            </a:solidFill>
            <a:ln w="6350" cmpd="sng">
              <a:solidFill>
                <a:srgbClr val="000000"/>
              </a:solidFill>
              <a:round/>
            </a:ln>
            <a:effectLst/>
          </c:spPr>
          <c:invertIfNegative val="0"/>
          <c:cat>
            <c:strRef>
              <c:f>'fig 5'!$L$7:$L$21</c:f>
              <c:strCache>
                <c:ptCount val="15"/>
                <c:pt idx="0">
                  <c:v>ISR</c:v>
                </c:pt>
                <c:pt idx="1">
                  <c:v>AUS</c:v>
                </c:pt>
                <c:pt idx="2">
                  <c:v>GBR</c:v>
                </c:pt>
                <c:pt idx="3">
                  <c:v>FIN</c:v>
                </c:pt>
                <c:pt idx="4">
                  <c:v>CZE</c:v>
                </c:pt>
                <c:pt idx="5">
                  <c:v>DNK</c:v>
                </c:pt>
                <c:pt idx="6">
                  <c:v>SWE 1</c:v>
                </c:pt>
                <c:pt idx="7">
                  <c:v>USA</c:v>
                </c:pt>
                <c:pt idx="8">
                  <c:v>CAN</c:v>
                </c:pt>
                <c:pt idx="9">
                  <c:v>FRA 2</c:v>
                </c:pt>
                <c:pt idx="10">
                  <c:v>DEU</c:v>
                </c:pt>
                <c:pt idx="11">
                  <c:v>NOR</c:v>
                </c:pt>
                <c:pt idx="12">
                  <c:v>NLD</c:v>
                </c:pt>
                <c:pt idx="14">
                  <c:v>OECD13</c:v>
                </c:pt>
              </c:strCache>
            </c:strRef>
          </c:cat>
          <c:val>
            <c:numRef>
              <c:f>'fig 5'!$U$7:$U$21</c:f>
              <c:numCache>
                <c:formatCode>0.00</c:formatCode>
                <c:ptCount val="15"/>
                <c:pt idx="0">
                  <c:v>2.8168411254882813</c:v>
                </c:pt>
                <c:pt idx="1">
                  <c:v>2.2373991012573242</c:v>
                </c:pt>
                <c:pt idx="2">
                  <c:v>4.7463493347167969</c:v>
                </c:pt>
                <c:pt idx="3">
                  <c:v>-0.59528923034667969</c:v>
                </c:pt>
                <c:pt idx="4">
                  <c:v>3.3861684799194336</c:v>
                </c:pt>
                <c:pt idx="5">
                  <c:v>-0.40909194946289063</c:v>
                </c:pt>
                <c:pt idx="6">
                  <c:v>-5.2579879760742188E-2</c:v>
                </c:pt>
                <c:pt idx="7">
                  <c:v>2.3790359497070313E-2</c:v>
                </c:pt>
                <c:pt idx="8">
                  <c:v>0.23292064666748047</c:v>
                </c:pt>
                <c:pt idx="9">
                  <c:v>0.96724891662597656</c:v>
                </c:pt>
                <c:pt idx="10">
                  <c:v>0.56728792190551758</c:v>
                </c:pt>
                <c:pt idx="11">
                  <c:v>0.72530937194824219</c:v>
                </c:pt>
                <c:pt idx="12">
                  <c:v>1.8739538192749023</c:v>
                </c:pt>
                <c:pt idx="14">
                  <c:v>1.270792924440824</c:v>
                </c:pt>
              </c:numCache>
            </c:numRef>
          </c:val>
          <c:extLst>
            <c:ext xmlns:c16="http://schemas.microsoft.com/office/drawing/2014/chart" uri="{C3380CC4-5D6E-409C-BE32-E72D297353CC}">
              <c16:uniqueId val="{00000001-C519-452C-AF49-A07B04730679}"/>
            </c:ext>
          </c:extLst>
        </c:ser>
        <c:dLbls>
          <c:showLegendKey val="0"/>
          <c:showVal val="0"/>
          <c:showCatName val="0"/>
          <c:showSerName val="0"/>
          <c:showPercent val="0"/>
          <c:showBubbleSize val="0"/>
        </c:dLbls>
        <c:gapWidth val="150"/>
        <c:axId val="120015488"/>
        <c:axId val="120025856"/>
      </c:barChart>
      <c:lineChart>
        <c:grouping val="standard"/>
        <c:varyColors val="0"/>
        <c:ser>
          <c:idx val="2"/>
          <c:order val="2"/>
          <c:tx>
            <c:strRef>
              <c:f>'fig 5'!$S$5</c:f>
              <c:strCache>
                <c:ptCount val="1"/>
                <c:pt idx="0">
                  <c:v>Redistribution</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9BBB59">
                      <a:shade val="95000"/>
                      <a:satMod val="105000"/>
                    </a:srgbClr>
                  </a:solidFill>
                  <a:prstDash val="solid"/>
                  <a:round/>
                </a14:hiddenLine>
              </a:ext>
            </a:extLst>
          </c:spPr>
          <c:marker>
            <c:symbol val="diamond"/>
            <c:size val="5"/>
            <c:spPr>
              <a:solidFill>
                <a:schemeClr val="bg1"/>
              </a:solidFill>
              <a:ln w="3175">
                <a:solidFill>
                  <a:srgbClr val="000000"/>
                </a:solidFill>
                <a:prstDash val="solid"/>
              </a:ln>
              <a:effectLst/>
              <a:extLst/>
            </c:spPr>
          </c:marker>
          <c:val>
            <c:numRef>
              <c:f>'fig 5'!$S$7:$S$21</c:f>
              <c:numCache>
                <c:formatCode>0.00</c:formatCode>
                <c:ptCount val="15"/>
                <c:pt idx="0">
                  <c:v>-2.7312126159667969</c:v>
                </c:pt>
                <c:pt idx="1">
                  <c:v>-0.80936765670776367</c:v>
                </c:pt>
                <c:pt idx="2">
                  <c:v>2.3050582408905029</c:v>
                </c:pt>
                <c:pt idx="3">
                  <c:v>-5.4593296051025391</c:v>
                </c:pt>
                <c:pt idx="4">
                  <c:v>0.82266902923583984</c:v>
                </c:pt>
                <c:pt idx="5">
                  <c:v>-3.0455722808837891</c:v>
                </c:pt>
                <c:pt idx="6">
                  <c:v>-1.576725959777832</c:v>
                </c:pt>
                <c:pt idx="7">
                  <c:v>-0.7472224235534668</c:v>
                </c:pt>
                <c:pt idx="8">
                  <c:v>-0.34155035018920898</c:v>
                </c:pt>
                <c:pt idx="9">
                  <c:v>-0.10860967636108398</c:v>
                </c:pt>
                <c:pt idx="10">
                  <c:v>0.20153379440307617</c:v>
                </c:pt>
                <c:pt idx="11">
                  <c:v>0.62390995025634766</c:v>
                </c:pt>
                <c:pt idx="12">
                  <c:v>2.6107997894287109</c:v>
                </c:pt>
                <c:pt idx="14">
                  <c:v>-0.63504767417907715</c:v>
                </c:pt>
              </c:numCache>
            </c:numRef>
          </c:val>
          <c:smooth val="0"/>
          <c:extLst>
            <c:ext xmlns:c16="http://schemas.microsoft.com/office/drawing/2014/chart" uri="{C3380CC4-5D6E-409C-BE32-E72D297353CC}">
              <c16:uniqueId val="{00000002-C519-452C-AF49-A07B04730679}"/>
            </c:ext>
          </c:extLst>
        </c:ser>
        <c:dLbls>
          <c:showLegendKey val="0"/>
          <c:showVal val="0"/>
          <c:showCatName val="0"/>
          <c:showSerName val="0"/>
          <c:showPercent val="0"/>
          <c:showBubbleSize val="0"/>
        </c:dLbls>
        <c:marker val="1"/>
        <c:smooth val="0"/>
        <c:axId val="120015488"/>
        <c:axId val="120025856"/>
      </c:lineChart>
      <c:catAx>
        <c:axId val="120015488"/>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120025856"/>
        <c:crosses val="autoZero"/>
        <c:auto val="1"/>
        <c:lblAlgn val="ctr"/>
        <c:lblOffset val="0"/>
        <c:tickLblSkip val="1"/>
        <c:noMultiLvlLbl val="0"/>
      </c:catAx>
      <c:valAx>
        <c:axId val="120025856"/>
        <c:scaling>
          <c:orientation val="minMax"/>
          <c:max val="8"/>
          <c:min val="-10"/>
        </c:scaling>
        <c:delete val="0"/>
        <c:axPos val="l"/>
        <c:majorGridlines>
          <c:spPr>
            <a:ln w="9525" cmpd="sng">
              <a:solidFill>
                <a:srgbClr val="C8C8C8"/>
              </a:solidFill>
              <a:prstDash val="solid"/>
            </a:ln>
          </c:spPr>
        </c:majorGridlines>
        <c:title>
          <c:tx>
            <c:rich>
              <a:bodyPr rot="0" vert="horz"/>
              <a:lstStyle/>
              <a:p>
                <a:pPr>
                  <a:defRPr/>
                </a:pPr>
                <a:r>
                  <a:rPr lang="en-US"/>
                  <a:t>Percentage points</a:t>
                </a:r>
              </a:p>
            </c:rich>
          </c:tx>
          <c:layout>
            <c:manualLayout>
              <c:xMode val="edge"/>
              <c:yMode val="edge"/>
              <c:x val="6.3291802527640481E-2"/>
              <c:y val="5.7441166497535024E-3"/>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120015488"/>
        <c:crosses val="autoZero"/>
        <c:crossBetween val="between"/>
      </c:valAx>
      <c:spPr>
        <a:solidFill>
          <a:srgbClr val="FFFFFF"/>
        </a:solidFill>
        <a:ln>
          <a:noFill/>
          <a:round/>
        </a:ln>
        <a:effectLst/>
        <a:extLst>
          <a:ext uri="{91240B29-F687-4F45-9708-019B960494DF}">
            <a14:hiddenLine xmlns:a14="http://schemas.microsoft.com/office/drawing/2010/main">
              <a:noFill/>
              <a:round/>
            </a14:hiddenLine>
          </a:ext>
        </a:extLst>
      </c:spPr>
    </c:plotArea>
    <c:legend>
      <c:legendPos val="t"/>
      <c:layout>
        <c:manualLayout>
          <c:xMode val="edge"/>
          <c:yMode val="edge"/>
          <c:x val="4.9676614085004546E-2"/>
          <c:y val="0.12679591137281782"/>
          <c:w val="0.93837171452114909"/>
          <c:h val="7.4703011413679007E-2"/>
        </c:manualLayout>
      </c:layout>
      <c:overlay val="1"/>
      <c:spPr>
        <a:noFill/>
        <a:ln>
          <a:noFill/>
          <a:round/>
        </a:ln>
        <a:effectLst/>
        <a:extLs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2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88510101010103E-2"/>
          <c:y val="8.819444444444445E-2"/>
          <c:w val="0.93204027777777776"/>
          <c:h val="0.82015388888888885"/>
        </c:manualLayout>
      </c:layout>
      <c:lineChart>
        <c:grouping val="standard"/>
        <c:varyColors val="0"/>
        <c:ser>
          <c:idx val="0"/>
          <c:order val="0"/>
          <c:marker>
            <c:symbol val="none"/>
          </c:marker>
          <c:cat>
            <c:numRef>
              <c:f>'fig 2'!$S$3:$S$63</c:f>
              <c:numCache>
                <c:formatCode>General</c:formatCode>
                <c:ptCount val="61"/>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numCache>
            </c:numRef>
          </c:cat>
          <c:val>
            <c:numRef>
              <c:f>'fig 2'!$T$3:$T$63</c:f>
              <c:numCache>
                <c:formatCode>General</c:formatCode>
                <c:ptCount val="61"/>
                <c:pt idx="0">
                  <c:v>4.4794532555227207</c:v>
                </c:pt>
                <c:pt idx="1">
                  <c:v>4.3841291587789524</c:v>
                </c:pt>
                <c:pt idx="2">
                  <c:v>4.288805062035185</c:v>
                </c:pt>
                <c:pt idx="3">
                  <c:v>4.1934809652914176</c:v>
                </c:pt>
                <c:pt idx="4">
                  <c:v>4.0981568685476493</c:v>
                </c:pt>
                <c:pt idx="5">
                  <c:v>4.0028327718038819</c:v>
                </c:pt>
                <c:pt idx="6">
                  <c:v>3.9075086750601145</c:v>
                </c:pt>
                <c:pt idx="7">
                  <c:v>3.8121845783163462</c:v>
                </c:pt>
                <c:pt idx="8">
                  <c:v>3.7168604815725788</c:v>
                </c:pt>
                <c:pt idx="9">
                  <c:v>3.6215363848288114</c:v>
                </c:pt>
                <c:pt idx="10">
                  <c:v>3.5262122880850439</c:v>
                </c:pt>
                <c:pt idx="11">
                  <c:v>3.4308881913412757</c:v>
                </c:pt>
                <c:pt idx="12">
                  <c:v>3.3355640945975082</c:v>
                </c:pt>
                <c:pt idx="13">
                  <c:v>3.2402399978537408</c:v>
                </c:pt>
                <c:pt idx="14">
                  <c:v>3.1449159011099725</c:v>
                </c:pt>
                <c:pt idx="15">
                  <c:v>3.0495918043662051</c:v>
                </c:pt>
                <c:pt idx="16">
                  <c:v>2.9542677076224377</c:v>
                </c:pt>
                <c:pt idx="17">
                  <c:v>2.8589436108786703</c:v>
                </c:pt>
                <c:pt idx="18">
                  <c:v>2.763619514134902</c:v>
                </c:pt>
                <c:pt idx="19">
                  <c:v>2.6682954173911346</c:v>
                </c:pt>
                <c:pt idx="20">
                  <c:v>2.5729713206473672</c:v>
                </c:pt>
                <c:pt idx="21">
                  <c:v>2.4776472239035989</c:v>
                </c:pt>
                <c:pt idx="22">
                  <c:v>2.3823231271598315</c:v>
                </c:pt>
                <c:pt idx="23">
                  <c:v>2.2869990304160641</c:v>
                </c:pt>
                <c:pt idx="24">
                  <c:v>2.1916749336722958</c:v>
                </c:pt>
                <c:pt idx="25">
                  <c:v>2.0963508369285293</c:v>
                </c:pt>
                <c:pt idx="26">
                  <c:v>2.001026740184761</c:v>
                </c:pt>
                <c:pt idx="27">
                  <c:v>1.9057026434409927</c:v>
                </c:pt>
                <c:pt idx="28">
                  <c:v>1.8103785466972262</c:v>
                </c:pt>
                <c:pt idx="29">
                  <c:v>1.7150544499534579</c:v>
                </c:pt>
                <c:pt idx="30">
                  <c:v>1.6197303532096896</c:v>
                </c:pt>
                <c:pt idx="31">
                  <c:v>1.5244062564659231</c:v>
                </c:pt>
                <c:pt idx="32">
                  <c:v>1.4290821597221548</c:v>
                </c:pt>
                <c:pt idx="33">
                  <c:v>1.3337580629783865</c:v>
                </c:pt>
                <c:pt idx="34">
                  <c:v>1.23843396623462</c:v>
                </c:pt>
                <c:pt idx="35">
                  <c:v>1.1431098694908517</c:v>
                </c:pt>
                <c:pt idx="36">
                  <c:v>1.0477857727470834</c:v>
                </c:pt>
                <c:pt idx="37">
                  <c:v>0.95246167600331688</c:v>
                </c:pt>
                <c:pt idx="38">
                  <c:v>0.85713757925954859</c:v>
                </c:pt>
                <c:pt idx="39">
                  <c:v>0.76181348251578207</c:v>
                </c:pt>
                <c:pt idx="40">
                  <c:v>0.66648938577201378</c:v>
                </c:pt>
                <c:pt idx="41">
                  <c:v>0.57116528902824548</c:v>
                </c:pt>
                <c:pt idx="42">
                  <c:v>0.47584119228447896</c:v>
                </c:pt>
                <c:pt idx="43">
                  <c:v>0.38051709554071067</c:v>
                </c:pt>
                <c:pt idx="44">
                  <c:v>0.28519299879694238</c:v>
                </c:pt>
                <c:pt idx="45">
                  <c:v>0.18986890205317586</c:v>
                </c:pt>
                <c:pt idx="46">
                  <c:v>9.4544805309407565E-2</c:v>
                </c:pt>
                <c:pt idx="47">
                  <c:v>-7.7929143436072934E-4</c:v>
                </c:pt>
                <c:pt idx="48">
                  <c:v>-9.6103388178127247E-2</c:v>
                </c:pt>
                <c:pt idx="49">
                  <c:v>-0.19142748492189554</c:v>
                </c:pt>
                <c:pt idx="50">
                  <c:v>-0.28675158166566383</c:v>
                </c:pt>
                <c:pt idx="51">
                  <c:v>-0.38207567840943035</c:v>
                </c:pt>
                <c:pt idx="52">
                  <c:v>-0.47739977515319865</c:v>
                </c:pt>
                <c:pt idx="53">
                  <c:v>-0.57272387189696694</c:v>
                </c:pt>
                <c:pt idx="54">
                  <c:v>-0.66804796864073346</c:v>
                </c:pt>
                <c:pt idx="55">
                  <c:v>-0.76337206538450175</c:v>
                </c:pt>
                <c:pt idx="56">
                  <c:v>-0.85869616212826827</c:v>
                </c:pt>
                <c:pt idx="57">
                  <c:v>-0.95402025887203656</c:v>
                </c:pt>
                <c:pt idx="58">
                  <c:v>-1.0493443556158049</c:v>
                </c:pt>
                <c:pt idx="59">
                  <c:v>-1.1446684523595714</c:v>
                </c:pt>
                <c:pt idx="60">
                  <c:v>-1.2399925491033397</c:v>
                </c:pt>
              </c:numCache>
            </c:numRef>
          </c:val>
          <c:smooth val="0"/>
          <c:extLst>
            <c:ext xmlns:c16="http://schemas.microsoft.com/office/drawing/2014/chart" uri="{C3380CC4-5D6E-409C-BE32-E72D297353CC}">
              <c16:uniqueId val="{00000000-E289-433C-9AB1-7B7342061B84}"/>
            </c:ext>
          </c:extLst>
        </c:ser>
        <c:ser>
          <c:idx val="1"/>
          <c:order val="1"/>
          <c:spPr>
            <a:ln>
              <a:solidFill>
                <a:srgbClr val="0070C0"/>
              </a:solidFill>
              <a:prstDash val="dash"/>
            </a:ln>
          </c:spPr>
          <c:marker>
            <c:symbol val="none"/>
          </c:marker>
          <c:cat>
            <c:numRef>
              <c:f>'fig 2'!$S$3:$S$63</c:f>
              <c:numCache>
                <c:formatCode>General</c:formatCode>
                <c:ptCount val="61"/>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numCache>
            </c:numRef>
          </c:cat>
          <c:val>
            <c:numRef>
              <c:f>'fig 2'!$U$3:$U$63</c:f>
              <c:numCache>
                <c:formatCode>General</c:formatCode>
                <c:ptCount val="61"/>
                <c:pt idx="0">
                  <c:v>1.9509782384994061</c:v>
                </c:pt>
                <c:pt idx="1">
                  <c:v>1.9051269825299415</c:v>
                </c:pt>
                <c:pt idx="2">
                  <c:v>1.8588097487832527</c:v>
                </c:pt>
                <c:pt idx="3">
                  <c:v>1.8119977700015326</c:v>
                </c:pt>
                <c:pt idx="4">
                  <c:v>1.7646601895458063</c:v>
                </c:pt>
                <c:pt idx="5">
                  <c:v>1.7167639087072604</c:v>
                </c:pt>
                <c:pt idx="6">
                  <c:v>1.6682734267733546</c:v>
                </c:pt>
                <c:pt idx="7">
                  <c:v>1.6191506748021807</c:v>
                </c:pt>
                <c:pt idx="8">
                  <c:v>1.5693548445140744</c:v>
                </c:pt>
                <c:pt idx="9">
                  <c:v>1.5188422142761233</c:v>
                </c:pt>
                <c:pt idx="10">
                  <c:v>1.4675659748497654</c:v>
                </c:pt>
                <c:pt idx="11">
                  <c:v>1.4154760584114139</c:v>
                </c:pt>
                <c:pt idx="12">
                  <c:v>1.3625189753548368</c:v>
                </c:pt>
                <c:pt idx="13">
                  <c:v>1.3086376645520608</c:v>
                </c:pt>
                <c:pt idx="14">
                  <c:v>1.253771364087906</c:v>
                </c:pt>
                <c:pt idx="15">
                  <c:v>1.1978555109801687</c:v>
                </c:pt>
                <c:pt idx="16">
                  <c:v>1.1408216800218236</c:v>
                </c:pt>
                <c:pt idx="17">
                  <c:v>1.0825975735760913</c:v>
                </c:pt>
                <c:pt idx="18">
                  <c:v>1.0231070758273089</c:v>
                </c:pt>
                <c:pt idx="19">
                  <c:v>0.96227038650528751</c:v>
                </c:pt>
                <c:pt idx="20">
                  <c:v>0.90000425027287601</c:v>
                </c:pt>
                <c:pt idx="21">
                  <c:v>0.83622229855717745</c:v>
                </c:pt>
                <c:pt idx="22">
                  <c:v>0.77083552032497238</c:v>
                </c:pt>
                <c:pt idx="23">
                  <c:v>0.70375287682562626</c:v>
                </c:pt>
                <c:pt idx="24">
                  <c:v>0.63488207231333171</c:v>
                </c:pt>
                <c:pt idx="25">
                  <c:v>0.56413048791201681</c:v>
                </c:pt>
                <c:pt idx="26">
                  <c:v>0.49140627889488164</c:v>
                </c:pt>
                <c:pt idx="27">
                  <c:v>0.41661962668450148</c:v>
                </c:pt>
                <c:pt idx="28">
                  <c:v>0.33968412606359832</c:v>
                </c:pt>
                <c:pt idx="29">
                  <c:v>0.26051827597362043</c:v>
                </c:pt>
                <c:pt idx="30">
                  <c:v>0.17904702978581355</c:v>
                </c:pt>
                <c:pt idx="31">
                  <c:v>9.5203349314472607E-2</c:v>
                </c:pt>
                <c:pt idx="32">
                  <c:v>8.9296976000785566E-3</c:v>
                </c:pt>
                <c:pt idx="33">
                  <c:v>-7.982059983998413E-2</c:v>
                </c:pt>
                <c:pt idx="34">
                  <c:v>-0.17108219568836014</c:v>
                </c:pt>
                <c:pt idx="35">
                  <c:v>-0.26487682785808175</c:v>
                </c:pt>
                <c:pt idx="36">
                  <c:v>-0.36121274518817859</c:v>
                </c:pt>
                <c:pt idx="37">
                  <c:v>-0.46008448664719892</c:v>
                </c:pt>
                <c:pt idx="38">
                  <c:v>-0.56147302768527774</c:v>
                </c:pt>
                <c:pt idx="39">
                  <c:v>-0.665346284678064</c:v>
                </c:pt>
                <c:pt idx="40">
                  <c:v>-0.77165994670356586</c:v>
                </c:pt>
                <c:pt idx="41">
                  <c:v>-0.88035858550701596</c:v>
                </c:pt>
                <c:pt idx="42">
                  <c:v>-0.99137698121069384</c:v>
                </c:pt>
                <c:pt idx="43">
                  <c:v>-1.1046415940833658</c:v>
                </c:pt>
                <c:pt idx="44">
                  <c:v>-1.220072111587279</c:v>
                </c:pt>
                <c:pt idx="45">
                  <c:v>-1.3375830042786991</c:v>
                </c:pt>
                <c:pt idx="46">
                  <c:v>-1.4570850327049587</c:v>
                </c:pt>
                <c:pt idx="47">
                  <c:v>-1.5784866586982766</c:v>
                </c:pt>
                <c:pt idx="48">
                  <c:v>-1.7016953268922963</c:v>
                </c:pt>
                <c:pt idx="49">
                  <c:v>-1.826618594563743</c:v>
                </c:pt>
                <c:pt idx="50">
                  <c:v>-1.953165099038318</c:v>
                </c:pt>
                <c:pt idx="51">
                  <c:v>-2.0812453612709172</c:v>
                </c:pt>
                <c:pt idx="52">
                  <c:v>-2.2107724315291035</c:v>
                </c:pt>
                <c:pt idx="53">
                  <c:v>-2.3416623883611365</c:v>
                </c:pt>
                <c:pt idx="54">
                  <c:v>-2.4738347053934366</c:v>
                </c:pt>
                <c:pt idx="55">
                  <c:v>-2.607212502265158</c:v>
                </c:pt>
                <c:pt idx="56">
                  <c:v>-2.7417226965040484</c:v>
                </c:pt>
                <c:pt idx="57">
                  <c:v>-2.8772960727097217</c:v>
                </c:pt>
                <c:pt idx="58">
                  <c:v>-3.013867284335527</c:v>
                </c:pt>
                <c:pt idx="59">
                  <c:v>-3.1513748018987213</c:v>
                </c:pt>
                <c:pt idx="60">
                  <c:v>-3.2897608197960801</c:v>
                </c:pt>
              </c:numCache>
            </c:numRef>
          </c:val>
          <c:smooth val="0"/>
          <c:extLst>
            <c:ext xmlns:c16="http://schemas.microsoft.com/office/drawing/2014/chart" uri="{C3380CC4-5D6E-409C-BE32-E72D297353CC}">
              <c16:uniqueId val="{00000001-E289-433C-9AB1-7B7342061B84}"/>
            </c:ext>
          </c:extLst>
        </c:ser>
        <c:ser>
          <c:idx val="2"/>
          <c:order val="2"/>
          <c:spPr>
            <a:ln>
              <a:solidFill>
                <a:srgbClr val="0070C0"/>
              </a:solidFill>
              <a:prstDash val="dash"/>
            </a:ln>
          </c:spPr>
          <c:marker>
            <c:symbol val="none"/>
          </c:marker>
          <c:cat>
            <c:numRef>
              <c:f>'fig 2'!$S$3:$S$63</c:f>
              <c:numCache>
                <c:formatCode>General</c:formatCode>
                <c:ptCount val="61"/>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numCache>
            </c:numRef>
          </c:cat>
          <c:val>
            <c:numRef>
              <c:f>'fig 2'!$V$3:$V$63</c:f>
              <c:numCache>
                <c:formatCode>General</c:formatCode>
                <c:ptCount val="61"/>
                <c:pt idx="0">
                  <c:v>7.0079282725460352</c:v>
                </c:pt>
                <c:pt idx="1">
                  <c:v>6.8631313350279637</c:v>
                </c:pt>
                <c:pt idx="2">
                  <c:v>6.7188003752871168</c:v>
                </c:pt>
                <c:pt idx="3">
                  <c:v>6.5749641605813025</c:v>
                </c:pt>
                <c:pt idx="4">
                  <c:v>6.4316535475494927</c:v>
                </c:pt>
                <c:pt idx="5">
                  <c:v>6.2889016349005029</c:v>
                </c:pt>
                <c:pt idx="6">
                  <c:v>6.1467439233468744</c:v>
                </c:pt>
                <c:pt idx="7">
                  <c:v>6.0052184818305117</c:v>
                </c:pt>
                <c:pt idx="8">
                  <c:v>5.8643661186310831</c:v>
                </c:pt>
                <c:pt idx="9">
                  <c:v>5.7242305553814994</c:v>
                </c:pt>
                <c:pt idx="10">
                  <c:v>5.5848586013203221</c:v>
                </c:pt>
                <c:pt idx="11">
                  <c:v>5.446300324271137</c:v>
                </c:pt>
                <c:pt idx="12">
                  <c:v>5.3086092138401799</c:v>
                </c:pt>
                <c:pt idx="13">
                  <c:v>5.1718423311554211</c:v>
                </c:pt>
                <c:pt idx="14">
                  <c:v>5.0360604381320391</c:v>
                </c:pt>
                <c:pt idx="15">
                  <c:v>4.9013280977522413</c:v>
                </c:pt>
                <c:pt idx="16">
                  <c:v>4.7677137352230519</c:v>
                </c:pt>
                <c:pt idx="17">
                  <c:v>4.6352896481812493</c:v>
                </c:pt>
                <c:pt idx="18">
                  <c:v>4.5041319524424956</c:v>
                </c:pt>
                <c:pt idx="19">
                  <c:v>4.3743204482769817</c:v>
                </c:pt>
                <c:pt idx="20">
                  <c:v>4.2459383910218582</c:v>
                </c:pt>
                <c:pt idx="21">
                  <c:v>4.1190721492500204</c:v>
                </c:pt>
                <c:pt idx="22">
                  <c:v>3.9938107339946907</c:v>
                </c:pt>
                <c:pt idx="23">
                  <c:v>3.8702451840065022</c:v>
                </c:pt>
                <c:pt idx="24">
                  <c:v>3.7484677950312602</c:v>
                </c:pt>
                <c:pt idx="25">
                  <c:v>3.6285711859450416</c:v>
                </c:pt>
                <c:pt idx="26">
                  <c:v>3.5106472014746402</c:v>
                </c:pt>
                <c:pt idx="27">
                  <c:v>3.394785660197484</c:v>
                </c:pt>
                <c:pt idx="28">
                  <c:v>3.2810729673308541</c:v>
                </c:pt>
                <c:pt idx="29">
                  <c:v>3.1695906239332956</c:v>
                </c:pt>
                <c:pt idx="30">
                  <c:v>3.0604136766335657</c:v>
                </c:pt>
                <c:pt idx="31">
                  <c:v>2.9536091636173736</c:v>
                </c:pt>
                <c:pt idx="32">
                  <c:v>2.8492346218442313</c:v>
                </c:pt>
                <c:pt idx="33">
                  <c:v>2.7473367257967571</c:v>
                </c:pt>
                <c:pt idx="34">
                  <c:v>2.6479501281575999</c:v>
                </c:pt>
                <c:pt idx="35">
                  <c:v>2.5510965668397851</c:v>
                </c:pt>
                <c:pt idx="36">
                  <c:v>2.4567842906823456</c:v>
                </c:pt>
                <c:pt idx="37">
                  <c:v>2.3650078386538329</c:v>
                </c:pt>
                <c:pt idx="38">
                  <c:v>2.2757481862043747</c:v>
                </c:pt>
                <c:pt idx="39">
                  <c:v>2.1889732497096279</c:v>
                </c:pt>
                <c:pt idx="40">
                  <c:v>2.1046387182475934</c:v>
                </c:pt>
                <c:pt idx="41">
                  <c:v>2.0226891635635069</c:v>
                </c:pt>
                <c:pt idx="42">
                  <c:v>1.9430593657796518</c:v>
                </c:pt>
                <c:pt idx="43">
                  <c:v>1.8656757851647872</c:v>
                </c:pt>
                <c:pt idx="44">
                  <c:v>1.7904581091811638</c:v>
                </c:pt>
                <c:pt idx="45">
                  <c:v>1.7173208083850509</c:v>
                </c:pt>
                <c:pt idx="46">
                  <c:v>1.6461746433237738</c:v>
                </c:pt>
                <c:pt idx="47">
                  <c:v>1.5769280758295552</c:v>
                </c:pt>
                <c:pt idx="48">
                  <c:v>1.5094885505360418</c:v>
                </c:pt>
                <c:pt idx="49">
                  <c:v>1.4437636247199519</c:v>
                </c:pt>
                <c:pt idx="50">
                  <c:v>1.3796619357069904</c:v>
                </c:pt>
                <c:pt idx="51">
                  <c:v>1.3170940044520563</c:v>
                </c:pt>
                <c:pt idx="52">
                  <c:v>1.2559728812227062</c:v>
                </c:pt>
                <c:pt idx="53">
                  <c:v>1.1962146445672024</c:v>
                </c:pt>
                <c:pt idx="54">
                  <c:v>1.1377387681119697</c:v>
                </c:pt>
                <c:pt idx="55">
                  <c:v>1.0804683714961543</c:v>
                </c:pt>
                <c:pt idx="56">
                  <c:v>1.0243303722475117</c:v>
                </c:pt>
                <c:pt idx="57">
                  <c:v>0.96925555496564852</c:v>
                </c:pt>
                <c:pt idx="58">
                  <c:v>0.91517857310391704</c:v>
                </c:pt>
                <c:pt idx="59">
                  <c:v>0.86203789717957857</c:v>
                </c:pt>
                <c:pt idx="60">
                  <c:v>0.80977572158940081</c:v>
                </c:pt>
              </c:numCache>
            </c:numRef>
          </c:val>
          <c:smooth val="0"/>
          <c:extLst>
            <c:ext xmlns:c16="http://schemas.microsoft.com/office/drawing/2014/chart" uri="{C3380CC4-5D6E-409C-BE32-E72D297353CC}">
              <c16:uniqueId val="{00000002-E289-433C-9AB1-7B7342061B84}"/>
            </c:ext>
          </c:extLst>
        </c:ser>
        <c:dLbls>
          <c:showLegendKey val="0"/>
          <c:showVal val="0"/>
          <c:showCatName val="0"/>
          <c:showSerName val="0"/>
          <c:showPercent val="0"/>
          <c:showBubbleSize val="0"/>
        </c:dLbls>
        <c:smooth val="0"/>
        <c:axId val="119687040"/>
        <c:axId val="119688576"/>
      </c:lineChart>
      <c:catAx>
        <c:axId val="119687040"/>
        <c:scaling>
          <c:orientation val="minMax"/>
        </c:scaling>
        <c:delete val="0"/>
        <c:axPos val="b"/>
        <c:majorGridlines>
          <c:spPr>
            <a:ln>
              <a:solidFill>
                <a:schemeClr val="bg1">
                  <a:lumMod val="85000"/>
                </a:schemeClr>
              </a:solidFill>
            </a:ln>
          </c:spPr>
        </c:majorGridlines>
        <c:numFmt formatCode="#,##0.0" sourceLinked="0"/>
        <c:majorTickMark val="out"/>
        <c:minorTickMark val="none"/>
        <c:tickLblPos val="low"/>
        <c:crossAx val="119688576"/>
        <c:crosses val="autoZero"/>
        <c:auto val="1"/>
        <c:lblAlgn val="ctr"/>
        <c:lblOffset val="100"/>
        <c:tickLblSkip val="4"/>
        <c:tickMarkSkip val="4"/>
        <c:noMultiLvlLbl val="0"/>
      </c:catAx>
      <c:valAx>
        <c:axId val="11968857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119687040"/>
        <c:crosses val="autoZero"/>
        <c:crossBetween val="midCat"/>
      </c:valAx>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5718195830922839"/>
        </c:manualLayout>
      </c:layout>
      <c:barChart>
        <c:barDir val="col"/>
        <c:grouping val="stacked"/>
        <c:varyColors val="0"/>
        <c:ser>
          <c:idx val="5"/>
          <c:order val="0"/>
          <c:tx>
            <c:strRef>
              <c:f>charts!$G$177</c:f>
              <c:strCache>
                <c:ptCount val="1"/>
                <c:pt idx="0">
                  <c:v>  Social security contributions</c:v>
                </c:pt>
              </c:strCache>
            </c:strRef>
          </c:tx>
          <c:spPr>
            <a:solidFill>
              <a:schemeClr val="bg2"/>
            </a:solidFill>
            <a:ln w="6350" cmpd="sng">
              <a:solidFill>
                <a:srgbClr val="000000"/>
              </a:solidFill>
              <a:round/>
            </a:ln>
            <a:effectLst/>
          </c:spPr>
          <c:invertIfNegative val="0"/>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charts!$G$178:$G$207</c:f>
              <c:numCache>
                <c:formatCode>0.00</c:formatCode>
                <c:ptCount val="30"/>
                <c:pt idx="0">
                  <c:v>0</c:v>
                </c:pt>
                <c:pt idx="1">
                  <c:v>-0.41395140000000008</c:v>
                </c:pt>
                <c:pt idx="2">
                  <c:v>-0.59447599999999978</c:v>
                </c:pt>
                <c:pt idx="3">
                  <c:v>4.0708990000000007</c:v>
                </c:pt>
                <c:pt idx="4">
                  <c:v>0</c:v>
                </c:pt>
                <c:pt idx="5">
                  <c:v>0</c:v>
                </c:pt>
                <c:pt idx="6">
                  <c:v>0</c:v>
                </c:pt>
                <c:pt idx="7">
                  <c:v>0.2493242</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9">
                  <c:v>0.19071400000000005</c:v>
                </c:pt>
              </c:numCache>
            </c:numRef>
          </c:val>
          <c:extLst>
            <c:ext xmlns:c16="http://schemas.microsoft.com/office/drawing/2014/chart" uri="{C3380CC4-5D6E-409C-BE32-E72D297353CC}">
              <c16:uniqueId val="{00000000-A779-4C91-8FAC-B9BC9E7FBDE8}"/>
            </c:ext>
          </c:extLst>
        </c:ser>
        <c:ser>
          <c:idx val="4"/>
          <c:order val="1"/>
          <c:tx>
            <c:strRef>
              <c:f>charts!$F$177</c:f>
              <c:strCache>
                <c:ptCount val="1"/>
                <c:pt idx="0">
                  <c:v>  Income tax</c:v>
                </c:pt>
              </c:strCache>
            </c:strRef>
          </c:tx>
          <c:spPr>
            <a:solidFill>
              <a:schemeClr val="tx1"/>
            </a:solidFill>
            <a:ln w="6350" cmpd="sng">
              <a:solidFill>
                <a:srgbClr val="000000"/>
              </a:solidFill>
              <a:round/>
            </a:ln>
            <a:effectLst/>
          </c:spPr>
          <c:invertIfNegative val="0"/>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charts!$F$178:$F$207</c:f>
              <c:numCache>
                <c:formatCode>0.00</c:formatCode>
                <c:ptCount val="30"/>
                <c:pt idx="0">
                  <c:v>0</c:v>
                </c:pt>
                <c:pt idx="1">
                  <c:v>0.50275639999999999</c:v>
                </c:pt>
                <c:pt idx="2">
                  <c:v>-0.6373180000000005</c:v>
                </c:pt>
                <c:pt idx="3">
                  <c:v>1.8406855</c:v>
                </c:pt>
                <c:pt idx="4">
                  <c:v>0</c:v>
                </c:pt>
                <c:pt idx="5">
                  <c:v>0.13570940000000001</c:v>
                </c:pt>
                <c:pt idx="6">
                  <c:v>0</c:v>
                </c:pt>
                <c:pt idx="7">
                  <c:v>0.19071400000000005</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9">
                  <c:v>0</c:v>
                </c:pt>
              </c:numCache>
            </c:numRef>
          </c:val>
          <c:extLst>
            <c:ext xmlns:c16="http://schemas.microsoft.com/office/drawing/2014/chart" uri="{C3380CC4-5D6E-409C-BE32-E72D297353CC}">
              <c16:uniqueId val="{00000001-A779-4C91-8FAC-B9BC9E7FBDE8}"/>
            </c:ext>
          </c:extLst>
        </c:ser>
        <c:ser>
          <c:idx val="2"/>
          <c:order val="2"/>
          <c:tx>
            <c:strRef>
              <c:f>charts!$D$177</c:f>
              <c:strCache>
                <c:ptCount val="1"/>
                <c:pt idx="0">
                  <c:v>  Housing benefits</c:v>
                </c:pt>
              </c:strCache>
            </c:strRef>
          </c:tx>
          <c:spPr>
            <a:solidFill>
              <a:srgbClr val="92D050"/>
            </a:solidFill>
            <a:ln w="6350" cmpd="sng">
              <a:solidFill>
                <a:srgbClr val="000000"/>
              </a:solidFill>
              <a:round/>
            </a:ln>
            <a:effectLst/>
          </c:spPr>
          <c:invertIfNegative val="0"/>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charts!$D$178:$D$207</c:f>
              <c:numCache>
                <c:formatCode>0.00</c:formatCode>
                <c:ptCount val="30"/>
                <c:pt idx="0">
                  <c:v>-4.1100560000000002</c:v>
                </c:pt>
                <c:pt idx="1">
                  <c:v>-3.1045820000000002</c:v>
                </c:pt>
                <c:pt idx="2">
                  <c:v>3.6829490000000003</c:v>
                </c:pt>
                <c:pt idx="3">
                  <c:v>0</c:v>
                </c:pt>
                <c:pt idx="4">
                  <c:v>-0.81514299999999995</c:v>
                </c:pt>
                <c:pt idx="5">
                  <c:v>-0.18030000000000079</c:v>
                </c:pt>
                <c:pt idx="6">
                  <c:v>0.8133513</c:v>
                </c:pt>
                <c:pt idx="7">
                  <c:v>-0.53709600000000002</c:v>
                </c:pt>
                <c:pt idx="8">
                  <c:v>1.051342</c:v>
                </c:pt>
                <c:pt idx="9">
                  <c:v>-1.2221790000000001</c:v>
                </c:pt>
                <c:pt idx="10">
                  <c:v>-3.0706940000000005</c:v>
                </c:pt>
                <c:pt idx="11">
                  <c:v>0</c:v>
                </c:pt>
                <c:pt idx="12">
                  <c:v>6.1038300000000003</c:v>
                </c:pt>
                <c:pt idx="13">
                  <c:v>-0.7620739999999997</c:v>
                </c:pt>
                <c:pt idx="14">
                  <c:v>-0.27897800000000039</c:v>
                </c:pt>
                <c:pt idx="15">
                  <c:v>0</c:v>
                </c:pt>
                <c:pt idx="16">
                  <c:v>-2.1974739999999997</c:v>
                </c:pt>
                <c:pt idx="17">
                  <c:v>-0.37488499999999991</c:v>
                </c:pt>
                <c:pt idx="18">
                  <c:v>-0.12420900000000046</c:v>
                </c:pt>
                <c:pt idx="19">
                  <c:v>0</c:v>
                </c:pt>
                <c:pt idx="20">
                  <c:v>-0.18440000000000012</c:v>
                </c:pt>
                <c:pt idx="21">
                  <c:v>-0.96143159999999994</c:v>
                </c:pt>
                <c:pt idx="22">
                  <c:v>-0.94116</c:v>
                </c:pt>
                <c:pt idx="23">
                  <c:v>-2.8670810000000002</c:v>
                </c:pt>
                <c:pt idx="24">
                  <c:v>-0.88298600000000027</c:v>
                </c:pt>
                <c:pt idx="25">
                  <c:v>-1.3467329999999995</c:v>
                </c:pt>
                <c:pt idx="26">
                  <c:v>0</c:v>
                </c:pt>
                <c:pt idx="27">
                  <c:v>0</c:v>
                </c:pt>
                <c:pt idx="29">
                  <c:v>-0.43964300000000023</c:v>
                </c:pt>
              </c:numCache>
            </c:numRef>
          </c:val>
          <c:extLst>
            <c:ext xmlns:c16="http://schemas.microsoft.com/office/drawing/2014/chart" uri="{C3380CC4-5D6E-409C-BE32-E72D297353CC}">
              <c16:uniqueId val="{00000002-A779-4C91-8FAC-B9BC9E7FBDE8}"/>
            </c:ext>
          </c:extLst>
        </c:ser>
        <c:ser>
          <c:idx val="3"/>
          <c:order val="3"/>
          <c:tx>
            <c:strRef>
              <c:f>charts!$E$177</c:f>
              <c:strCache>
                <c:ptCount val="1"/>
                <c:pt idx="0">
                  <c:v>  Family benefits</c:v>
                </c:pt>
              </c:strCache>
            </c:strRef>
          </c:tx>
          <c:spPr>
            <a:solidFill>
              <a:schemeClr val="accent4"/>
            </a:solidFill>
            <a:ln w="6350" cmpd="sng">
              <a:solidFill>
                <a:srgbClr val="000000"/>
              </a:solidFill>
              <a:round/>
            </a:ln>
            <a:effectLst/>
          </c:spPr>
          <c:invertIfNegative val="0"/>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charts!$E$178:$E$207</c:f>
              <c:numCache>
                <c:formatCode>0.00</c:formatCode>
                <c:ptCount val="30"/>
                <c:pt idx="0">
                  <c:v>2.4902990000000003</c:v>
                </c:pt>
                <c:pt idx="1">
                  <c:v>0.80935500000000005</c:v>
                </c:pt>
                <c:pt idx="2">
                  <c:v>-0.74577039999999994</c:v>
                </c:pt>
                <c:pt idx="3">
                  <c:v>0.20202999999999971</c:v>
                </c:pt>
                <c:pt idx="4">
                  <c:v>-1.2321500000000007</c:v>
                </c:pt>
                <c:pt idx="5">
                  <c:v>3.3810849999999997</c:v>
                </c:pt>
                <c:pt idx="6">
                  <c:v>2.9122245000000002</c:v>
                </c:pt>
                <c:pt idx="7">
                  <c:v>1.1143739999999998</c:v>
                </c:pt>
                <c:pt idx="8">
                  <c:v>2.7637859999999996</c:v>
                </c:pt>
                <c:pt idx="9">
                  <c:v>-1.2223569999999997</c:v>
                </c:pt>
                <c:pt idx="10">
                  <c:v>-1.6815939999999996</c:v>
                </c:pt>
                <c:pt idx="11">
                  <c:v>-0.33977370000000007</c:v>
                </c:pt>
                <c:pt idx="12">
                  <c:v>-4.5968269999999993</c:v>
                </c:pt>
                <c:pt idx="13">
                  <c:v>-3.1078450000000002</c:v>
                </c:pt>
                <c:pt idx="14">
                  <c:v>0.85381199999999957</c:v>
                </c:pt>
                <c:pt idx="15">
                  <c:v>-1.5716809999999999</c:v>
                </c:pt>
                <c:pt idx="16">
                  <c:v>-1.4348650000000003</c:v>
                </c:pt>
                <c:pt idx="17">
                  <c:v>-6.1657000000000295E-2</c:v>
                </c:pt>
                <c:pt idx="18">
                  <c:v>1.4623649999999999</c:v>
                </c:pt>
                <c:pt idx="19">
                  <c:v>3.6890990000000006</c:v>
                </c:pt>
                <c:pt idx="20">
                  <c:v>-0.20978799999999964</c:v>
                </c:pt>
                <c:pt idx="21">
                  <c:v>0.61225299999999994</c:v>
                </c:pt>
                <c:pt idx="22">
                  <c:v>9.083988999999999</c:v>
                </c:pt>
                <c:pt idx="23">
                  <c:v>2.6504899999999996</c:v>
                </c:pt>
                <c:pt idx="24">
                  <c:v>-1.1045499999999997</c:v>
                </c:pt>
                <c:pt idx="25">
                  <c:v>1.1911349999999992</c:v>
                </c:pt>
                <c:pt idx="26">
                  <c:v>0.18659899999999929</c:v>
                </c:pt>
                <c:pt idx="27">
                  <c:v>2.1736599999999999</c:v>
                </c:pt>
                <c:pt idx="29">
                  <c:v>0.65241799999999994</c:v>
                </c:pt>
              </c:numCache>
            </c:numRef>
          </c:val>
          <c:extLst>
            <c:ext xmlns:c16="http://schemas.microsoft.com/office/drawing/2014/chart" uri="{C3380CC4-5D6E-409C-BE32-E72D297353CC}">
              <c16:uniqueId val="{00000003-A779-4C91-8FAC-B9BC9E7FBDE8}"/>
            </c:ext>
          </c:extLst>
        </c:ser>
        <c:ser>
          <c:idx val="0"/>
          <c:order val="4"/>
          <c:tx>
            <c:strRef>
              <c:f>charts!$B$177</c:f>
              <c:strCache>
                <c:ptCount val="1"/>
                <c:pt idx="0">
                  <c:v>  Social assistance</c:v>
                </c:pt>
              </c:strCache>
            </c:strRef>
          </c:tx>
          <c:spPr>
            <a:solidFill>
              <a:schemeClr val="accent5"/>
            </a:solidFill>
            <a:ln w="6350" cmpd="sng">
              <a:solidFill>
                <a:srgbClr val="000000"/>
              </a:solidFill>
              <a:round/>
            </a:ln>
            <a:effectLst/>
          </c:spPr>
          <c:invertIfNegative val="0"/>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charts!$B$178:$B$207</c:f>
              <c:numCache>
                <c:formatCode>0.00</c:formatCode>
                <c:ptCount val="30"/>
                <c:pt idx="0">
                  <c:v>-31.371285999999998</c:v>
                </c:pt>
                <c:pt idx="1">
                  <c:v>-8.3566500000000001</c:v>
                </c:pt>
                <c:pt idx="2">
                  <c:v>7.3291179999999994</c:v>
                </c:pt>
                <c:pt idx="3">
                  <c:v>-1.2943100000000012</c:v>
                </c:pt>
                <c:pt idx="4">
                  <c:v>0</c:v>
                </c:pt>
                <c:pt idx="5">
                  <c:v>-7.4281100000000002</c:v>
                </c:pt>
                <c:pt idx="6">
                  <c:v>-9.367560000000001</c:v>
                </c:pt>
                <c:pt idx="7">
                  <c:v>0</c:v>
                </c:pt>
                <c:pt idx="8">
                  <c:v>10.471080000000001</c:v>
                </c:pt>
                <c:pt idx="9">
                  <c:v>-2.0259299999999989</c:v>
                </c:pt>
                <c:pt idx="10">
                  <c:v>1.2184790000000003</c:v>
                </c:pt>
                <c:pt idx="11">
                  <c:v>-1.2057680000000008</c:v>
                </c:pt>
                <c:pt idx="12">
                  <c:v>-1.5931099999999994</c:v>
                </c:pt>
                <c:pt idx="13">
                  <c:v>-0.42841499999999932</c:v>
                </c:pt>
                <c:pt idx="14">
                  <c:v>-14.40771</c:v>
                </c:pt>
                <c:pt idx="15">
                  <c:v>0.5226759999999997</c:v>
                </c:pt>
                <c:pt idx="16">
                  <c:v>-6.0433699999999995</c:v>
                </c:pt>
                <c:pt idx="17">
                  <c:v>2.2756800000000013</c:v>
                </c:pt>
                <c:pt idx="18">
                  <c:v>-3.066670000000002</c:v>
                </c:pt>
                <c:pt idx="19">
                  <c:v>-3.1454899999999988</c:v>
                </c:pt>
                <c:pt idx="20">
                  <c:v>0.84913000000000238</c:v>
                </c:pt>
                <c:pt idx="21">
                  <c:v>2.9951700000000017</c:v>
                </c:pt>
                <c:pt idx="22">
                  <c:v>-2.8990729999999996</c:v>
                </c:pt>
                <c:pt idx="23">
                  <c:v>0</c:v>
                </c:pt>
                <c:pt idx="24">
                  <c:v>-4.3070599999999999</c:v>
                </c:pt>
                <c:pt idx="25">
                  <c:v>0</c:v>
                </c:pt>
                <c:pt idx="26">
                  <c:v>1.2259000000000029</c:v>
                </c:pt>
                <c:pt idx="27">
                  <c:v>0</c:v>
                </c:pt>
                <c:pt idx="29">
                  <c:v>-2.5019100000000005</c:v>
                </c:pt>
              </c:numCache>
            </c:numRef>
          </c:val>
          <c:extLst>
            <c:ext xmlns:c16="http://schemas.microsoft.com/office/drawing/2014/chart" uri="{C3380CC4-5D6E-409C-BE32-E72D297353CC}">
              <c16:uniqueId val="{00000004-A779-4C91-8FAC-B9BC9E7FBDE8}"/>
            </c:ext>
          </c:extLst>
        </c:ser>
        <c:ser>
          <c:idx val="1"/>
          <c:order val="5"/>
          <c:tx>
            <c:strRef>
              <c:f>charts!$C$177</c:f>
              <c:strCache>
                <c:ptCount val="1"/>
                <c:pt idx="0">
                  <c:v>  Unemployment benefits</c:v>
                </c:pt>
              </c:strCache>
            </c:strRef>
          </c:tx>
          <c:spPr>
            <a:solidFill>
              <a:schemeClr val="accent6"/>
            </a:solidFill>
            <a:ln w="6350" cmpd="sng">
              <a:solidFill>
                <a:srgbClr val="000000"/>
              </a:solidFill>
              <a:round/>
            </a:ln>
            <a:effectLst/>
          </c:spPr>
          <c:invertIfNegative val="0"/>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charts!$C$178:$C$207</c:f>
              <c:numCache>
                <c:formatCode>0.00</c:formatCode>
                <c:ptCount val="30"/>
                <c:pt idx="0">
                  <c:v>-1.2509610000000002</c:v>
                </c:pt>
                <c:pt idx="1">
                  <c:v>-3.7221330000000004</c:v>
                </c:pt>
                <c:pt idx="2">
                  <c:v>-27.195140000000002</c:v>
                </c:pt>
                <c:pt idx="3">
                  <c:v>-8.4896200000000004</c:v>
                </c:pt>
                <c:pt idx="4">
                  <c:v>-5.6723500000000016</c:v>
                </c:pt>
                <c:pt idx="5">
                  <c:v>-3.3085710000000006</c:v>
                </c:pt>
                <c:pt idx="6">
                  <c:v>-0.78894900000000012</c:v>
                </c:pt>
                <c:pt idx="7">
                  <c:v>-9.3929599999999951</c:v>
                </c:pt>
                <c:pt idx="8">
                  <c:v>-23.477379999999997</c:v>
                </c:pt>
                <c:pt idx="9">
                  <c:v>2.0647500000000001</c:v>
                </c:pt>
                <c:pt idx="10">
                  <c:v>3.8150000000001683E-2</c:v>
                </c:pt>
                <c:pt idx="11">
                  <c:v>-2.6450399999999981</c:v>
                </c:pt>
                <c:pt idx="12">
                  <c:v>-3.6832440000000002</c:v>
                </c:pt>
                <c:pt idx="13">
                  <c:v>0.1666799999999995</c:v>
                </c:pt>
                <c:pt idx="14">
                  <c:v>10.920429999999998</c:v>
                </c:pt>
                <c:pt idx="15">
                  <c:v>-1.7736509999999996</c:v>
                </c:pt>
                <c:pt idx="16">
                  <c:v>8.4871100000000013</c:v>
                </c:pt>
                <c:pt idx="17">
                  <c:v>-3.4441400000000009</c:v>
                </c:pt>
                <c:pt idx="18">
                  <c:v>0.14472099999999966</c:v>
                </c:pt>
                <c:pt idx="19">
                  <c:v>-0.35654500000000056</c:v>
                </c:pt>
                <c:pt idx="20">
                  <c:v>0.30527999999999977</c:v>
                </c:pt>
                <c:pt idx="21">
                  <c:v>0.27932000000000201</c:v>
                </c:pt>
                <c:pt idx="22">
                  <c:v>-2.7960399999999979</c:v>
                </c:pt>
                <c:pt idx="23">
                  <c:v>2.9593100000000003</c:v>
                </c:pt>
                <c:pt idx="24">
                  <c:v>9.330899999999998</c:v>
                </c:pt>
                <c:pt idx="25">
                  <c:v>4.28904</c:v>
                </c:pt>
                <c:pt idx="26">
                  <c:v>1.9484099999999991</c:v>
                </c:pt>
                <c:pt idx="27">
                  <c:v>18.008935999999999</c:v>
                </c:pt>
                <c:pt idx="29">
                  <c:v>-1.3947800000000008</c:v>
                </c:pt>
              </c:numCache>
            </c:numRef>
          </c:val>
          <c:extLst>
            <c:ext xmlns:c16="http://schemas.microsoft.com/office/drawing/2014/chart" uri="{C3380CC4-5D6E-409C-BE32-E72D297353CC}">
              <c16:uniqueId val="{00000005-A779-4C91-8FAC-B9BC9E7FBDE8}"/>
            </c:ext>
          </c:extLst>
        </c:ser>
        <c:dLbls>
          <c:showLegendKey val="0"/>
          <c:showVal val="0"/>
          <c:showCatName val="0"/>
          <c:showSerName val="0"/>
          <c:showPercent val="0"/>
          <c:showBubbleSize val="0"/>
        </c:dLbls>
        <c:gapWidth val="150"/>
        <c:overlap val="100"/>
        <c:axId val="119785344"/>
        <c:axId val="119611392"/>
      </c:barChart>
      <c:lineChart>
        <c:grouping val="standard"/>
        <c:varyColors val="0"/>
        <c:ser>
          <c:idx val="6"/>
          <c:order val="6"/>
          <c:tx>
            <c:strRef>
              <c:f>charts!$H$177</c:f>
              <c:strCache>
                <c:ptCount val="1"/>
                <c:pt idx="0">
                  <c:v>Overall</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4F81BD">
                      <a:tint val="77000"/>
                      <a:shade val="95000"/>
                      <a:satMod val="105000"/>
                    </a:srgbClr>
                  </a:solidFill>
                  <a:prstDash val="solid"/>
                  <a:round/>
                </a14:hiddenLine>
              </a:ext>
            </a:extLst>
          </c:spPr>
          <c:marker>
            <c:symbol val="diamond"/>
            <c:size val="10"/>
            <c:spPr>
              <a:solidFill>
                <a:schemeClr val="accent2"/>
              </a:solidFill>
              <a:ln w="12700">
                <a:solidFill>
                  <a:srgbClr val="000000"/>
                </a:solidFill>
                <a:prstDash val="solid"/>
              </a:ln>
              <a:effectLst/>
              <a:extLst/>
            </c:spPr>
          </c:marker>
          <c:cat>
            <c:strRef>
              <c:f>charts!$A$178:$A$207</c:f>
              <c:strCache>
                <c:ptCount val="30"/>
                <c:pt idx="0">
                  <c:v>Slovak Republic</c:v>
                </c:pt>
                <c:pt idx="1">
                  <c:v>Hungary</c:v>
                </c:pt>
                <c:pt idx="2">
                  <c:v>Switzerland</c:v>
                </c:pt>
                <c:pt idx="3">
                  <c:v>Portugal</c:v>
                </c:pt>
                <c:pt idx="4">
                  <c:v>Australia</c:v>
                </c:pt>
                <c:pt idx="5">
                  <c:v>Poland</c:v>
                </c:pt>
                <c:pt idx="6">
                  <c:v>Korea</c:v>
                </c:pt>
                <c:pt idx="7">
                  <c:v>New Zealand</c:v>
                </c:pt>
                <c:pt idx="8">
                  <c:v>Netherlands</c:v>
                </c:pt>
                <c:pt idx="9">
                  <c:v>Iceland</c:v>
                </c:pt>
                <c:pt idx="10">
                  <c:v>Finland</c:v>
                </c:pt>
                <c:pt idx="11">
                  <c:v>Spain</c:v>
                </c:pt>
                <c:pt idx="12">
                  <c:v>Czech Republic</c:v>
                </c:pt>
                <c:pt idx="13">
                  <c:v>Norway</c:v>
                </c:pt>
                <c:pt idx="14">
                  <c:v>Germany</c:v>
                </c:pt>
                <c:pt idx="15">
                  <c:v>United States</c:v>
                </c:pt>
                <c:pt idx="16">
                  <c:v>Sweden</c:v>
                </c:pt>
                <c:pt idx="17">
                  <c:v>France</c:v>
                </c:pt>
                <c:pt idx="18">
                  <c:v>Japan</c:v>
                </c:pt>
                <c:pt idx="19">
                  <c:v>Canada</c:v>
                </c:pt>
                <c:pt idx="20">
                  <c:v>Denmark</c:v>
                </c:pt>
                <c:pt idx="21">
                  <c:v>Luxembourg</c:v>
                </c:pt>
                <c:pt idx="22">
                  <c:v>United Kingdom</c:v>
                </c:pt>
                <c:pt idx="23">
                  <c:v>Greece</c:v>
                </c:pt>
                <c:pt idx="24">
                  <c:v>Austria</c:v>
                </c:pt>
                <c:pt idx="25">
                  <c:v>Ireland</c:v>
                </c:pt>
                <c:pt idx="26">
                  <c:v>Belgium</c:v>
                </c:pt>
                <c:pt idx="27">
                  <c:v>Italy</c:v>
                </c:pt>
                <c:pt idx="29">
                  <c:v>OECD 28</c:v>
                </c:pt>
              </c:strCache>
            </c:strRef>
          </c:cat>
          <c:val>
            <c:numRef>
              <c:f>charts!$H$178:$H$207</c:f>
              <c:numCache>
                <c:formatCode>0.00</c:formatCode>
                <c:ptCount val="30"/>
                <c:pt idx="0">
                  <c:v>-34.242000000000004</c:v>
                </c:pt>
                <c:pt idx="1">
                  <c:v>-13.929749999999999</c:v>
                </c:pt>
                <c:pt idx="2">
                  <c:v>-11.01726</c:v>
                </c:pt>
                <c:pt idx="3">
                  <c:v>-9.5818900000000014</c:v>
                </c:pt>
                <c:pt idx="4">
                  <c:v>-7.7196500000000015</c:v>
                </c:pt>
                <c:pt idx="5">
                  <c:v>-7.2398000000000025</c:v>
                </c:pt>
                <c:pt idx="6">
                  <c:v>-6.4309399999999997</c:v>
                </c:pt>
                <c:pt idx="7">
                  <c:v>-5.8521000000000001</c:v>
                </c:pt>
                <c:pt idx="8">
                  <c:v>-5.2360399999999956</c:v>
                </c:pt>
                <c:pt idx="9">
                  <c:v>-4.433569999999996</c:v>
                </c:pt>
                <c:pt idx="10">
                  <c:v>-4.1609699999999989</c:v>
                </c:pt>
                <c:pt idx="11">
                  <c:v>-4.1017800000000015</c:v>
                </c:pt>
                <c:pt idx="12">
                  <c:v>-3.7693499999999993</c:v>
                </c:pt>
                <c:pt idx="13">
                  <c:v>-3.4787699999999973</c:v>
                </c:pt>
                <c:pt idx="14">
                  <c:v>-2.9124599999999958</c:v>
                </c:pt>
                <c:pt idx="15">
                  <c:v>-2.6869399999999981</c:v>
                </c:pt>
                <c:pt idx="16">
                  <c:v>-2.4203899999999976</c:v>
                </c:pt>
                <c:pt idx="17">
                  <c:v>-2.0542000000000016</c:v>
                </c:pt>
                <c:pt idx="18">
                  <c:v>-1.5838000000000036</c:v>
                </c:pt>
                <c:pt idx="19">
                  <c:v>1.3479399999999941</c:v>
                </c:pt>
                <c:pt idx="20">
                  <c:v>1.7275800000000032</c:v>
                </c:pt>
                <c:pt idx="21">
                  <c:v>1.8026300000000006</c:v>
                </c:pt>
                <c:pt idx="22">
                  <c:v>2.4477100000000007</c:v>
                </c:pt>
                <c:pt idx="23">
                  <c:v>2.7427300000000017</c:v>
                </c:pt>
                <c:pt idx="24">
                  <c:v>3.1691100000000034</c:v>
                </c:pt>
                <c:pt idx="25">
                  <c:v>4.0775099999999966</c:v>
                </c:pt>
                <c:pt idx="26">
                  <c:v>4.0915700000000044</c:v>
                </c:pt>
                <c:pt idx="27">
                  <c:v>20.616690999999999</c:v>
                </c:pt>
                <c:pt idx="29">
                  <c:v>-3.243859999999998</c:v>
                </c:pt>
              </c:numCache>
            </c:numRef>
          </c:val>
          <c:smooth val="0"/>
          <c:extLst>
            <c:ext xmlns:c16="http://schemas.microsoft.com/office/drawing/2014/chart" uri="{C3380CC4-5D6E-409C-BE32-E72D297353CC}">
              <c16:uniqueId val="{00000006-A779-4C91-8FAC-B9BC9E7FBDE8}"/>
            </c:ext>
          </c:extLst>
        </c:ser>
        <c:dLbls>
          <c:showLegendKey val="0"/>
          <c:showVal val="0"/>
          <c:showCatName val="0"/>
          <c:showSerName val="0"/>
          <c:showPercent val="0"/>
          <c:showBubbleSize val="0"/>
        </c:dLbls>
        <c:marker val="1"/>
        <c:smooth val="0"/>
        <c:axId val="119785344"/>
        <c:axId val="119611392"/>
      </c:lineChart>
      <c:catAx>
        <c:axId val="119785344"/>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600" b="0" i="0">
                <a:solidFill>
                  <a:schemeClr val="bg2">
                    <a:lumMod val="10000"/>
                  </a:schemeClr>
                </a:solidFill>
                <a:latin typeface="Arial Narrow"/>
                <a:ea typeface="Arial Narrow"/>
                <a:cs typeface="Arial Narrow"/>
              </a:defRPr>
            </a:pPr>
            <a:endParaRPr lang="en-US"/>
          </a:p>
        </c:txPr>
        <c:crossAx val="119611392"/>
        <c:crosses val="autoZero"/>
        <c:auto val="1"/>
        <c:lblAlgn val="ctr"/>
        <c:lblOffset val="0"/>
        <c:tickLblSkip val="1"/>
        <c:noMultiLvlLbl val="0"/>
      </c:catAx>
      <c:valAx>
        <c:axId val="119611392"/>
        <c:scaling>
          <c:orientation val="minMax"/>
        </c:scaling>
        <c:delete val="0"/>
        <c:axPos val="l"/>
        <c:majorGridlines>
          <c:spPr>
            <a:ln w="19050" cmpd="sng">
              <a:solidFill>
                <a:schemeClr val="bg1">
                  <a:lumMod val="75000"/>
                </a:schemeClr>
              </a:solidFill>
              <a:prstDash val="dash"/>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600" b="0" i="0">
                <a:solidFill>
                  <a:schemeClr val="bg2">
                    <a:lumMod val="10000"/>
                  </a:schemeClr>
                </a:solidFill>
                <a:latin typeface="Arial Narrow"/>
                <a:ea typeface="Arial Narrow"/>
                <a:cs typeface="Arial Narrow"/>
              </a:defRPr>
            </a:pPr>
            <a:endParaRPr lang="en-US"/>
          </a:p>
        </c:txPr>
        <c:crossAx val="119785344"/>
        <c:crosses val="autoZero"/>
        <c:crossBetween val="between"/>
      </c:valAx>
      <c:spPr>
        <a:noFill/>
        <a:ln w="9525">
          <a:solidFill>
            <a:srgbClr val="000000"/>
          </a:solidFill>
        </a:ln>
      </c:spPr>
    </c:plotArea>
    <c:legend>
      <c:legendPos val="r"/>
      <c:layout>
        <c:manualLayout>
          <c:xMode val="edge"/>
          <c:yMode val="edge"/>
          <c:x val="2.0922930950203329E-2"/>
          <c:y val="1.9920803043647736E-2"/>
          <c:w val="0.96712653756084588"/>
          <c:h val="0.11398747934693222"/>
        </c:manualLayout>
      </c:layout>
      <c:overlay val="1"/>
      <c:spPr>
        <a:noFill/>
        <a:ln w="15875">
          <a:solidFill>
            <a:schemeClr val="tx1"/>
          </a:solidFill>
          <a:round/>
        </a:ln>
        <a:effectLst/>
        <a:extLst/>
      </c:spPr>
      <c:txPr>
        <a:bodyPr/>
        <a:lstStyle/>
        <a:p>
          <a:pPr>
            <a:defRPr sz="1600" b="0" i="0">
              <a:solidFill>
                <a:schemeClr val="bg2">
                  <a:lumMod val="10000"/>
                </a:schemeClr>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0.1762</cdr:x>
      <cdr:y>0.15072</cdr:y>
    </cdr:from>
    <cdr:to>
      <cdr:x>0.18948</cdr:x>
      <cdr:y>0.18098</cdr:y>
    </cdr:to>
    <cdr:sp macro="" textlink="">
      <cdr:nvSpPr>
        <cdr:cNvPr id="4" name="xlamShapesMarker"/>
        <cdr:cNvSpPr/>
      </cdr:nvSpPr>
      <cdr:spPr>
        <a:xfrm xmlns:a="http://schemas.openxmlformats.org/drawingml/2006/main">
          <a:off x="1023578" y="384349"/>
          <a:ext cx="77178" cy="77178"/>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0.54604</cdr:x>
      <cdr:y>0.15072</cdr:y>
    </cdr:from>
    <cdr:to>
      <cdr:x>0.55933</cdr:x>
      <cdr:y>0.18098</cdr:y>
    </cdr:to>
    <cdr:sp macro="" textlink="">
      <cdr:nvSpPr>
        <cdr:cNvPr id="14" name="xlamShapesMarker"/>
        <cdr:cNvSpPr/>
      </cdr:nvSpPr>
      <cdr:spPr>
        <a:xfrm xmlns:a="http://schemas.openxmlformats.org/drawingml/2006/main">
          <a:off x="3172121" y="384349"/>
          <a:ext cx="77178" cy="77178"/>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0.19588</cdr:x>
      <cdr:y>0.14804</cdr:y>
    </cdr:from>
    <cdr:to>
      <cdr:x>0.20453</cdr:x>
      <cdr:y>0.16211</cdr:y>
    </cdr:to>
    <cdr:sp macro="" textlink="">
      <cdr:nvSpPr>
        <cdr:cNvPr id="11" name="xlamShapesMarker"/>
        <cdr:cNvSpPr/>
      </cdr:nvSpPr>
      <cdr:spPr>
        <a:xfrm xmlns:a="http://schemas.openxmlformats.org/drawingml/2006/main" flipH="1">
          <a:off x="1368153" y="481120"/>
          <a:ext cx="60444" cy="45719"/>
        </a:xfrm>
        <a:prstGeom xmlns:a="http://schemas.openxmlformats.org/drawingml/2006/main" prst="rect">
          <a:avLst/>
        </a:prstGeom>
        <a:solidFill xmlns:a="http://schemas.openxmlformats.org/drawingml/2006/main">
          <a:srgbClr val="037BC1"/>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0.57167</cdr:x>
      <cdr:y>0.83317</cdr:y>
    </cdr:from>
    <cdr:to>
      <cdr:x>0.92565</cdr:x>
      <cdr:y>0.88993</cdr:y>
    </cdr:to>
    <cdr:sp macro="" textlink="">
      <cdr:nvSpPr>
        <cdr:cNvPr id="2" name="TextBox 1"/>
        <cdr:cNvSpPr txBox="1"/>
      </cdr:nvSpPr>
      <cdr:spPr>
        <a:xfrm xmlns:a="http://schemas.openxmlformats.org/drawingml/2006/main">
          <a:off x="4608512" y="3024336"/>
          <a:ext cx="2853615" cy="2060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Arial" panose="020B0604020202020204" pitchFamily="34" charset="0"/>
              <a:cs typeface="Arial" panose="020B0604020202020204" pitchFamily="34" charset="0"/>
            </a:rPr>
            <a:t>Openness</a:t>
          </a:r>
          <a:r>
            <a:rPr lang="en-GB" sz="1200" baseline="0" dirty="0">
              <a:latin typeface="Arial" panose="020B0604020202020204" pitchFamily="34" charset="0"/>
              <a:cs typeface="Arial" panose="020B0604020202020204" pitchFamily="34" charset="0"/>
            </a:rPr>
            <a:t> ratio (in log)</a:t>
          </a:r>
          <a:endParaRPr lang="en-GB"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0.00241</cdr:x>
      <cdr:y>0</cdr:y>
    </cdr:from>
    <cdr:to>
      <cdr:x>0.8843</cdr:x>
      <cdr:y>0.07935</cdr:y>
    </cdr:to>
    <cdr:sp macro="" textlink="">
      <cdr:nvSpPr>
        <cdr:cNvPr id="3" name="TextBox 2"/>
        <cdr:cNvSpPr txBox="1"/>
      </cdr:nvSpPr>
      <cdr:spPr>
        <a:xfrm xmlns:a="http://schemas.openxmlformats.org/drawingml/2006/main">
          <a:off x="19428" y="0"/>
          <a:ext cx="71093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effectLst/>
              <a:latin typeface="Arial" panose="020B0604020202020204" pitchFamily="34" charset="0"/>
              <a:ea typeface="+mn-ea"/>
              <a:cs typeface="Arial" panose="020B0604020202020204" pitchFamily="34" charset="0"/>
            </a:rPr>
            <a:t>Change in redistribution (%)  associated with a 1 percentage point increase in the PIT-to-GDP ratio </a:t>
          </a:r>
        </a:p>
      </cdr:txBody>
    </cdr:sp>
  </cdr:relSizeAnchor>
  <cdr:relSizeAnchor xmlns:cdr="http://schemas.openxmlformats.org/drawingml/2006/chartDrawing">
    <cdr:from>
      <cdr:x>0.53879</cdr:x>
      <cdr:y>0.08599</cdr:y>
    </cdr:from>
    <cdr:to>
      <cdr:x>0.7733</cdr:x>
      <cdr:y>0.91149</cdr:y>
    </cdr:to>
    <cdr:sp macro="" textlink="">
      <cdr:nvSpPr>
        <cdr:cNvPr id="4" name="Rectangle 3"/>
        <cdr:cNvSpPr/>
      </cdr:nvSpPr>
      <cdr:spPr>
        <a:xfrm xmlns:a="http://schemas.openxmlformats.org/drawingml/2006/main">
          <a:off x="4267199" y="309562"/>
          <a:ext cx="1857375" cy="2971801"/>
        </a:xfrm>
        <a:prstGeom xmlns:a="http://schemas.openxmlformats.org/drawingml/2006/main" prst="rect">
          <a:avLst/>
        </a:prstGeom>
        <a:solidFill xmlns:a="http://schemas.openxmlformats.org/drawingml/2006/main">
          <a:schemeClr val="accent1">
            <a:alpha val="1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0.7733</cdr:x>
      <cdr:y>0.08864</cdr:y>
    </cdr:from>
    <cdr:to>
      <cdr:x>0.97743</cdr:x>
      <cdr:y>0.90884</cdr:y>
    </cdr:to>
    <cdr:sp macro="" textlink="">
      <cdr:nvSpPr>
        <cdr:cNvPr id="5" name="Rectangle 4"/>
        <cdr:cNvSpPr/>
      </cdr:nvSpPr>
      <cdr:spPr>
        <a:xfrm xmlns:a="http://schemas.openxmlformats.org/drawingml/2006/main">
          <a:off x="6233969" y="321758"/>
          <a:ext cx="1645597" cy="2977273"/>
        </a:xfrm>
        <a:prstGeom xmlns:a="http://schemas.openxmlformats.org/drawingml/2006/main" prst="rect">
          <a:avLst/>
        </a:prstGeom>
        <a:solidFill xmlns:a="http://schemas.openxmlformats.org/drawingml/2006/main">
          <a:schemeClr val="accent1">
            <a:alpha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0.67456</cdr:x>
      <cdr:y>0.08552</cdr:y>
    </cdr:from>
    <cdr:to>
      <cdr:x>0.70961</cdr:x>
      <cdr:y>0.12543</cdr:y>
    </cdr:to>
    <cdr:sp macro="" textlink="">
      <cdr:nvSpPr>
        <cdr:cNvPr id="23" name="xlamShapesMarker"/>
        <cdr:cNvSpPr/>
      </cdr:nvSpPr>
      <cdr:spPr>
        <a:xfrm xmlns:a="http://schemas.openxmlformats.org/drawingml/2006/main">
          <a:off x="5543847" y="387052"/>
          <a:ext cx="288058" cy="180631"/>
        </a:xfrm>
        <a:prstGeom xmlns:a="http://schemas.openxmlformats.org/drawingml/2006/main" prst="rect">
          <a:avLst/>
        </a:prstGeom>
        <a:solidFill xmlns:a="http://schemas.openxmlformats.org/drawingml/2006/main">
          <a:schemeClr val="bg2"/>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0.35037</cdr:x>
      <cdr:y>0.08552</cdr:y>
    </cdr:from>
    <cdr:to>
      <cdr:x>0.38542</cdr:x>
      <cdr:y>0.12543</cdr:y>
    </cdr:to>
    <cdr:sp macro="" textlink="">
      <cdr:nvSpPr>
        <cdr:cNvPr id="25" name="xlamShapesMarker"/>
        <cdr:cNvSpPr/>
      </cdr:nvSpPr>
      <cdr:spPr>
        <a:xfrm xmlns:a="http://schemas.openxmlformats.org/drawingml/2006/main">
          <a:off x="2879551" y="387052"/>
          <a:ext cx="288058" cy="180631"/>
        </a:xfrm>
        <a:prstGeom xmlns:a="http://schemas.openxmlformats.org/drawingml/2006/main" prst="rect">
          <a:avLst/>
        </a:prstGeom>
        <a:solidFill xmlns:a="http://schemas.openxmlformats.org/drawingml/2006/main">
          <a:schemeClr val="tx1"/>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0.67531</cdr:x>
      <cdr:y>0.02983</cdr:y>
    </cdr:from>
    <cdr:to>
      <cdr:x>0.70886</cdr:x>
      <cdr:y>0.06804</cdr:y>
    </cdr:to>
    <cdr:sp macro="" textlink="">
      <cdr:nvSpPr>
        <cdr:cNvPr id="27" name="xlamShapesMarker"/>
        <cdr:cNvSpPr/>
      </cdr:nvSpPr>
      <cdr:spPr>
        <a:xfrm xmlns:a="http://schemas.openxmlformats.org/drawingml/2006/main">
          <a:off x="5550011" y="135024"/>
          <a:ext cx="275730" cy="172937"/>
        </a:xfrm>
        <a:prstGeom xmlns:a="http://schemas.openxmlformats.org/drawingml/2006/main" prst="rect">
          <a:avLst/>
        </a:prstGeom>
        <a:solidFill xmlns:a="http://schemas.openxmlformats.org/drawingml/2006/main">
          <a:schemeClr val="accent4"/>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0.03495</cdr:x>
      <cdr:y>0.08552</cdr:y>
    </cdr:from>
    <cdr:to>
      <cdr:x>0.07</cdr:x>
      <cdr:y>0.12543</cdr:y>
    </cdr:to>
    <cdr:sp macro="" textlink="">
      <cdr:nvSpPr>
        <cdr:cNvPr id="29" name="xlamShapesMarker"/>
        <cdr:cNvSpPr/>
      </cdr:nvSpPr>
      <cdr:spPr>
        <a:xfrm xmlns:a="http://schemas.openxmlformats.org/drawingml/2006/main">
          <a:off x="287249" y="387060"/>
          <a:ext cx="288058" cy="180631"/>
        </a:xfrm>
        <a:prstGeom xmlns:a="http://schemas.openxmlformats.org/drawingml/2006/main" prst="rect">
          <a:avLst/>
        </a:prstGeom>
        <a:solidFill xmlns:a="http://schemas.openxmlformats.org/drawingml/2006/main">
          <a:srgbClr val="92D050"/>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0.03495</cdr:x>
      <cdr:y>0.02898</cdr:y>
    </cdr:from>
    <cdr:to>
      <cdr:x>0.07</cdr:x>
      <cdr:y>0.06889</cdr:y>
    </cdr:to>
    <cdr:sp macro="" textlink="">
      <cdr:nvSpPr>
        <cdr:cNvPr id="31" name="xlamShapesMarker"/>
        <cdr:cNvSpPr/>
      </cdr:nvSpPr>
      <cdr:spPr>
        <a:xfrm xmlns:a="http://schemas.openxmlformats.org/drawingml/2006/main">
          <a:off x="287249" y="131177"/>
          <a:ext cx="288058" cy="180631"/>
        </a:xfrm>
        <a:prstGeom xmlns:a="http://schemas.openxmlformats.org/drawingml/2006/main" prst="rect">
          <a:avLst/>
        </a:prstGeom>
        <a:solidFill xmlns:a="http://schemas.openxmlformats.org/drawingml/2006/main">
          <a:schemeClr val="accent6"/>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0.35112</cdr:x>
      <cdr:y>0.02983</cdr:y>
    </cdr:from>
    <cdr:to>
      <cdr:x>0.38467</cdr:x>
      <cdr:y>0.06804</cdr:y>
    </cdr:to>
    <cdr:sp macro="" textlink="">
      <cdr:nvSpPr>
        <cdr:cNvPr id="33" name="xlamShapesMarker"/>
        <cdr:cNvSpPr/>
      </cdr:nvSpPr>
      <cdr:spPr>
        <a:xfrm xmlns:a="http://schemas.openxmlformats.org/drawingml/2006/main">
          <a:off x="2885715" y="135024"/>
          <a:ext cx="275730" cy="172937"/>
        </a:xfrm>
        <a:prstGeom xmlns:a="http://schemas.openxmlformats.org/drawingml/2006/main" prst="rect">
          <a:avLst/>
        </a:prstGeom>
        <a:solidFill xmlns:a="http://schemas.openxmlformats.org/drawingml/2006/main">
          <a:schemeClr val="accent5"/>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fld id="{3D2C33A6-1EFF-4264-97E8-73083FF87EA3}" type="datetimeFigureOut">
              <a:rPr lang="en-US" smtClean="0"/>
              <a:pPr/>
              <a:t>05-Oct-2018</a:t>
            </a:fld>
            <a:endParaRPr lang="en-US" dirty="0"/>
          </a:p>
        </p:txBody>
      </p:sp>
      <p:sp>
        <p:nvSpPr>
          <p:cNvPr id="4" name="Footer Placeholder 3"/>
          <p:cNvSpPr>
            <a:spLocks noGrp="1"/>
          </p:cNvSpPr>
          <p:nvPr>
            <p:ph type="ftr" sz="quarter" idx="2"/>
          </p:nvPr>
        </p:nvSpPr>
        <p:spPr>
          <a:xfrm>
            <a:off x="1" y="9408980"/>
            <a:ext cx="2944283"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6" y="9408980"/>
            <a:ext cx="2944283" cy="495300"/>
          </a:xfrm>
          <a:prstGeom prst="rect">
            <a:avLst/>
          </a:prstGeom>
        </p:spPr>
        <p:txBody>
          <a:bodyPr vert="horz" lIns="91440" tIns="45720" rIns="91440" bIns="45720" rtlCol="0" anchor="b"/>
          <a:lstStyle>
            <a:lvl1pPr algn="r">
              <a:defRPr sz="1200"/>
            </a:lvl1pPr>
          </a:lstStyle>
          <a:p>
            <a:fld id="{ABFC2A18-77B3-4172-9B7F-DC1E28C7C89F}" type="slidenum">
              <a:rPr lang="en-US" smtClean="0"/>
              <a:pPr/>
              <a:t>‹#›</a:t>
            </a:fld>
            <a:endParaRPr lang="en-US" dirty="0"/>
          </a:p>
        </p:txBody>
      </p:sp>
    </p:spTree>
    <p:extLst>
      <p:ext uri="{BB962C8B-B14F-4D97-AF65-F5344CB8AC3E}">
        <p14:creationId xmlns:p14="http://schemas.microsoft.com/office/powerpoint/2010/main" val="3332713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0"/>
            <a:ext cx="2944283" cy="495300"/>
          </a:xfrm>
          <a:prstGeom prst="rect">
            <a:avLst/>
          </a:prstGeom>
        </p:spPr>
        <p:txBody>
          <a:bodyPr vert="horz" lIns="91440" tIns="45720" rIns="91440" bIns="45720" rtlCol="0"/>
          <a:lstStyle>
            <a:lvl1pPr algn="r">
              <a:defRPr sz="1200"/>
            </a:lvl1pPr>
          </a:lstStyle>
          <a:p>
            <a:fld id="{B0D2569C-7855-435D-A9A6-DE7D9611D5A7}" type="datetimeFigureOut">
              <a:rPr lang="en-US" smtClean="0"/>
              <a:pPr/>
              <a:t>05-Oct-2018</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08980"/>
            <a:ext cx="2944283" cy="4953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08980"/>
            <a:ext cx="2944283" cy="495300"/>
          </a:xfrm>
          <a:prstGeom prst="rect">
            <a:avLst/>
          </a:prstGeom>
        </p:spPr>
        <p:txBody>
          <a:bodyPr vert="horz" lIns="91440" tIns="45720" rIns="91440" bIns="45720" rtlCol="0" anchor="b"/>
          <a:lstStyle>
            <a:lvl1pPr algn="r">
              <a:defRPr sz="1200"/>
            </a:lvl1pPr>
          </a:lstStyle>
          <a:p>
            <a:fld id="{60CA3BA1-4319-45D4-B42E-E3E6949EB091}" type="slidenum">
              <a:rPr lang="en-US" smtClean="0"/>
              <a:pPr/>
              <a:t>‹#›</a:t>
            </a:fld>
            <a:endParaRPr lang="en-US" dirty="0"/>
          </a:p>
        </p:txBody>
      </p:sp>
    </p:spTree>
    <p:extLst>
      <p:ext uri="{BB962C8B-B14F-4D97-AF65-F5344CB8AC3E}">
        <p14:creationId xmlns:p14="http://schemas.microsoft.com/office/powerpoint/2010/main" val="256543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04850"/>
            <a:ext cx="4953000" cy="3714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A3BA1-4319-45D4-B42E-E3E6949EB091}" type="slidenum">
              <a:rPr lang="en-US" smtClean="0"/>
              <a:pPr/>
              <a:t>15</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A3BA1-4319-45D4-B42E-E3E6949EB091}" type="slidenum">
              <a:rPr lang="en-US" smtClean="0"/>
              <a:pPr/>
              <a:t>16</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323F9-5825-447A-929C-9CFFE90721C1}" type="slidenum">
              <a:rPr lang="en-GB" smtClean="0"/>
              <a:t>18</a:t>
            </a:fld>
            <a:endParaRPr lang="en-GB"/>
          </a:p>
        </p:txBody>
      </p:sp>
    </p:spTree>
    <p:extLst>
      <p:ext uri="{BB962C8B-B14F-4D97-AF65-F5344CB8AC3E}">
        <p14:creationId xmlns:p14="http://schemas.microsoft.com/office/powerpoint/2010/main" val="86639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dirty="0" smtClean="0"/>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CA3BA1-4319-45D4-B42E-E3E6949EB091}" type="slidenum">
              <a:rPr lang="en-US" smtClean="0"/>
              <a:pPr/>
              <a:t>19</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20</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GB" dirty="0" smtClean="0"/>
              <a:t>I</a:t>
            </a:r>
            <a:r>
              <a:rPr lang="en-GB" b="1" dirty="0" smtClean="0"/>
              <a:t>ncreased </a:t>
            </a:r>
            <a:r>
              <a:rPr lang="en-GB" b="1" dirty="0"/>
              <a:t>economic integration has tended to reduce the redistributive effect of tax revenues, and in particular of tax revenue raised from PIT and employees’ </a:t>
            </a:r>
            <a:r>
              <a:rPr lang="en-GB" b="1" dirty="0" smtClean="0"/>
              <a:t>SSC.</a:t>
            </a:r>
          </a:p>
          <a:p>
            <a:pPr lvl="0"/>
            <a:r>
              <a:rPr lang="en-GB" dirty="0" smtClean="0"/>
              <a:t>  </a:t>
            </a:r>
            <a:r>
              <a:rPr lang="en-GB" dirty="0"/>
              <a:t>In other words, </a:t>
            </a:r>
            <a:r>
              <a:rPr lang="en-GB" b="1" dirty="0"/>
              <a:t>increased economic integration has made a given level of fiscal deployment through the tax system less effective at reducing income inequality. This result is relevant as it is fully in line with recent research that has shown that: </a:t>
            </a:r>
            <a:r>
              <a:rPr lang="en-GB" b="1" dirty="0" err="1"/>
              <a:t>i</a:t>
            </a:r>
            <a:r>
              <a:rPr lang="en-GB" b="1" dirty="0"/>
              <a:t>) globalisation and international tax competition have put pressure on governments in OECD countries to shift taxation towards less mobile bases,</a:t>
            </a:r>
            <a:r>
              <a:rPr lang="en-GB" dirty="0"/>
              <a:t> and ii) </a:t>
            </a:r>
            <a:r>
              <a:rPr lang="en-GB" b="1" dirty="0"/>
              <a:t>this has been achieved mainly increasing the labour tax burden on the middle</a:t>
            </a:r>
            <a:r>
              <a:rPr lang="en-GB" dirty="0"/>
              <a:t> and upper-middle classes while </a:t>
            </a:r>
            <a:r>
              <a:rPr lang="en-GB" b="1" dirty="0"/>
              <a:t>reducing the burden on the top of the distribution </a:t>
            </a:r>
            <a:r>
              <a:rPr lang="en-GB" dirty="0"/>
              <a:t>– leading to a decline in the progressivity of PIT. By contrast with tax revenue, redistribution through social spending is not found to be affected by globalisation (column, 11), suggesting that the shaping of social policy is less directly influenced by the degree of exposure to external developments. </a:t>
            </a:r>
          </a:p>
          <a:p>
            <a:pPr lvl="0"/>
            <a:endParaRPr lang="en-GB" dirty="0" smtClean="0"/>
          </a:p>
          <a:p>
            <a:pPr lvl="0"/>
            <a:r>
              <a:rPr lang="en-GB" b="1" dirty="0" smtClean="0"/>
              <a:t>This </a:t>
            </a:r>
            <a:r>
              <a:rPr lang="en-GB" b="1" dirty="0"/>
              <a:t>figure shows the estimated marginal effect of PIT-to-GDP ratio on redistribution depending on countries’ </a:t>
            </a:r>
            <a:r>
              <a:rPr lang="en-GB" b="1" dirty="0" smtClean="0"/>
              <a:t>openness</a:t>
            </a:r>
            <a:r>
              <a:rPr lang="en-GB" dirty="0" smtClean="0"/>
              <a:t>. The </a:t>
            </a:r>
            <a:r>
              <a:rPr lang="en-GB" dirty="0"/>
              <a:t>figure points to strong non-</a:t>
            </a:r>
            <a:r>
              <a:rPr lang="en-GB" dirty="0" err="1"/>
              <a:t>linearities</a:t>
            </a:r>
            <a:r>
              <a:rPr lang="en-GB" dirty="0"/>
              <a:t> in the link between openness, PIT and redistribution:</a:t>
            </a:r>
          </a:p>
          <a:p>
            <a:pPr lvl="0"/>
            <a:r>
              <a:rPr lang="en-GB" b="1" dirty="0"/>
              <a:t>For around half of OECD countries, the effect of the PIT-to-GDP ratio on redistribution is significantly positive but this effect declines with openness levels. For a country at the OECD average level of trade openness, a one percentage point increase in the PIT-to-GDP ratio is associated with a 2% increase in redistribution. For the countries for which such effect is statistically significant, it ranges from 3.7% (USA) to around 1.5% (Korea)</a:t>
            </a:r>
          </a:p>
          <a:p>
            <a:pPr lvl="0"/>
            <a:r>
              <a:rPr lang="en-GB" dirty="0" smtClean="0"/>
              <a:t>These </a:t>
            </a:r>
            <a:r>
              <a:rPr lang="en-GB" dirty="0"/>
              <a:t>findings are also largely in line with </a:t>
            </a:r>
            <a:r>
              <a:rPr lang="en-GB" dirty="0" smtClean="0"/>
              <a:t>others </a:t>
            </a:r>
            <a:r>
              <a:rPr lang="en-GB" dirty="0"/>
              <a:t>who similarly to us show that the effect of tax on inequality is "eroded" with openness.</a:t>
            </a:r>
          </a:p>
          <a:p>
            <a:pPr lvl="0"/>
            <a:endParaRPr lang="en-GB" dirty="0" smtClean="0"/>
          </a:p>
          <a:p>
            <a:pPr lvl="0"/>
            <a:r>
              <a:rPr lang="en-GB" dirty="0" smtClean="0"/>
              <a:t>Overall</a:t>
            </a:r>
            <a:r>
              <a:rPr lang="en-GB" dirty="0"/>
              <a:t>, these results nuance the finding of a positive effect from globalisation on income redistribution and point to the </a:t>
            </a:r>
            <a:r>
              <a:rPr lang="en-GB" b="1" dirty="0"/>
              <a:t>potential challenge that increased economic integration poses for governments’ capacity and effectiveness to deliver income redistribution through personal income taxes.   </a:t>
            </a:r>
          </a:p>
        </p:txBody>
      </p:sp>
      <p:sp>
        <p:nvSpPr>
          <p:cNvPr id="4" name="Slide Number Placeholder 3"/>
          <p:cNvSpPr>
            <a:spLocks noGrp="1"/>
          </p:cNvSpPr>
          <p:nvPr>
            <p:ph type="sldNum" sz="quarter" idx="10"/>
          </p:nvPr>
        </p:nvSpPr>
        <p:spPr/>
        <p:txBody>
          <a:bodyPr/>
          <a:lstStyle/>
          <a:p>
            <a:fld id="{60CA3BA1-4319-45D4-B42E-E3E6949EB091}" type="slidenum">
              <a:rPr lang="en-US" smtClean="0"/>
              <a:pPr/>
              <a:t>21</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DBF323F9-5825-447A-929C-9CFFE90721C1}" type="slidenum">
              <a:rPr lang="en-GB" smtClean="0"/>
              <a:t>22</a:t>
            </a:fld>
            <a:endParaRPr lang="en-GB"/>
          </a:p>
        </p:txBody>
      </p:sp>
    </p:spTree>
    <p:extLst>
      <p:ext uri="{BB962C8B-B14F-4D97-AF65-F5344CB8AC3E}">
        <p14:creationId xmlns:p14="http://schemas.microsoft.com/office/powerpoint/2010/main" val="241613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05350"/>
            <a:ext cx="6565602" cy="4457700"/>
          </a:xfrm>
        </p:spPr>
        <p:txBody>
          <a:bodyPr>
            <a:noAutofit/>
          </a:bodyPr>
          <a:lstStyle/>
          <a:p>
            <a:pPr lvl="0"/>
            <a:r>
              <a:rPr lang="en-GB" sz="1000" dirty="0"/>
              <a:t>In order to develop potential forward-looking policy reform avenues for OECD countries, empirical results are used to simulate the effect of selected tax and transfer reforms on income redistribution for the working-age population. The direction of the policy change is chosen so that the income redistribution effect is positive. In order to propose relatively realistic reform scenarios, avoid ‘one-size-fits all' solutions, but at the same time remain simple, the simulations consider two benchmark cases depending on countries’ relative starting point: 1) the median of OECD countries, with the policy gap being closed for countries below this benchmark, 2) the upper quartile of OECD countries, with the policy gap being closed for countries below this benchmark but above the median. This is a highly stylised way to consider cross-country heterogeneity along with political economy and implementation obstacles and concerns. </a:t>
            </a:r>
            <a:r>
              <a:rPr lang="en-GB" sz="1000" dirty="0" smtClean="0"/>
              <a:t>The </a:t>
            </a:r>
            <a:r>
              <a:rPr lang="en-GB" sz="1000" dirty="0"/>
              <a:t>starting point is the latest available year for each policy indicator</a:t>
            </a:r>
            <a:r>
              <a:rPr lang="en-GB" sz="1000" dirty="0" smtClean="0"/>
              <a:t>.</a:t>
            </a:r>
          </a:p>
          <a:p>
            <a:pPr lvl="0"/>
            <a:r>
              <a:rPr lang="en-GB" sz="1000" dirty="0"/>
              <a:t>The following reform scenarios are considered </a:t>
            </a:r>
            <a:r>
              <a:rPr lang="en-GB" sz="1000" dirty="0" smtClean="0"/>
              <a:t>in this presentation:</a:t>
            </a:r>
            <a:endParaRPr lang="en-GB" sz="1000" dirty="0"/>
          </a:p>
          <a:p>
            <a:pPr lvl="0"/>
            <a:endParaRPr lang="en-GB" sz="1000" kern="1200" dirty="0" smtClean="0">
              <a:solidFill>
                <a:schemeClr val="tx1"/>
              </a:solidFill>
              <a:effectLst/>
            </a:endParaRPr>
          </a:p>
          <a:p>
            <a:r>
              <a:rPr lang="en-GB" sz="1000" kern="1200" dirty="0" smtClean="0">
                <a:solidFill>
                  <a:schemeClr val="tx1"/>
                </a:solidFill>
                <a:effectLst/>
              </a:rPr>
              <a:t>Tax reforms to increase the progressivity of personal income taxes, top marginal tax rates and the taxation of dividend income at the personal level would deliver large redistribution gains in countries that feature close to flat PIT systems, such as Eastern European countries </a:t>
            </a:r>
            <a:r>
              <a:rPr lang="en-GB" sz="1000" dirty="0" smtClean="0"/>
              <a:t>as </a:t>
            </a:r>
            <a:r>
              <a:rPr lang="en-GB" sz="1000" dirty="0"/>
              <a:t>well as in New </a:t>
            </a:r>
            <a:r>
              <a:rPr lang="en-GB" sz="1000" dirty="0" smtClean="0"/>
              <a:t>Zealand. </a:t>
            </a:r>
            <a:r>
              <a:rPr lang="en-GB" sz="1000" dirty="0"/>
              <a:t>This is because these countries feature relatively low levels of overall PIT progressivity, reflecting flat or close-to-flat PIT systems and consistently low taxation of top incomes and of dividend income at the personal level. While all countries feature positive top PIT marginal tax rates, some have null net dividend income taxation (Estonia and Slovak Republic) and others null PIT progressivity (Hungary). This implies that associated policy simulations correspond to “large” reform shocks which would likely be difficult to implement from a political economy perspective. High-tax countries such as the Nordics and most continental European countries are above or close to policy benchmark levels. So are some low-tax countries and in particular the United States, which reflects a relatively high level of PIT progressivity and (compared to most OECD countries) a larger role of taxes relative to transfers in inequality reduction. </a:t>
            </a:r>
          </a:p>
          <a:p>
            <a:pPr lvl="0"/>
            <a:endParaRPr lang="en-GB" sz="1000" dirty="0" smtClean="0"/>
          </a:p>
          <a:p>
            <a:pPr lvl="0"/>
            <a:r>
              <a:rPr lang="en-GB" sz="1000" dirty="0" smtClean="0"/>
              <a:t>All </a:t>
            </a:r>
            <a:r>
              <a:rPr lang="en-GB" sz="1000" dirty="0"/>
              <a:t>these tax reform simulations imply an increase in the progressivity of personal income taxes. This may raise efficiency concerns, for instance by reducing incentives to increase work effort, promote entrepreneurship and innovation, especially among high-earners. Yet the literature is not conclusive on the efficiency effects of changes in PIT progressivity. Such effects are fundamentally likely to depend on reform design and country context. Related to this consideration and going beyond, tax reform for inequality reduction should consider making the whole tax system more progressive and this implies looking at a variety of tax instruments beyond PIT. Such is the case of property taxation which is consensually less distortive than PIT and can in many OECD countries be made a more potent instrument of income redistribution than it currently is.     </a:t>
            </a:r>
          </a:p>
          <a:p>
            <a:endParaRPr lang="en-GB" sz="1000" kern="1200" dirty="0" smtClean="0">
              <a:solidFill>
                <a:schemeClr val="tx1"/>
              </a:solidFill>
              <a:effectLst/>
            </a:endParaRPr>
          </a:p>
          <a:p>
            <a:endParaRPr lang="en-GB" sz="1000"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24</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Transfer reform scenarios deliver larger effects than tax reform scenarios (in line with major finding that transfers achieve the bulk of RE across the OECD). The scenarios consistently point to major redistribution gains in countries where social spending on working-age population is relatively low and/ or weakly targeted to low-income households. Increases in  long-term unemployed- related transfers to married couples delivers major redistribution gains where these transfers are null, i.e. Chile, Greece, Italy and Turkey, but also the United States where such transfers exists but are very low.  The magnitude of these effects reflects the large implied size of the simulated reforms for these countries and should therefore be interpreted in light of alternative policy objectives alongside budgetary constraints. </a:t>
            </a:r>
          </a:p>
          <a:p>
            <a:pPr lvl="0"/>
            <a:r>
              <a:rPr lang="en-GB" dirty="0"/>
              <a:t>Still, those same countries that exhibit comparatively low passive support for the long-term unemployed tend to also exhibit comparatively low active support. As a result, policy packages that would combine more generous cash transfers with more effective activation and training for jobseekers would likely meet equity and efficiency objectives. The United States and Turkey would also boost redistribution by increasing spending on early education and childcare; and so would Mexico and Japan. This would not only increase redistribution but also help narrowing gender gaps and curbing child poverty. Reforms to enhance access to quality childcare for disadvantaged families are likely to maximise policy synergies between efficiency and equity.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25</a:t>
            </a:fld>
            <a:endParaRPr lang="en-US" dirty="0"/>
          </a:p>
        </p:txBody>
      </p:sp>
    </p:spTree>
    <p:extLst>
      <p:ext uri="{BB962C8B-B14F-4D97-AF65-F5344CB8AC3E}">
        <p14:creationId xmlns:p14="http://schemas.microsoft.com/office/powerpoint/2010/main" val="45557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26</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None/>
            </a:pPr>
            <a:endParaRPr lang="en-GB" dirty="0" smtClean="0"/>
          </a:p>
        </p:txBody>
      </p:sp>
      <p:sp>
        <p:nvSpPr>
          <p:cNvPr id="4" name="Slide Number Placeholder 3"/>
          <p:cNvSpPr>
            <a:spLocks noGrp="1"/>
          </p:cNvSpPr>
          <p:nvPr>
            <p:ph type="sldNum" sz="quarter" idx="10"/>
          </p:nvPr>
        </p:nvSpPr>
        <p:spPr/>
        <p:txBody>
          <a:bodyPr/>
          <a:lstStyle/>
          <a:p>
            <a:fld id="{60CA3BA1-4319-45D4-B42E-E3E6949EB09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924CE2AA-9086-45B4-A304-A78FC6E1408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3872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924CE2AA-9086-45B4-A304-A78FC6E1408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3872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5025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6</a:t>
            </a:fld>
            <a:endParaRPr lang="en-US" dirty="0"/>
          </a:p>
        </p:txBody>
      </p:sp>
    </p:spTree>
    <p:extLst>
      <p:ext uri="{BB962C8B-B14F-4D97-AF65-F5344CB8AC3E}">
        <p14:creationId xmlns:p14="http://schemas.microsoft.com/office/powerpoint/2010/main" val="141352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7</a:t>
            </a:fld>
            <a:endParaRPr lang="en-US" dirty="0"/>
          </a:p>
        </p:txBody>
      </p:sp>
    </p:spTree>
    <p:extLst>
      <p:ext uri="{BB962C8B-B14F-4D97-AF65-F5344CB8AC3E}">
        <p14:creationId xmlns:p14="http://schemas.microsoft.com/office/powerpoint/2010/main" val="89855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9</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A3BA1-4319-45D4-B42E-E3E6949EB09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5025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60CA3BA1-4319-45D4-B42E-E3E6949EB091}" type="slidenum">
              <a:rPr lang="en-US" smtClean="0"/>
              <a:pPr/>
              <a:t>12</a:t>
            </a:fld>
            <a:endParaRPr lang="en-US" dirty="0"/>
          </a:p>
        </p:txBody>
      </p:sp>
    </p:spTree>
    <p:extLst>
      <p:ext uri="{BB962C8B-B14F-4D97-AF65-F5344CB8AC3E}">
        <p14:creationId xmlns:p14="http://schemas.microsoft.com/office/powerpoint/2010/main" val="245025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A3BA1-4319-45D4-B42E-E3E6949EB091}" type="slidenum">
              <a:rPr lang="en-US" smtClean="0"/>
              <a:pPr/>
              <a:t>13</a:t>
            </a:fld>
            <a:endParaRPr lang="en-US" dirty="0"/>
          </a:p>
        </p:txBody>
      </p:sp>
    </p:spTree>
    <p:extLst>
      <p:ext uri="{BB962C8B-B14F-4D97-AF65-F5344CB8AC3E}">
        <p14:creationId xmlns:p14="http://schemas.microsoft.com/office/powerpoint/2010/main" val="2450255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C93DC8CA-C73F-4BCB-81B1-1D62A74C8DCC}" type="slidenum">
              <a:rPr lang="en-US" smtClean="0"/>
              <a:pPr/>
              <a:t>‹#›</a:t>
            </a:fld>
            <a:endParaRPr lang="en-US" dirty="0"/>
          </a:p>
        </p:txBody>
      </p:sp>
      <p:pic>
        <p:nvPicPr>
          <p:cNvPr id="12" name="Picture 11"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C93DC8CA-C73F-4BCB-81B1-1D62A74C8DCC}" type="slidenum">
              <a:rPr lang="en-US" smtClean="0"/>
              <a:pPr/>
              <a:t>‹#›</a:t>
            </a:fld>
            <a:endParaRPr lang="en-US" dirty="0"/>
          </a:p>
        </p:txBody>
      </p:sp>
      <p:pic>
        <p:nvPicPr>
          <p:cNvPr id="11" name="Picture 10" descr="Logo_ENG.png"/>
          <p:cNvPicPr>
            <a:picLocks noChangeAspect="1"/>
          </p:cNvPicPr>
          <p:nvPr/>
        </p:nvPicPr>
        <p:blipFill>
          <a:blip r:embed="rId3" cstate="print"/>
          <a:stretch>
            <a:fillRect/>
          </a:stretch>
        </p:blipFill>
        <p:spPr>
          <a:xfrm>
            <a:off x="1" y="1"/>
            <a:ext cx="3761998" cy="110360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86455"/>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chemeClr val="bg1"/>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C93DC8CA-C73F-4BCB-81B1-1D62A74C8DCC}" type="slidenum">
              <a:rPr lang="en-US" smtClean="0"/>
              <a:pPr/>
              <a:t>‹#›</a:t>
            </a:fld>
            <a:endParaRPr lang="en-US" dirty="0"/>
          </a:p>
        </p:txBody>
      </p:sp>
      <p:pic>
        <p:nvPicPr>
          <p:cNvPr id="12" name="Picture 11" descr="Logo_ENG.png"/>
          <p:cNvPicPr>
            <a:picLocks noChangeAspect="1"/>
          </p:cNvPicPr>
          <p:nvPr/>
        </p:nvPicPr>
        <p:blipFill>
          <a:blip r:embed="rId3" cstate="print"/>
          <a:stretch>
            <a:fillRect/>
          </a:stretch>
        </p:blipFill>
        <p:spPr>
          <a:xfrm>
            <a:off x="1" y="1"/>
            <a:ext cx="3761998" cy="110360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C93DC8CA-C73F-4BCB-81B1-1D62A74C8DCC}" type="slidenum">
              <a:rPr lang="en-US" smtClean="0"/>
              <a:pPr/>
              <a:t>‹#›</a:t>
            </a:fld>
            <a:endParaRPr lang="en-US" dirty="0"/>
          </a:p>
        </p:txBody>
      </p:sp>
      <p:pic>
        <p:nvPicPr>
          <p:cNvPr id="11" name="Picture 10" descr="OECD_TEXT_10cm.png"/>
          <p:cNvPicPr>
            <a:picLocks noChangeAspect="1"/>
          </p:cNvPicPr>
          <p:nvPr/>
        </p:nvPicPr>
        <p:blipFill>
          <a:blip r:embed="rId3" cstate="print"/>
          <a:stretch>
            <a:fillRect/>
          </a:stretch>
        </p:blipFill>
        <p:spPr>
          <a:xfrm>
            <a:off x="255454" y="208403"/>
            <a:ext cx="1962292" cy="1167702"/>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chemeClr val="tx1"/>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chemeClr val="tx1"/>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C93DC8CA-C73F-4BCB-81B1-1D62A74C8DCC}" type="slidenum">
              <a:rPr lang="en-US" smtClean="0"/>
              <a:pPr/>
              <a:t>‹#›</a:t>
            </a:fld>
            <a:endParaRPr lang="en-US" dirty="0"/>
          </a:p>
        </p:txBody>
      </p:sp>
      <p:pic>
        <p:nvPicPr>
          <p:cNvPr id="11" name="Picture 10" descr="OECD_TEXT_10cm.png"/>
          <p:cNvPicPr>
            <a:picLocks noChangeAspect="1"/>
          </p:cNvPicPr>
          <p:nvPr/>
        </p:nvPicPr>
        <p:blipFill>
          <a:blip r:embed="rId3" cstate="print"/>
          <a:stretch>
            <a:fillRect/>
          </a:stretch>
        </p:blipFill>
        <p:spPr>
          <a:xfrm>
            <a:off x="255454" y="208403"/>
            <a:ext cx="1962292" cy="1167702"/>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C93DC8CA-C73F-4BCB-81B1-1D62A74C8DCC}" type="slidenum">
              <a:rPr lang="en-US" smtClean="0"/>
              <a:pPr/>
              <a:t>‹#›</a:t>
            </a:fld>
            <a:endParaRPr lang="en-US" dirty="0"/>
          </a:p>
        </p:txBody>
      </p:sp>
      <p:pic>
        <p:nvPicPr>
          <p:cNvPr id="12" name="Picture 11"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86455"/>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chemeClr val="bg1"/>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C93DC8CA-C73F-4BCB-81B1-1D62A74C8DCC}" type="slidenum">
              <a:rPr lang="en-US" smtClean="0"/>
              <a:pPr/>
              <a:t>‹#›</a:t>
            </a:fld>
            <a:endParaRPr lang="en-US" dirty="0"/>
          </a:p>
        </p:txBody>
      </p:sp>
      <p:pic>
        <p:nvPicPr>
          <p:cNvPr id="11" name="Picture 10"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C93DC8CA-C73F-4BCB-81B1-1D62A74C8DCC}" type="slidenum">
              <a:rPr lang="en-US" smtClean="0"/>
              <a:pPr/>
              <a:t>‹#›</a:t>
            </a:fld>
            <a:endParaRPr lang="en-US" dirty="0"/>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chemeClr val="tx1"/>
                </a:solidFill>
              </a:defRPr>
            </a:lvl1pPr>
          </a:lstStyle>
          <a:p>
            <a:fld id="{4B6EA6EA-DDC9-49EC-8578-CC1FA9753ED0}" type="datetimeFigureOut">
              <a:rPr lang="en-US" smtClean="0"/>
              <a:pPr/>
              <a:t>05-Oct-2018</a:t>
            </a:fld>
            <a:endParaRPr lang="en-US" dirty="0"/>
          </a:p>
        </p:txBody>
      </p:sp>
      <p:sp>
        <p:nvSpPr>
          <p:cNvPr id="443397" name="Rectangle 5"/>
          <p:cNvSpPr>
            <a:spLocks noGrp="1" noChangeArrowheads="1"/>
          </p:cNvSpPr>
          <p:nvPr>
            <p:ph type="ftr" sz="quarter" idx="3"/>
          </p:nvPr>
        </p:nvSpPr>
        <p:spPr/>
        <p:txBody>
          <a:bodyPr/>
          <a:lstStyle>
            <a:lvl1pPr>
              <a:defRPr>
                <a:solidFill>
                  <a:schemeClr val="tx1"/>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C93DC8CA-C73F-4BCB-81B1-1D62A74C8DCC}" type="slidenum">
              <a:rPr lang="en-US" smtClean="0"/>
              <a:pPr/>
              <a:t>‹#›</a:t>
            </a:fld>
            <a:endParaRPr lang="en-US" dirty="0"/>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6EA6EA-DDC9-49EC-8578-CC1FA9753ED0}" type="datetimeFigureOut">
              <a:rPr lang="en-US" smtClean="0"/>
              <a:pPr/>
              <a:t>05-Oct-2018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3DC8CA-C73F-4BCB-81B1-1D62A74C8D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C93DC8CA-C73F-4BCB-81B1-1D62A74C8DCC}"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C93DC8CA-C73F-4BCB-81B1-1D62A74C8DCC}" type="slidenum">
              <a:rPr lang="en-US" smtClean="0"/>
              <a:pPr/>
              <a:t>‹#›</a:t>
            </a:fld>
            <a:endParaRPr lang="en-US" dirty="0"/>
          </a:p>
        </p:txBody>
      </p:sp>
      <p:pic>
        <p:nvPicPr>
          <p:cNvPr id="9" name="Picture 8"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93DC8CA-C73F-4BCB-81B1-1D62A74C8DCC}"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000" y="6171747"/>
            <a:ext cx="581874" cy="5616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C93DC8CA-C73F-4BCB-81B1-1D62A74C8DCC}" type="slidenum">
              <a:rPr lang="en-US" smtClean="0"/>
              <a:pPr/>
              <a:t>‹#›</a:t>
            </a:fld>
            <a:endParaRPr lang="en-US"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93DC8CA-C73F-4BCB-81B1-1D62A74C8DCC}" type="slidenum">
              <a:rPr lang="en-US" smtClean="0"/>
              <a:pPr/>
              <a:t>‹#›</a:t>
            </a:fld>
            <a:endParaRPr lang="en-US" dirty="0"/>
          </a:p>
        </p:txBody>
      </p:sp>
      <p:pic>
        <p:nvPicPr>
          <p:cNvPr id="9" name="Picture 8" descr="OECD_10cm.png"/>
          <p:cNvPicPr>
            <a:picLocks noChangeAspect="1"/>
          </p:cNvPicPr>
          <p:nvPr/>
        </p:nvPicPr>
        <p:blipFill>
          <a:blip r:embed="rId14" cstate="print"/>
          <a:stretch>
            <a:fillRect/>
          </a:stretch>
        </p:blipFill>
        <p:spPr>
          <a:xfrm>
            <a:off x="468772" y="6171747"/>
            <a:ext cx="1210089" cy="5616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C93DC8CA-C73F-4BCB-81B1-1D62A74C8DCC}"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93DC8CA-C73F-4BCB-81B1-1D62A74C8DCC}"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000" y="6171747"/>
            <a:ext cx="581874" cy="5616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C93DC8CA-C73F-4BCB-81B1-1D62A74C8DCC}" type="slidenum">
              <a:rPr lang="en-US" smtClean="0"/>
              <a:pPr/>
              <a:t>‹#›</a:t>
            </a:fld>
            <a:endParaRPr lang="en-US"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4B6EA6EA-DDC9-49EC-8578-CC1FA9753ED0}" type="datetimeFigureOut">
              <a:rPr lang="en-US" smtClean="0"/>
              <a:pPr/>
              <a:t>05-Oct-2018</a:t>
            </a:fld>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93DC8CA-C73F-4BCB-81B1-1D62A74C8DCC}"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772" y="6171747"/>
            <a:ext cx="1210089" cy="5616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Excel_Worksheet.xls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package" Target="../embeddings/Microsoft_Excel_Worksheet1.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x.doi.org/10.1787/bc7569c6-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oi.org/10.1787/5cb47f33-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772816"/>
            <a:ext cx="8928992" cy="1872208"/>
          </a:xfrm>
        </p:spPr>
        <p:txBody>
          <a:bodyPr>
            <a:normAutofit fontScale="90000"/>
          </a:bodyPr>
          <a:lstStyle/>
          <a:p>
            <a:pPr algn="ctr"/>
            <a:r>
              <a:rPr lang="en-US" sz="4400" b="1" dirty="0" smtClean="0">
                <a:solidFill>
                  <a:srgbClr val="002060"/>
                </a:solidFill>
                <a:latin typeface="+mn-lt"/>
              </a:rPr>
              <a:t>Income redistribution through taxes and transfers across OECD countries</a:t>
            </a:r>
            <a:br>
              <a:rPr lang="en-US" sz="4400" b="1" dirty="0" smtClean="0">
                <a:solidFill>
                  <a:srgbClr val="002060"/>
                </a:solidFill>
                <a:latin typeface="+mn-lt"/>
              </a:rPr>
            </a:br>
            <a:r>
              <a:rPr lang="en-US" b="1" dirty="0">
                <a:solidFill>
                  <a:srgbClr val="002060"/>
                </a:solidFill>
                <a:latin typeface="+mn-lt"/>
              </a:rPr>
              <a:t/>
            </a:r>
            <a:br>
              <a:rPr lang="en-US" b="1" dirty="0">
                <a:solidFill>
                  <a:srgbClr val="002060"/>
                </a:solidFill>
                <a:latin typeface="+mn-lt"/>
              </a:rPr>
            </a:br>
            <a:r>
              <a:rPr lang="en-US" sz="2200" b="1" dirty="0" smtClean="0">
                <a:solidFill>
                  <a:srgbClr val="4F81BD"/>
                </a:solidFill>
                <a:latin typeface="+mn-lt"/>
              </a:rPr>
              <a:t>EU – Social Protection Reform Project, October 16 </a:t>
            </a:r>
            <a:br>
              <a:rPr lang="en-US" sz="2200" b="1" dirty="0" smtClean="0">
                <a:solidFill>
                  <a:srgbClr val="4F81BD"/>
                </a:solidFill>
                <a:latin typeface="+mn-lt"/>
              </a:rPr>
            </a:br>
            <a:r>
              <a:rPr lang="en-US" sz="2200" b="1" dirty="0" smtClean="0">
                <a:solidFill>
                  <a:srgbClr val="4F81BD"/>
                </a:solidFill>
                <a:latin typeface="+mn-lt"/>
              </a:rPr>
              <a:t>Rome</a:t>
            </a:r>
            <a:endParaRPr lang="en-US" sz="3100" b="1" dirty="0">
              <a:solidFill>
                <a:srgbClr val="002060"/>
              </a:solidFill>
              <a:latin typeface="+mn-lt"/>
            </a:endParaRPr>
          </a:p>
        </p:txBody>
      </p:sp>
      <p:sp>
        <p:nvSpPr>
          <p:cNvPr id="3" name="Subtitle 2"/>
          <p:cNvSpPr>
            <a:spLocks noGrp="1"/>
          </p:cNvSpPr>
          <p:nvPr>
            <p:ph type="subTitle" idx="1"/>
          </p:nvPr>
        </p:nvSpPr>
        <p:spPr>
          <a:xfrm>
            <a:off x="-324544" y="4941168"/>
            <a:ext cx="9288016" cy="1368152"/>
          </a:xfrm>
        </p:spPr>
        <p:txBody>
          <a:bodyPr/>
          <a:lstStyle/>
          <a:p>
            <a:pPr algn="ctr"/>
            <a:endParaRPr lang="en-US" sz="2400" dirty="0" smtClean="0"/>
          </a:p>
          <a:p>
            <a:pPr algn="ctr"/>
            <a:r>
              <a:rPr lang="en-US" sz="2000" b="1" dirty="0" smtClean="0"/>
              <a:t>Orsetta Causa, Senior Economist, Inclusive Growth Work-stream, OECD Economics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rgbClr val="002060"/>
                </a:solidFill>
                <a:latin typeface="+mn-lt"/>
              </a:rPr>
              <a:t>…and its limitations</a:t>
            </a:r>
            <a:endParaRPr lang="en-GB" sz="3200" b="1" dirty="0">
              <a:solidFill>
                <a:srgbClr val="002060"/>
              </a:solidFill>
              <a:latin typeface="+mn-lt"/>
            </a:endParaRPr>
          </a:p>
        </p:txBody>
      </p:sp>
      <p:sp>
        <p:nvSpPr>
          <p:cNvPr id="3" name="Content Placeholder 2"/>
          <p:cNvSpPr>
            <a:spLocks noGrp="1"/>
          </p:cNvSpPr>
          <p:nvPr>
            <p:ph idx="1"/>
          </p:nvPr>
        </p:nvSpPr>
        <p:spPr>
          <a:xfrm>
            <a:off x="468313" y="836712"/>
            <a:ext cx="8218487" cy="5289451"/>
          </a:xfrm>
        </p:spPr>
        <p:txBody>
          <a:bodyPr>
            <a:normAutofit fontScale="92500"/>
          </a:bodyPr>
          <a:lstStyle/>
          <a:p>
            <a:pPr marL="457200" lvl="1" indent="0">
              <a:buNone/>
            </a:pPr>
            <a:endParaRPr lang="en-GB" sz="2400" dirty="0"/>
          </a:p>
          <a:p>
            <a:pPr lvl="1">
              <a:buFont typeface="Arial" panose="020B0604020202020204" pitchFamily="34" charset="0"/>
              <a:buChar char="•"/>
            </a:pPr>
            <a:r>
              <a:rPr lang="en-GB" sz="2600" b="1" dirty="0" smtClean="0"/>
              <a:t>Coverage of tax and transfer systems</a:t>
            </a:r>
            <a:r>
              <a:rPr lang="en-GB" sz="2600" dirty="0" smtClean="0"/>
              <a:t>:</a:t>
            </a:r>
          </a:p>
          <a:p>
            <a:pPr lvl="2">
              <a:buFont typeface="Arial" panose="020B0604020202020204" pitchFamily="34" charset="0"/>
              <a:buChar char="•"/>
            </a:pPr>
            <a:r>
              <a:rPr lang="en-GB" dirty="0" smtClean="0"/>
              <a:t>Taxes covered are only income taxes and employee’s ssc, no indirect taxes and property taxes</a:t>
            </a:r>
            <a:endParaRPr lang="en-GB" dirty="0"/>
          </a:p>
          <a:p>
            <a:pPr lvl="2">
              <a:buFont typeface="Arial" panose="020B0604020202020204" pitchFamily="34" charset="0"/>
              <a:buChar char="•"/>
            </a:pPr>
            <a:r>
              <a:rPr lang="en-GB" dirty="0" smtClean="0"/>
              <a:t>Transfers covered include cash transfers, no in-kind transfers (e.g. education &amp; healthcare)</a:t>
            </a:r>
          </a:p>
          <a:p>
            <a:pPr lvl="1">
              <a:buFont typeface="Arial" panose="020B0604020202020204" pitchFamily="34" charset="0"/>
              <a:buChar char="•"/>
            </a:pPr>
            <a:r>
              <a:rPr lang="en-GB" sz="2600" dirty="0" smtClean="0"/>
              <a:t>No separation between the </a:t>
            </a:r>
            <a:r>
              <a:rPr lang="en-GB" sz="2600" b="1" dirty="0" smtClean="0"/>
              <a:t>mechanical effects </a:t>
            </a:r>
            <a:r>
              <a:rPr lang="en-GB" sz="2600" dirty="0" smtClean="0"/>
              <a:t>of TT – i.e. on disposable income inequality – and the second round </a:t>
            </a:r>
            <a:r>
              <a:rPr lang="en-GB" sz="2600" b="1" dirty="0" smtClean="0"/>
              <a:t>behavioural effects </a:t>
            </a:r>
            <a:r>
              <a:rPr lang="en-GB" sz="2600" dirty="0" smtClean="0"/>
              <a:t>– i.e. on market income inequality</a:t>
            </a:r>
          </a:p>
          <a:p>
            <a:pPr lvl="1">
              <a:buFont typeface="Arial" panose="020B0604020202020204" pitchFamily="34" charset="0"/>
              <a:buChar char="•"/>
            </a:pPr>
            <a:r>
              <a:rPr lang="en-GB" sz="2600" b="1" dirty="0" smtClean="0"/>
              <a:t>Static approach </a:t>
            </a:r>
            <a:r>
              <a:rPr lang="en-GB" sz="2600" dirty="0" smtClean="0"/>
              <a:t>(cross-section, single year), but mitigated by covering only the working-age population</a:t>
            </a:r>
            <a:endParaRPr lang="en-GB" dirty="0"/>
          </a:p>
        </p:txBody>
      </p:sp>
    </p:spTree>
    <p:extLst>
      <p:ext uri="{BB962C8B-B14F-4D97-AF65-F5344CB8AC3E}">
        <p14:creationId xmlns:p14="http://schemas.microsoft.com/office/powerpoint/2010/main" val="390254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8487" cy="4525963"/>
          </a:xfrm>
        </p:spPr>
        <p:txBody>
          <a:bodyPr anchor="ctr"/>
          <a:lstStyle/>
          <a:p>
            <a:pPr marL="0" indent="0" algn="ctr">
              <a:buNone/>
            </a:pPr>
            <a:r>
              <a:rPr lang="en-GB" sz="4800" dirty="0" smtClean="0"/>
              <a:t>II)Main findings on income redistribution across OECD countries</a:t>
            </a:r>
            <a:endParaRPr lang="en-GB" sz="4800" dirty="0"/>
          </a:p>
        </p:txBody>
      </p:sp>
    </p:spTree>
    <p:extLst>
      <p:ext uri="{BB962C8B-B14F-4D97-AF65-F5344CB8AC3E}">
        <p14:creationId xmlns:p14="http://schemas.microsoft.com/office/powerpoint/2010/main" val="180702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19256" cy="648072"/>
          </a:xfrm>
        </p:spPr>
        <p:txBody>
          <a:bodyPr>
            <a:noAutofit/>
          </a:bodyPr>
          <a:lstStyle/>
          <a:p>
            <a:r>
              <a:rPr lang="en-GB" sz="2800" b="1" dirty="0" smtClean="0">
                <a:solidFill>
                  <a:srgbClr val="002060"/>
                </a:solidFill>
                <a:latin typeface="+mn-lt"/>
              </a:rPr>
              <a:t>The equalising effect  of taxes and transfers varies widely across the OECD … </a:t>
            </a:r>
            <a:endParaRPr lang="en-GB" sz="2800" b="1" dirty="0">
              <a:solidFill>
                <a:srgbClr val="002060"/>
              </a:solidFill>
              <a:latin typeface="+mn-lt"/>
            </a:endParaRPr>
          </a:p>
        </p:txBody>
      </p:sp>
      <p:sp>
        <p:nvSpPr>
          <p:cNvPr id="4" name="Title 1"/>
          <p:cNvSpPr txBox="1">
            <a:spLocks/>
          </p:cNvSpPr>
          <p:nvPr/>
        </p:nvSpPr>
        <p:spPr bwMode="auto">
          <a:xfrm>
            <a:off x="467544" y="5661248"/>
            <a:ext cx="8291264"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a:lstStyle>
          <a:p>
            <a:r>
              <a:rPr lang="en-GB" sz="2600" b="1" kern="0" dirty="0" smtClean="0">
                <a:latin typeface="+mn-lt"/>
              </a:rPr>
              <a:t>... even for similar levels of inequality before TT</a:t>
            </a:r>
            <a:endParaRPr lang="en-GB" sz="2600" b="1" kern="0" dirty="0">
              <a:latin typeface="+mn-lt"/>
            </a:endParaRPr>
          </a:p>
        </p:txBody>
      </p:sp>
      <p:sp>
        <p:nvSpPr>
          <p:cNvPr id="5" name="Rectangle 4"/>
          <p:cNvSpPr/>
          <p:nvPr/>
        </p:nvSpPr>
        <p:spPr>
          <a:xfrm>
            <a:off x="683568" y="1052736"/>
            <a:ext cx="7920880" cy="369332"/>
          </a:xfrm>
          <a:prstGeom prst="rect">
            <a:avLst/>
          </a:prstGeom>
        </p:spPr>
        <p:txBody>
          <a:bodyPr wrap="square">
            <a:spAutoFit/>
          </a:bodyPr>
          <a:lstStyle/>
          <a:p>
            <a:pPr algn="ctr"/>
            <a:r>
              <a:rPr lang="en-US" b="1" dirty="0">
                <a:solidFill>
                  <a:schemeClr val="bg2"/>
                </a:solidFill>
                <a:cs typeface="Arial" panose="020B0604020202020204" pitchFamily="34" charset="0"/>
              </a:rPr>
              <a:t>Working-age population, </a:t>
            </a:r>
            <a:r>
              <a:rPr lang="en-US" b="1" dirty="0" smtClean="0">
                <a:solidFill>
                  <a:schemeClr val="bg2"/>
                </a:solidFill>
                <a:cs typeface="Arial" panose="020B0604020202020204" pitchFamily="34" charset="0"/>
              </a:rPr>
              <a:t>2014 or latest available year</a:t>
            </a:r>
            <a:endParaRPr lang="en-GB" b="1" dirty="0">
              <a:solidFill>
                <a:schemeClr val="bg2"/>
              </a:solidFill>
              <a:cs typeface="Arial" panose="020B0604020202020204" pitchFamily="34" charset="0"/>
            </a:endParaRPr>
          </a:p>
        </p:txBody>
      </p:sp>
      <p:sp>
        <p:nvSpPr>
          <p:cNvPr id="6" name="Rectangle 5"/>
          <p:cNvSpPr/>
          <p:nvPr/>
        </p:nvSpPr>
        <p:spPr>
          <a:xfrm>
            <a:off x="467544" y="5384249"/>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Hermansen (2017)</a:t>
            </a:r>
            <a:endParaRPr lang="en-GB" sz="1200" dirty="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954834677"/>
              </p:ext>
            </p:extLst>
          </p:nvPr>
        </p:nvGraphicFramePr>
        <p:xfrm>
          <a:off x="395536" y="1422068"/>
          <a:ext cx="8496944" cy="3735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9834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002060"/>
                </a:solidFill>
                <a:latin typeface="+mn-lt"/>
              </a:rPr>
              <a:t>Redistribution has declined for almost all available OECD countries since the mid-1990s</a:t>
            </a:r>
            <a:r>
              <a:rPr lang="en-GB" sz="2400" b="1" dirty="0" smtClean="0">
                <a:solidFill>
                  <a:srgbClr val="002060"/>
                </a:solidFill>
                <a:latin typeface="+mn-lt"/>
              </a:rPr>
              <a:t>… </a:t>
            </a:r>
            <a:r>
              <a:rPr lang="en-GB" sz="2400" b="1" dirty="0">
                <a:solidFill>
                  <a:srgbClr val="002060"/>
                </a:solidFill>
                <a:latin typeface="+mn-lt"/>
              </a:rPr>
              <a:t/>
            </a:r>
            <a:br>
              <a:rPr lang="en-GB" sz="2400" b="1" dirty="0">
                <a:solidFill>
                  <a:srgbClr val="002060"/>
                </a:solidFill>
                <a:latin typeface="+mn-lt"/>
              </a:rPr>
            </a:br>
            <a:endParaRPr lang="en-GB" sz="2400" b="1" dirty="0">
              <a:solidFill>
                <a:srgbClr val="002060"/>
              </a:solidFill>
              <a:latin typeface="+mn-lt"/>
            </a:endParaRPr>
          </a:p>
        </p:txBody>
      </p:sp>
      <p:sp>
        <p:nvSpPr>
          <p:cNvPr id="6" name="Rectangle 5"/>
          <p:cNvSpPr/>
          <p:nvPr/>
        </p:nvSpPr>
        <p:spPr>
          <a:xfrm>
            <a:off x="323528" y="5445224"/>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Hermansen (2017)</a:t>
            </a:r>
            <a:endParaRPr lang="en-GB" sz="1200" dirty="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2833192"/>
              </p:ext>
            </p:extLst>
          </p:nvPr>
        </p:nvGraphicFramePr>
        <p:xfrm>
          <a:off x="323528" y="1772816"/>
          <a:ext cx="849694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83568" y="1196752"/>
            <a:ext cx="8140370" cy="369332"/>
          </a:xfrm>
          <a:prstGeom prst="rect">
            <a:avLst/>
          </a:prstGeom>
          <a:noFill/>
        </p:spPr>
        <p:txBody>
          <a:bodyPr wrap="none" rtlCol="0">
            <a:spAutoFit/>
          </a:bodyPr>
          <a:lstStyle/>
          <a:p>
            <a:r>
              <a:rPr lang="en-GB" b="1" dirty="0" smtClean="0">
                <a:solidFill>
                  <a:schemeClr val="bg2"/>
                </a:solidFill>
              </a:rPr>
              <a:t>Working-age population, mid-1990s to 2014 or latest available year</a:t>
            </a:r>
            <a:endParaRPr lang="en-GB" b="1" dirty="0">
              <a:solidFill>
                <a:schemeClr val="bg2"/>
              </a:solidFill>
            </a:endParaRPr>
          </a:p>
        </p:txBody>
      </p:sp>
    </p:spTree>
    <p:extLst>
      <p:ext uri="{BB962C8B-B14F-4D97-AF65-F5344CB8AC3E}">
        <p14:creationId xmlns:p14="http://schemas.microsoft.com/office/powerpoint/2010/main" val="325293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002060"/>
                </a:solidFill>
                <a:latin typeface="+mn-lt"/>
              </a:rPr>
              <a:t>In all OECD countries cash transfers account for the bulk of redistribution</a:t>
            </a:r>
            <a:endParaRPr lang="en-GB" sz="2400" b="1" dirty="0">
              <a:solidFill>
                <a:srgbClr val="002060"/>
              </a:solidFill>
              <a:latin typeface="+mn-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41" y="2060848"/>
            <a:ext cx="749536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1268760"/>
            <a:ext cx="8136904" cy="646331"/>
          </a:xfrm>
          <a:prstGeom prst="rect">
            <a:avLst/>
          </a:prstGeom>
        </p:spPr>
        <p:txBody>
          <a:bodyPr wrap="square">
            <a:spAutoFit/>
          </a:bodyPr>
          <a:lstStyle/>
          <a:p>
            <a:pPr algn="ctr"/>
            <a:r>
              <a:rPr lang="en-US" b="1" dirty="0">
                <a:solidFill>
                  <a:schemeClr val="bg2"/>
                </a:solidFill>
                <a:cs typeface="Arial" panose="020B0604020202020204" pitchFamily="34" charset="0"/>
              </a:rPr>
              <a:t>Share of total redistribution, </a:t>
            </a:r>
            <a:endParaRPr lang="en-US" b="1" dirty="0" smtClean="0">
              <a:solidFill>
                <a:schemeClr val="bg2"/>
              </a:solidFill>
              <a:cs typeface="Arial" panose="020B0604020202020204" pitchFamily="34" charset="0"/>
            </a:endParaRPr>
          </a:p>
          <a:p>
            <a:pPr algn="ctr"/>
            <a:r>
              <a:rPr lang="en-US" b="1" dirty="0" smtClean="0">
                <a:solidFill>
                  <a:schemeClr val="bg2"/>
                </a:solidFill>
                <a:cs typeface="Arial" panose="020B0604020202020204" pitchFamily="34" charset="0"/>
              </a:rPr>
              <a:t>working-age </a:t>
            </a:r>
            <a:r>
              <a:rPr lang="en-US" b="1" dirty="0">
                <a:solidFill>
                  <a:schemeClr val="bg2"/>
                </a:solidFill>
                <a:cs typeface="Arial" panose="020B0604020202020204" pitchFamily="34" charset="0"/>
              </a:rPr>
              <a:t>population, 2013 or latest available </a:t>
            </a:r>
            <a:r>
              <a:rPr lang="en-US" b="1" dirty="0" smtClean="0">
                <a:solidFill>
                  <a:schemeClr val="bg2"/>
                </a:solidFill>
                <a:cs typeface="Arial" panose="020B0604020202020204" pitchFamily="34" charset="0"/>
              </a:rPr>
              <a:t>year</a:t>
            </a:r>
            <a:endParaRPr lang="en-GB" b="1" dirty="0">
              <a:solidFill>
                <a:schemeClr val="bg2"/>
              </a:solidFill>
              <a:cs typeface="Arial" panose="020B0604020202020204" pitchFamily="34" charset="0"/>
            </a:endParaRPr>
          </a:p>
        </p:txBody>
      </p:sp>
      <p:sp>
        <p:nvSpPr>
          <p:cNvPr id="5" name="Rectangle 4"/>
          <p:cNvSpPr/>
          <p:nvPr/>
        </p:nvSpPr>
        <p:spPr>
          <a:xfrm>
            <a:off x="755576" y="5600273"/>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a:t>
            </a:r>
            <a:r>
              <a:rPr lang="en-US" sz="1200" dirty="0" err="1">
                <a:solidFill>
                  <a:schemeClr val="bg2"/>
                </a:solidFill>
                <a:cs typeface="Arial" panose="020B0604020202020204" pitchFamily="34" charset="0"/>
              </a:rPr>
              <a:t>Hermansen</a:t>
            </a:r>
            <a:r>
              <a:rPr lang="en-US" sz="1200" dirty="0">
                <a:solidFill>
                  <a:schemeClr val="bg2"/>
                </a:solidFill>
                <a:cs typeface="Arial" panose="020B0604020202020204" pitchFamily="34" charset="0"/>
              </a:rPr>
              <a:t> (2017)</a:t>
            </a:r>
            <a:endParaRPr lang="en-GB" sz="1200" dirty="0">
              <a:cs typeface="Arial" panose="020B0604020202020204" pitchFamily="34" charset="0"/>
            </a:endParaRPr>
          </a:p>
        </p:txBody>
      </p:sp>
    </p:spTree>
    <p:extLst>
      <p:ext uri="{BB962C8B-B14F-4D97-AF65-F5344CB8AC3E}">
        <p14:creationId xmlns:p14="http://schemas.microsoft.com/office/powerpoint/2010/main" val="126625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b="1" dirty="0" smtClean="0">
                <a:solidFill>
                  <a:srgbClr val="002060"/>
                </a:solidFill>
                <a:latin typeface="+mn-lt"/>
              </a:rPr>
              <a:t>The </a:t>
            </a:r>
            <a:r>
              <a:rPr lang="en-US" sz="2400" b="1" dirty="0">
                <a:solidFill>
                  <a:srgbClr val="002060"/>
                </a:solidFill>
                <a:latin typeface="+mn-lt"/>
              </a:rPr>
              <a:t>decline </a:t>
            </a:r>
            <a:r>
              <a:rPr lang="en-US" sz="2400" b="1" dirty="0" smtClean="0">
                <a:solidFill>
                  <a:srgbClr val="002060"/>
                </a:solidFill>
                <a:latin typeface="+mn-lt"/>
              </a:rPr>
              <a:t>in redistribution was largely driven </a:t>
            </a:r>
            <a:r>
              <a:rPr lang="en-US" sz="2400" b="1" dirty="0">
                <a:solidFill>
                  <a:srgbClr val="002060"/>
                </a:solidFill>
                <a:latin typeface="+mn-lt"/>
              </a:rPr>
              <a:t>by transfers, in particular insurance transfers</a:t>
            </a:r>
            <a:r>
              <a:rPr lang="en-GB" sz="1600" dirty="0">
                <a:latin typeface="+mn-lt"/>
              </a:rPr>
              <a:t/>
            </a:r>
            <a:br>
              <a:rPr lang="en-GB" sz="1600" dirty="0">
                <a:latin typeface="+mn-lt"/>
              </a:rPr>
            </a:br>
            <a:endParaRPr lang="en-GB" sz="1600" b="1" dirty="0">
              <a:latin typeface="+mn-lt"/>
            </a:endParaRPr>
          </a:p>
        </p:txBody>
      </p:sp>
      <p:sp>
        <p:nvSpPr>
          <p:cNvPr id="12" name="Rectangle 11"/>
          <p:cNvSpPr/>
          <p:nvPr/>
        </p:nvSpPr>
        <p:spPr>
          <a:xfrm>
            <a:off x="1115616" y="6558788"/>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Hermansen (2017)</a:t>
            </a:r>
            <a:endParaRPr lang="en-GB" sz="1200" dirty="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899440929"/>
              </p:ext>
            </p:extLst>
          </p:nvPr>
        </p:nvGraphicFramePr>
        <p:xfrm>
          <a:off x="539552" y="1278632"/>
          <a:ext cx="7965974"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184645887"/>
              </p:ext>
            </p:extLst>
          </p:nvPr>
        </p:nvGraphicFramePr>
        <p:xfrm>
          <a:off x="433695" y="3942928"/>
          <a:ext cx="8071831" cy="244837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259632" y="764704"/>
            <a:ext cx="7245894" cy="338554"/>
          </a:xfrm>
          <a:prstGeom prst="rect">
            <a:avLst/>
          </a:prstGeom>
          <a:noFill/>
        </p:spPr>
        <p:txBody>
          <a:bodyPr wrap="none" rtlCol="0">
            <a:spAutoFit/>
          </a:bodyPr>
          <a:lstStyle/>
          <a:p>
            <a:r>
              <a:rPr lang="en-GB" sz="1600" b="1" dirty="0" smtClean="0">
                <a:solidFill>
                  <a:schemeClr val="bg2"/>
                </a:solidFill>
              </a:rPr>
              <a:t>Working-age </a:t>
            </a:r>
            <a:r>
              <a:rPr lang="en-GB" sz="1600" b="1" dirty="0">
                <a:solidFill>
                  <a:schemeClr val="bg2"/>
                </a:solidFill>
              </a:rPr>
              <a:t>population, mid-1990s to 2013 or latest available year</a:t>
            </a:r>
          </a:p>
        </p:txBody>
      </p:sp>
      <p:sp>
        <p:nvSpPr>
          <p:cNvPr id="6" name="Rectangle 5"/>
          <p:cNvSpPr/>
          <p:nvPr/>
        </p:nvSpPr>
        <p:spPr>
          <a:xfrm>
            <a:off x="2987824" y="1124744"/>
            <a:ext cx="3172663" cy="307777"/>
          </a:xfrm>
          <a:prstGeom prst="rect">
            <a:avLst/>
          </a:prstGeom>
        </p:spPr>
        <p:txBody>
          <a:bodyPr wrap="none">
            <a:spAutoFit/>
          </a:bodyPr>
          <a:lstStyle/>
          <a:p>
            <a:r>
              <a:rPr lang="en-GB" sz="1400" b="1" dirty="0" smtClean="0"/>
              <a:t>A. Change </a:t>
            </a:r>
            <a:r>
              <a:rPr lang="en-GB" sz="1400" b="1" dirty="0"/>
              <a:t>in </a:t>
            </a:r>
            <a:r>
              <a:rPr lang="en-GB" sz="1400" b="1" dirty="0" smtClean="0"/>
              <a:t>total redistribution</a:t>
            </a:r>
            <a:endParaRPr lang="en-GB" sz="1400" dirty="0"/>
          </a:p>
        </p:txBody>
      </p:sp>
      <p:sp>
        <p:nvSpPr>
          <p:cNvPr id="10" name="Rectangle 9"/>
          <p:cNvSpPr/>
          <p:nvPr/>
        </p:nvSpPr>
        <p:spPr>
          <a:xfrm>
            <a:off x="2555776" y="3789040"/>
            <a:ext cx="4198585" cy="307777"/>
          </a:xfrm>
          <a:prstGeom prst="rect">
            <a:avLst/>
          </a:prstGeom>
        </p:spPr>
        <p:txBody>
          <a:bodyPr wrap="none">
            <a:spAutoFit/>
          </a:bodyPr>
          <a:lstStyle/>
          <a:p>
            <a:r>
              <a:rPr lang="en-GB" sz="1400" b="1" dirty="0"/>
              <a:t>B</a:t>
            </a:r>
            <a:r>
              <a:rPr lang="en-GB" sz="1400" b="1" dirty="0" smtClean="0"/>
              <a:t>. Change </a:t>
            </a:r>
            <a:r>
              <a:rPr lang="en-GB" sz="1400" b="1" dirty="0"/>
              <a:t>in </a:t>
            </a:r>
            <a:r>
              <a:rPr lang="en-GB" sz="1400" b="1" dirty="0" smtClean="0"/>
              <a:t>transfer redistribution by type</a:t>
            </a:r>
            <a:endParaRPr lang="en-GB" sz="1400" dirty="0"/>
          </a:p>
        </p:txBody>
      </p:sp>
    </p:spTree>
    <p:extLst>
      <p:ext uri="{BB962C8B-B14F-4D97-AF65-F5344CB8AC3E}">
        <p14:creationId xmlns:p14="http://schemas.microsoft.com/office/powerpoint/2010/main" val="949776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400" b="1" dirty="0" smtClean="0">
                <a:solidFill>
                  <a:srgbClr val="002060"/>
                </a:solidFill>
                <a:latin typeface="+mn-lt"/>
              </a:rPr>
              <a:t>Declines in the size of PIT tended to reduce redistribution but this was in some countries compensated by an increase in their progressivity</a:t>
            </a:r>
            <a:endParaRPr lang="en-GB" sz="1600" b="1" dirty="0">
              <a:latin typeface="+mn-lt"/>
            </a:endParaRPr>
          </a:p>
        </p:txBody>
      </p:sp>
      <p:sp>
        <p:nvSpPr>
          <p:cNvPr id="12" name="Rectangle 11"/>
          <p:cNvSpPr/>
          <p:nvPr/>
        </p:nvSpPr>
        <p:spPr>
          <a:xfrm>
            <a:off x="1115616" y="6558788"/>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Hermansen (2017)</a:t>
            </a:r>
            <a:endParaRPr lang="en-GB" sz="1200" dirty="0">
              <a:cs typeface="Arial" panose="020B0604020202020204" pitchFamily="34" charset="0"/>
            </a:endParaRPr>
          </a:p>
        </p:txBody>
      </p:sp>
      <p:sp>
        <p:nvSpPr>
          <p:cNvPr id="2" name="TextBox 1"/>
          <p:cNvSpPr txBox="1"/>
          <p:nvPr/>
        </p:nvSpPr>
        <p:spPr>
          <a:xfrm>
            <a:off x="101570" y="1399558"/>
            <a:ext cx="9082936" cy="584775"/>
          </a:xfrm>
          <a:prstGeom prst="rect">
            <a:avLst/>
          </a:prstGeom>
          <a:noFill/>
        </p:spPr>
        <p:txBody>
          <a:bodyPr wrap="none" rtlCol="0">
            <a:spAutoFit/>
          </a:bodyPr>
          <a:lstStyle/>
          <a:p>
            <a:pPr fontAlgn="b"/>
            <a:r>
              <a:rPr lang="en-US" sz="1600" b="1" dirty="0">
                <a:solidFill>
                  <a:schemeClr val="bg2"/>
                </a:solidFill>
              </a:rPr>
              <a:t>Change in size and progressivity of PIT and SSCs paid by the working-age population</a:t>
            </a:r>
            <a:endParaRPr lang="en-GB" sz="1600" b="1" dirty="0">
              <a:solidFill>
                <a:schemeClr val="bg2"/>
              </a:solidFill>
            </a:endParaRPr>
          </a:p>
          <a:p>
            <a:pPr fontAlgn="b"/>
            <a:r>
              <a:rPr lang="en-US" sz="1600" b="1" dirty="0">
                <a:solidFill>
                  <a:schemeClr val="bg2"/>
                </a:solidFill>
              </a:rPr>
              <a:t>From mid-1990s to 2013 or latest available year</a:t>
            </a:r>
            <a:endParaRPr lang="en-GB" sz="1600" b="1" dirty="0">
              <a:solidFill>
                <a:schemeClr val="bg2"/>
              </a:solidFill>
            </a:endParaRPr>
          </a:p>
        </p:txBody>
      </p:sp>
      <p:graphicFrame>
        <p:nvGraphicFramePr>
          <p:cNvPr id="5" name="Chart 4"/>
          <p:cNvGraphicFramePr>
            <a:graphicFrameLocks/>
          </p:cNvGraphicFramePr>
          <p:nvPr>
            <p:extLst>
              <p:ext uri="{D42A27DB-BD31-4B8C-83A1-F6EECF244321}">
                <p14:modId xmlns:p14="http://schemas.microsoft.com/office/powerpoint/2010/main" val="3030635632"/>
              </p:ext>
            </p:extLst>
          </p:nvPr>
        </p:nvGraphicFramePr>
        <p:xfrm>
          <a:off x="899592" y="2267298"/>
          <a:ext cx="6984775" cy="3249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881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8487" cy="4525963"/>
          </a:xfrm>
        </p:spPr>
        <p:txBody>
          <a:bodyPr anchor="ctr"/>
          <a:lstStyle/>
          <a:p>
            <a:pPr marL="0" indent="0" algn="ctr">
              <a:buNone/>
            </a:pPr>
            <a:r>
              <a:rPr lang="en-GB" sz="4800" dirty="0" smtClean="0"/>
              <a:t>III) Changes in income redistribution: policy and non-policy drivers</a:t>
            </a:r>
            <a:endParaRPr lang="en-GB" sz="4800" dirty="0"/>
          </a:p>
        </p:txBody>
      </p:sp>
    </p:spTree>
    <p:extLst>
      <p:ext uri="{BB962C8B-B14F-4D97-AF65-F5344CB8AC3E}">
        <p14:creationId xmlns:p14="http://schemas.microsoft.com/office/powerpoint/2010/main" val="276564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4784"/>
            <a:ext cx="8496944" cy="4968552"/>
          </a:xfrm>
        </p:spPr>
        <p:txBody>
          <a:bodyPr>
            <a:normAutofit/>
          </a:bodyPr>
          <a:lstStyle/>
          <a:p>
            <a:r>
              <a:rPr lang="en-GB" sz="2800" dirty="0" smtClean="0"/>
              <a:t>Redistribution has fallen across the OECD, but why?</a:t>
            </a:r>
          </a:p>
          <a:p>
            <a:pPr marL="342900" lvl="1" indent="-342900">
              <a:buFontTx/>
              <a:buChar char="•"/>
            </a:pPr>
            <a:r>
              <a:rPr lang="en-GB" dirty="0"/>
              <a:t>What </a:t>
            </a:r>
            <a:r>
              <a:rPr lang="en-GB" dirty="0" smtClean="0"/>
              <a:t>are the policy drivers of such decline?</a:t>
            </a:r>
            <a:endParaRPr lang="en-GB" dirty="0"/>
          </a:p>
          <a:p>
            <a:r>
              <a:rPr lang="en-GB" sz="2800" dirty="0" smtClean="0"/>
              <a:t>Can we disentangle those from changes </a:t>
            </a:r>
            <a:r>
              <a:rPr lang="en-GB" sz="2800" dirty="0"/>
              <a:t>in market income </a:t>
            </a:r>
            <a:r>
              <a:rPr lang="en-GB" sz="2800" dirty="0" smtClean="0"/>
              <a:t>inequality and population structure? </a:t>
            </a:r>
            <a:r>
              <a:rPr lang="en-GB" sz="2800" dirty="0"/>
              <a:t> </a:t>
            </a:r>
            <a:r>
              <a:rPr lang="en-GB" sz="2800" dirty="0" smtClean="0"/>
              <a:t>(ex: </a:t>
            </a:r>
            <a:r>
              <a:rPr lang="en-GB" sz="2800" i="1" dirty="0" smtClean="0"/>
              <a:t>more redistribution if higher unemployment or more workless families and dual-earner couples)</a:t>
            </a:r>
          </a:p>
          <a:p>
            <a:pPr marL="342900" lvl="1" indent="-342900">
              <a:buFontTx/>
              <a:buChar char="•"/>
            </a:pPr>
            <a:r>
              <a:rPr lang="en-GB" dirty="0"/>
              <a:t>What are the </a:t>
            </a:r>
            <a:r>
              <a:rPr lang="en-GB" dirty="0" smtClean="0"/>
              <a:t>influence of megatrends in particular globalisation?</a:t>
            </a:r>
            <a:endParaRPr lang="en-GB" dirty="0"/>
          </a:p>
        </p:txBody>
      </p:sp>
      <p:sp>
        <p:nvSpPr>
          <p:cNvPr id="3" name="Title 2"/>
          <p:cNvSpPr>
            <a:spLocks noGrp="1"/>
          </p:cNvSpPr>
          <p:nvPr>
            <p:ph type="title"/>
          </p:nvPr>
        </p:nvSpPr>
        <p:spPr/>
        <p:txBody>
          <a:bodyPr/>
          <a:lstStyle/>
          <a:p>
            <a:r>
              <a:rPr lang="en-GB" sz="2800" b="1" dirty="0" smtClean="0">
                <a:solidFill>
                  <a:srgbClr val="002060"/>
                </a:solidFill>
                <a:latin typeface="+mn-lt"/>
              </a:rPr>
              <a:t>Why are tax-transfer systems doing less redistribution</a:t>
            </a:r>
            <a:r>
              <a:rPr lang="en-GB" dirty="0" smtClean="0">
                <a:solidFill>
                  <a:srgbClr val="002060"/>
                </a:solidFill>
                <a:latin typeface="+mn-lt"/>
              </a:rPr>
              <a:t>?</a:t>
            </a:r>
            <a:endParaRPr lang="en-GB" dirty="0">
              <a:solidFill>
                <a:srgbClr val="002060"/>
              </a:solidFill>
              <a:latin typeface="+mn-lt"/>
            </a:endParaRPr>
          </a:p>
        </p:txBody>
      </p:sp>
    </p:spTree>
    <p:extLst>
      <p:ext uri="{BB962C8B-B14F-4D97-AF65-F5344CB8AC3E}">
        <p14:creationId xmlns:p14="http://schemas.microsoft.com/office/powerpoint/2010/main" val="797547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2060"/>
                </a:solidFill>
                <a:latin typeface="+mn-lt"/>
              </a:rPr>
              <a:t>The approach in a nutshell</a:t>
            </a:r>
            <a:endParaRPr lang="en-GB" sz="3600" b="1" dirty="0">
              <a:solidFill>
                <a:srgbClr val="002060"/>
              </a:solidFill>
              <a:latin typeface="+mn-lt"/>
            </a:endParaRPr>
          </a:p>
        </p:txBody>
      </p:sp>
      <p:sp>
        <p:nvSpPr>
          <p:cNvPr id="3" name="Content Placeholder 2"/>
          <p:cNvSpPr>
            <a:spLocks noGrp="1"/>
          </p:cNvSpPr>
          <p:nvPr>
            <p:ph idx="1"/>
          </p:nvPr>
        </p:nvSpPr>
        <p:spPr>
          <a:xfrm>
            <a:off x="468313" y="908719"/>
            <a:ext cx="8496175" cy="5472609"/>
          </a:xfrm>
        </p:spPr>
        <p:txBody>
          <a:bodyPr>
            <a:normAutofit fontScale="92500"/>
          </a:bodyPr>
          <a:lstStyle/>
          <a:p>
            <a:pPr marL="0" indent="0">
              <a:buNone/>
            </a:pPr>
            <a:r>
              <a:rPr lang="en-GB" sz="2400" dirty="0"/>
              <a:t>Two </a:t>
            </a:r>
            <a:r>
              <a:rPr lang="en-US" sz="2400" dirty="0"/>
              <a:t>complementary </a:t>
            </a:r>
            <a:r>
              <a:rPr lang="en-US" sz="2400" dirty="0" smtClean="0"/>
              <a:t>approaches </a:t>
            </a:r>
            <a:r>
              <a:rPr lang="en-US" sz="2400" dirty="0"/>
              <a:t>to </a:t>
            </a:r>
            <a:r>
              <a:rPr lang="en-US" sz="2400" b="1" dirty="0" smtClean="0"/>
              <a:t>identify the </a:t>
            </a:r>
            <a:r>
              <a:rPr lang="en-US" sz="2400" b="1" dirty="0"/>
              <a:t>policy drivers</a:t>
            </a:r>
            <a:r>
              <a:rPr lang="en-US" sz="2400" dirty="0"/>
              <a:t> of changes in redistribution</a:t>
            </a:r>
            <a:r>
              <a:rPr lang="en-GB" sz="2400" dirty="0" smtClean="0"/>
              <a:t>:</a:t>
            </a:r>
            <a:endParaRPr lang="fr-FR" sz="2400" dirty="0"/>
          </a:p>
          <a:p>
            <a:pPr marL="457200" indent="-457200">
              <a:buFont typeface="+mj-lt"/>
              <a:buAutoNum type="arabicPeriod"/>
            </a:pPr>
            <a:r>
              <a:rPr lang="en-GB" sz="2400" b="1" i="1" dirty="0"/>
              <a:t>Empirical regression </a:t>
            </a:r>
            <a:r>
              <a:rPr lang="en-GB" sz="2400" b="1" i="1" dirty="0" smtClean="0"/>
              <a:t>analysis (Causa et al 2018, OECD, Economics Department)</a:t>
            </a:r>
            <a:r>
              <a:rPr lang="en-GB" sz="2400" i="1" dirty="0" smtClean="0"/>
              <a:t>: relying on cross-country </a:t>
            </a:r>
            <a:r>
              <a:rPr lang="en-GB" sz="2400" i="1" dirty="0"/>
              <a:t>time-series analysis</a:t>
            </a:r>
            <a:r>
              <a:rPr lang="en-GB" sz="2400" i="1" dirty="0" smtClean="0"/>
              <a:t> to identify major policy drivers </a:t>
            </a:r>
            <a:r>
              <a:rPr lang="en-GB" sz="2400" i="1" dirty="0"/>
              <a:t>of RE </a:t>
            </a:r>
            <a:r>
              <a:rPr lang="en-GB" sz="2400" i="1" dirty="0" smtClean="0"/>
              <a:t>among </a:t>
            </a:r>
            <a:r>
              <a:rPr lang="en-GB" sz="2400" i="1" dirty="0"/>
              <a:t>a </a:t>
            </a:r>
            <a:r>
              <a:rPr lang="en-GB" sz="2400" i="1" dirty="0" smtClean="0"/>
              <a:t>broad </a:t>
            </a:r>
            <a:r>
              <a:rPr lang="en-GB" sz="2400" i="1" dirty="0"/>
              <a:t>set </a:t>
            </a:r>
            <a:r>
              <a:rPr lang="en-GB" sz="2400" i="1" dirty="0" smtClean="0"/>
              <a:t>cyclical and </a:t>
            </a:r>
            <a:r>
              <a:rPr lang="en-GB" sz="2400" i="1" dirty="0"/>
              <a:t>demographic </a:t>
            </a:r>
            <a:r>
              <a:rPr lang="en-GB" sz="2400" i="1" dirty="0" smtClean="0"/>
              <a:t>drivers alongside structural changes </a:t>
            </a:r>
            <a:r>
              <a:rPr lang="en-GB" sz="2400" i="1" dirty="0"/>
              <a:t>(ECO</a:t>
            </a:r>
            <a:r>
              <a:rPr lang="en-GB" sz="2400" i="1" dirty="0" smtClean="0"/>
              <a:t>); covers the </a:t>
            </a:r>
            <a:r>
              <a:rPr lang="en-GB" sz="2400" i="1" dirty="0"/>
              <a:t>last </a:t>
            </a:r>
            <a:r>
              <a:rPr lang="en-GB" sz="2400" i="1" dirty="0" smtClean="0"/>
              <a:t>two decades</a:t>
            </a:r>
            <a:endParaRPr lang="fr-FR" sz="2400" i="1" dirty="0"/>
          </a:p>
          <a:p>
            <a:pPr marL="457200" indent="-457200">
              <a:buFont typeface="+mj-lt"/>
              <a:buAutoNum type="arabicPeriod"/>
            </a:pPr>
            <a:r>
              <a:rPr lang="en-GB" sz="2400" b="1" i="1" dirty="0" smtClean="0"/>
              <a:t>Microsimulation analysis (Browne et al, forthcoming, OECD Employment, labour and social affairs department)</a:t>
            </a:r>
            <a:r>
              <a:rPr lang="en-GB" sz="2400" i="1" dirty="0" smtClean="0"/>
              <a:t>: relying on microsimulation analysis to decompose </a:t>
            </a:r>
            <a:r>
              <a:rPr lang="en-GB" sz="2400" i="1" dirty="0"/>
              <a:t>observed changes in RE into </a:t>
            </a:r>
            <a:r>
              <a:rPr lang="en-GB" sz="2400" i="1" dirty="0" smtClean="0"/>
              <a:t>specific TT policy changes at the country level  </a:t>
            </a:r>
            <a:r>
              <a:rPr lang="en-GB" sz="2400" i="1" dirty="0"/>
              <a:t>and </a:t>
            </a:r>
            <a:r>
              <a:rPr lang="en-GB" sz="2400" i="1" dirty="0" smtClean="0"/>
              <a:t>“other” changes (i.e. in population structure and market income inequality); covers a more recent period</a:t>
            </a:r>
            <a:endParaRPr lang="en-GB" sz="2800" i="1" dirty="0"/>
          </a:p>
          <a:p>
            <a:pPr lvl="0"/>
            <a:endParaRPr lang="en-GB" sz="2400" dirty="0"/>
          </a:p>
          <a:p>
            <a:pPr marL="0" indent="0">
              <a:buNone/>
            </a:pPr>
            <a:endParaRPr lang="en-GB" sz="2800" dirty="0" smtClean="0"/>
          </a:p>
        </p:txBody>
      </p:sp>
    </p:spTree>
    <p:extLst>
      <p:ext uri="{BB962C8B-B14F-4D97-AF65-F5344CB8AC3E}">
        <p14:creationId xmlns:p14="http://schemas.microsoft.com/office/powerpoint/2010/main" val="2445525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
            <a:ext cx="9036496" cy="1126775"/>
          </a:xfrm>
        </p:spPr>
        <p:txBody>
          <a:bodyPr/>
          <a:lstStyle/>
          <a:p>
            <a:r>
              <a:rPr lang="en-US" sz="3600" b="1" dirty="0" smtClean="0">
                <a:solidFill>
                  <a:srgbClr val="002060"/>
                </a:solidFill>
                <a:latin typeface="+mn-lt"/>
              </a:rPr>
              <a:t>Motivation &amp; context</a:t>
            </a:r>
            <a:endParaRPr lang="en-US" sz="3600" dirty="0">
              <a:solidFill>
                <a:srgbClr val="002060"/>
              </a:solidFill>
              <a:latin typeface="+mn-lt"/>
            </a:endParaRPr>
          </a:p>
        </p:txBody>
      </p:sp>
      <p:sp>
        <p:nvSpPr>
          <p:cNvPr id="3" name="Content Placeholder 2"/>
          <p:cNvSpPr>
            <a:spLocks noGrp="1"/>
          </p:cNvSpPr>
          <p:nvPr>
            <p:ph idx="1"/>
          </p:nvPr>
        </p:nvSpPr>
        <p:spPr>
          <a:xfrm>
            <a:off x="251521" y="836712"/>
            <a:ext cx="8712968" cy="5472608"/>
          </a:xfrm>
        </p:spPr>
        <p:txBody>
          <a:bodyPr>
            <a:normAutofit fontScale="92500" lnSpcReduction="20000"/>
          </a:bodyPr>
          <a:lstStyle/>
          <a:p>
            <a:pPr>
              <a:buFont typeface="Wingdings" panose="05000000000000000000" pitchFamily="2" charset="2"/>
              <a:buChar char="§"/>
            </a:pPr>
            <a:r>
              <a:rPr lang="en-GB" sz="2400" dirty="0" smtClean="0"/>
              <a:t>Slow productivity growth and rising inequality, in particular </a:t>
            </a:r>
            <a:r>
              <a:rPr lang="en-GB" sz="2400" b="1" dirty="0" smtClean="0"/>
              <a:t>wage inequality</a:t>
            </a:r>
            <a:r>
              <a:rPr lang="en-GB" sz="2400" dirty="0" smtClean="0"/>
              <a:t>, challenge governments’ fiscal redistribution through taxes and transfers (TT)…</a:t>
            </a:r>
          </a:p>
          <a:p>
            <a:pPr>
              <a:buFont typeface="Wingdings" panose="05000000000000000000" pitchFamily="2" charset="2"/>
              <a:buChar char="§"/>
            </a:pPr>
            <a:r>
              <a:rPr lang="en-GB" sz="2400" dirty="0" smtClean="0"/>
              <a:t>… especially in a context where new forms of work are calling into question </a:t>
            </a:r>
            <a:r>
              <a:rPr lang="en-GB" sz="2400" b="1" dirty="0" smtClean="0"/>
              <a:t>traditional social safety nets </a:t>
            </a:r>
            <a:r>
              <a:rPr lang="en-GB" sz="2400" dirty="0" smtClean="0"/>
              <a:t>and </a:t>
            </a:r>
            <a:r>
              <a:rPr lang="en-GB" sz="2400" b="1" dirty="0" smtClean="0"/>
              <a:t>population ageing </a:t>
            </a:r>
            <a:r>
              <a:rPr lang="en-GB" sz="2400" dirty="0" smtClean="0"/>
              <a:t>is putting pressure on public finances</a:t>
            </a:r>
          </a:p>
          <a:p>
            <a:pPr>
              <a:buFont typeface="Wingdings" panose="05000000000000000000" pitchFamily="2" charset="2"/>
              <a:buChar char="§"/>
            </a:pPr>
            <a:endParaRPr lang="en-GB" sz="2400" dirty="0" smtClean="0"/>
          </a:p>
          <a:p>
            <a:pPr>
              <a:buFont typeface="Wingdings" panose="05000000000000000000" pitchFamily="2" charset="2"/>
              <a:buChar char="§"/>
            </a:pPr>
            <a:r>
              <a:rPr lang="en-GB" sz="2400" dirty="0" smtClean="0"/>
              <a:t>…OECD project on income redistribution among working age population in several steps:</a:t>
            </a:r>
          </a:p>
          <a:p>
            <a:pPr marL="0" indent="0">
              <a:buNone/>
            </a:pPr>
            <a:endParaRPr lang="en-GB" sz="2400" dirty="0" smtClean="0"/>
          </a:p>
          <a:p>
            <a:pPr marL="800100" lvl="1" indent="-342900">
              <a:buFont typeface="+mj-lt"/>
              <a:buAutoNum type="arabicPeriod"/>
            </a:pPr>
            <a:r>
              <a:rPr lang="en-GB" sz="2400" b="1" dirty="0" smtClean="0"/>
              <a:t>Taking stock </a:t>
            </a:r>
            <a:r>
              <a:rPr lang="en-GB" sz="2400" dirty="0" smtClean="0"/>
              <a:t>of the extent to which TT mitigate market income inequality today &amp; </a:t>
            </a:r>
            <a:r>
              <a:rPr lang="en-GB" sz="2400" b="1" dirty="0" smtClean="0"/>
              <a:t>documenting</a:t>
            </a:r>
            <a:r>
              <a:rPr lang="en-GB" sz="2400" dirty="0" smtClean="0"/>
              <a:t> how this has changed over the last decades </a:t>
            </a:r>
          </a:p>
          <a:p>
            <a:pPr marL="800100" lvl="1" indent="-342900">
              <a:buFont typeface="+mj-lt"/>
              <a:buAutoNum type="arabicPeriod"/>
            </a:pPr>
            <a:r>
              <a:rPr lang="en-GB" sz="2400" dirty="0" smtClean="0"/>
              <a:t>A</a:t>
            </a:r>
            <a:r>
              <a:rPr lang="en-GB" sz="2400" b="1" dirty="0" smtClean="0"/>
              <a:t>n investigation on the drivers of observed changes in income redistribution</a:t>
            </a:r>
            <a:r>
              <a:rPr lang="en-GB" sz="2400" dirty="0" smtClean="0"/>
              <a:t>, with a focus on </a:t>
            </a:r>
            <a:r>
              <a:rPr lang="en-GB" sz="2400" b="1" dirty="0" smtClean="0"/>
              <a:t>policy changes</a:t>
            </a:r>
            <a:r>
              <a:rPr lang="en-GB" sz="2400" dirty="0" smtClean="0"/>
              <a:t> along with their interaction with structural changes &amp; megatrends  </a:t>
            </a:r>
          </a:p>
          <a:p>
            <a:pPr marL="800100" lvl="1" indent="-342900">
              <a:buFont typeface="+mj-lt"/>
              <a:buAutoNum type="arabicPeriod"/>
            </a:pPr>
            <a:r>
              <a:rPr lang="en-GB" sz="2400" b="1" dirty="0" smtClean="0"/>
              <a:t>Policy implications</a:t>
            </a:r>
          </a:p>
          <a:p>
            <a:pPr marL="0" indent="0">
              <a:buNone/>
            </a:pPr>
            <a:endParaRPr lang="en-GB" sz="2400" dirty="0" smtClean="0"/>
          </a:p>
          <a:p>
            <a:pPr marL="0" indent="0">
              <a:buNone/>
            </a:pPr>
            <a:endParaRPr lang="en-GB" sz="2400" dirty="0" smtClean="0"/>
          </a:p>
          <a:p>
            <a:pPr lvl="1">
              <a:buFont typeface="Wingdings" panose="05000000000000000000" pitchFamily="2" charset="2"/>
              <a:buChar char="§"/>
            </a:pPr>
            <a:endParaRPr lang="en-GB" sz="2400" b="1" dirty="0" smtClean="0"/>
          </a:p>
        </p:txBody>
      </p:sp>
    </p:spTree>
    <p:extLst>
      <p:ext uri="{BB962C8B-B14F-4D97-AF65-F5344CB8AC3E}">
        <p14:creationId xmlns:p14="http://schemas.microsoft.com/office/powerpoint/2010/main" val="863411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2060"/>
                </a:solidFill>
                <a:latin typeface="+mn-lt"/>
              </a:rPr>
              <a:t>Main findings</a:t>
            </a:r>
            <a:endParaRPr lang="en-GB" sz="3600" b="1" dirty="0">
              <a:solidFill>
                <a:srgbClr val="002060"/>
              </a:solidFill>
              <a:latin typeface="+mn-lt"/>
            </a:endParaRPr>
          </a:p>
        </p:txBody>
      </p:sp>
      <p:sp>
        <p:nvSpPr>
          <p:cNvPr id="3" name="Content Placeholder 2"/>
          <p:cNvSpPr>
            <a:spLocks noGrp="1"/>
          </p:cNvSpPr>
          <p:nvPr>
            <p:ph idx="1"/>
          </p:nvPr>
        </p:nvSpPr>
        <p:spPr>
          <a:xfrm>
            <a:off x="107504" y="908719"/>
            <a:ext cx="9036495" cy="5472609"/>
          </a:xfrm>
        </p:spPr>
        <p:txBody>
          <a:bodyPr>
            <a:normAutofit/>
          </a:bodyPr>
          <a:lstStyle/>
          <a:p>
            <a:pPr lvl="0"/>
            <a:r>
              <a:rPr lang="en-GB" sz="1600" b="1" dirty="0"/>
              <a:t>Changes in the size of the tax and transfer systems </a:t>
            </a:r>
            <a:r>
              <a:rPr lang="en-GB" sz="1600" dirty="0"/>
              <a:t>likely to have contributed to the decline in income redistribution include: </a:t>
            </a:r>
            <a:r>
              <a:rPr lang="en-GB" sz="1600" dirty="0" err="1"/>
              <a:t>i</a:t>
            </a:r>
            <a:r>
              <a:rPr lang="en-GB" sz="1600" dirty="0"/>
              <a:t>) the </a:t>
            </a:r>
            <a:r>
              <a:rPr lang="en-GB" sz="1600" b="1" dirty="0"/>
              <a:t>decline in social spending on cash support for working-age population </a:t>
            </a:r>
            <a:r>
              <a:rPr lang="en-GB" sz="1600" dirty="0"/>
              <a:t>and ii) the diminishing role of personal income taxes in reducing inequality </a:t>
            </a:r>
            <a:r>
              <a:rPr lang="en-GB" sz="1600" b="1" dirty="0"/>
              <a:t>under the effect of increasing trade openness.</a:t>
            </a:r>
          </a:p>
          <a:p>
            <a:pPr lvl="0"/>
            <a:endParaRPr lang="en-GB" sz="1600" dirty="0"/>
          </a:p>
          <a:p>
            <a:pPr lvl="0"/>
            <a:r>
              <a:rPr lang="en-GB" sz="1600" b="1" dirty="0"/>
              <a:t>Changes in specific tax and transfer policy instruments </a:t>
            </a:r>
            <a:r>
              <a:rPr lang="en-GB" sz="1600" dirty="0"/>
              <a:t>and parameters likely to have contributed to the decline in income redistribution include:</a:t>
            </a:r>
          </a:p>
          <a:p>
            <a:pPr marL="457200" lvl="0" indent="-457200">
              <a:buFont typeface="+mj-lt"/>
              <a:buAutoNum type="arabicPeriod"/>
            </a:pPr>
            <a:r>
              <a:rPr lang="en-GB" sz="1600" dirty="0"/>
              <a:t>A </a:t>
            </a:r>
            <a:r>
              <a:rPr lang="en-GB" sz="1600" b="1" dirty="0"/>
              <a:t>flattening of the tax schedule in the upper-part of the wage distribution</a:t>
            </a:r>
            <a:r>
              <a:rPr lang="en-GB" sz="1600" dirty="0"/>
              <a:t> along with a decline in </a:t>
            </a:r>
            <a:r>
              <a:rPr lang="en-GB" sz="1600" b="1" dirty="0"/>
              <a:t>top personal income tax rates </a:t>
            </a:r>
            <a:r>
              <a:rPr lang="en-GB" sz="1600" dirty="0"/>
              <a:t>and in the </a:t>
            </a:r>
            <a:r>
              <a:rPr lang="en-GB" sz="1600" b="1" dirty="0"/>
              <a:t>taxation of dividend income </a:t>
            </a:r>
            <a:r>
              <a:rPr lang="en-GB" sz="1600" dirty="0"/>
              <a:t>at the personal level. This has reduced PIT progressivity in the upper-part of the distribution.</a:t>
            </a:r>
          </a:p>
          <a:p>
            <a:pPr marL="457200" lvl="0" indent="-457200">
              <a:buFont typeface="+mj-lt"/>
              <a:buAutoNum type="arabicPeriod"/>
            </a:pPr>
            <a:r>
              <a:rPr lang="en-GB" sz="1600" dirty="0"/>
              <a:t>A decline </a:t>
            </a:r>
            <a:r>
              <a:rPr lang="en-GB" sz="1600" b="1" dirty="0"/>
              <a:t>in the generosity and duration of unemployment-related transfers, including cuts to social assistance for the long-term unemployed</a:t>
            </a:r>
            <a:r>
              <a:rPr lang="en-GB" sz="1600" dirty="0"/>
              <a:t>.</a:t>
            </a:r>
          </a:p>
          <a:p>
            <a:pPr marL="457200" lvl="0" indent="-457200">
              <a:buFont typeface="+mj-lt"/>
              <a:buAutoNum type="arabicPeriod"/>
            </a:pPr>
            <a:r>
              <a:rPr lang="en-GB" sz="1600" dirty="0"/>
              <a:t>Pension and early retirement </a:t>
            </a:r>
            <a:r>
              <a:rPr lang="en-GB" sz="1600" b="1" dirty="0"/>
              <a:t>reforms to encourage longer working life</a:t>
            </a:r>
            <a:r>
              <a:rPr lang="en-GB" sz="1600" dirty="0"/>
              <a:t>, for instance increases in the age of full pension eligibility and reductions in replacement rates. </a:t>
            </a:r>
            <a:endParaRPr lang="en-GB" sz="1600" dirty="0" smtClean="0"/>
          </a:p>
          <a:p>
            <a:pPr marL="457200" lvl="0" indent="-457200">
              <a:buFont typeface="+mj-lt"/>
              <a:buAutoNum type="arabicPeriod"/>
            </a:pPr>
            <a:endParaRPr lang="en-GB" sz="1600" dirty="0"/>
          </a:p>
          <a:p>
            <a:r>
              <a:rPr lang="en-GB" sz="1600" b="1" dirty="0"/>
              <a:t>Not all policy changes went in the direction of reducing redistribution</a:t>
            </a:r>
            <a:r>
              <a:rPr lang="en-GB" sz="1600" dirty="0"/>
              <a:t>: at lower earnings levels, income taxes have frequently become more redistributive as </a:t>
            </a:r>
            <a:r>
              <a:rPr lang="en-GB" sz="1600" b="1" dirty="0"/>
              <a:t>taxes have been reduced for low-income working families</a:t>
            </a:r>
            <a:r>
              <a:rPr lang="en-GB" sz="1600" b="1" dirty="0" smtClean="0"/>
              <a:t>.</a:t>
            </a:r>
            <a:r>
              <a:rPr lang="en-GB" sz="1600" dirty="0"/>
              <a:t> This has </a:t>
            </a:r>
            <a:r>
              <a:rPr lang="en-GB" sz="1600" dirty="0" smtClean="0"/>
              <a:t>increased PIT </a:t>
            </a:r>
            <a:r>
              <a:rPr lang="en-GB" sz="1600" dirty="0"/>
              <a:t>progressivity in the </a:t>
            </a:r>
            <a:r>
              <a:rPr lang="en-GB" sz="1600" dirty="0" smtClean="0"/>
              <a:t>lower-part </a:t>
            </a:r>
            <a:r>
              <a:rPr lang="en-GB" sz="1600" dirty="0"/>
              <a:t>of the distribution.</a:t>
            </a:r>
            <a:endParaRPr lang="en-GB" sz="1600" b="1" dirty="0"/>
          </a:p>
          <a:p>
            <a:pPr marL="457200" lvl="0" indent="-457200">
              <a:buFont typeface="+mj-lt"/>
              <a:buAutoNum type="arabicPeriod"/>
            </a:pPr>
            <a:endParaRPr lang="en-GB" sz="1600" dirty="0" smtClean="0"/>
          </a:p>
          <a:p>
            <a:pPr marL="0" lvl="0" indent="0">
              <a:buNone/>
            </a:pPr>
            <a:endParaRPr lang="en-GB" sz="1600" dirty="0"/>
          </a:p>
          <a:p>
            <a:pPr lvl="1"/>
            <a:endParaRPr lang="en-GB" sz="1200" dirty="0"/>
          </a:p>
        </p:txBody>
      </p:sp>
    </p:spTree>
    <p:extLst>
      <p:ext uri="{BB962C8B-B14F-4D97-AF65-F5344CB8AC3E}">
        <p14:creationId xmlns:p14="http://schemas.microsoft.com/office/powerpoint/2010/main" val="2227040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2060"/>
                </a:solidFill>
                <a:latin typeface="+mn-lt"/>
              </a:rPr>
              <a:t>Openness and tax redistribution </a:t>
            </a:r>
            <a:endParaRPr lang="en-GB" sz="3600" b="1" dirty="0">
              <a:solidFill>
                <a:srgbClr val="002060"/>
              </a:solidFill>
              <a:latin typeface="+mn-lt"/>
            </a:endParaRPr>
          </a:p>
        </p:txBody>
      </p:sp>
      <p:graphicFrame>
        <p:nvGraphicFramePr>
          <p:cNvPr id="109" name="Chart 108"/>
          <p:cNvGraphicFramePr>
            <a:graphicFrameLocks/>
          </p:cNvGraphicFramePr>
          <p:nvPr>
            <p:extLst>
              <p:ext uri="{D42A27DB-BD31-4B8C-83A1-F6EECF244321}">
                <p14:modId xmlns:p14="http://schemas.microsoft.com/office/powerpoint/2010/main" val="84982348"/>
              </p:ext>
            </p:extLst>
          </p:nvPr>
        </p:nvGraphicFramePr>
        <p:xfrm>
          <a:off x="683568" y="1772816"/>
          <a:ext cx="8061514" cy="3629936"/>
        </p:xfrm>
        <a:graphic>
          <a:graphicData uri="http://schemas.openxmlformats.org/drawingml/2006/chart">
            <c:chart xmlns:c="http://schemas.openxmlformats.org/drawingml/2006/chart" xmlns:r="http://schemas.openxmlformats.org/officeDocument/2006/relationships" r:id="rId3"/>
          </a:graphicData>
        </a:graphic>
      </p:graphicFrame>
      <p:sp>
        <p:nvSpPr>
          <p:cNvPr id="10315" name="Rectangle 10314"/>
          <p:cNvSpPr/>
          <p:nvPr/>
        </p:nvSpPr>
        <p:spPr>
          <a:xfrm>
            <a:off x="323528" y="694437"/>
            <a:ext cx="8208912" cy="646331"/>
          </a:xfrm>
          <a:prstGeom prst="rect">
            <a:avLst/>
          </a:prstGeom>
        </p:spPr>
        <p:txBody>
          <a:bodyPr wrap="square">
            <a:spAutoFit/>
          </a:bodyPr>
          <a:lstStyle/>
          <a:p>
            <a:pPr algn="ctr"/>
            <a:r>
              <a:rPr lang="en-GB" dirty="0"/>
              <a:t>Increased economic integration has tended to reduce the redistributive effect of tax revenue raised from PIT</a:t>
            </a:r>
          </a:p>
        </p:txBody>
      </p:sp>
    </p:spTree>
    <p:extLst>
      <p:ext uri="{BB962C8B-B14F-4D97-AF65-F5344CB8AC3E}">
        <p14:creationId xmlns:p14="http://schemas.microsoft.com/office/powerpoint/2010/main" val="232615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57715251"/>
              </p:ext>
            </p:extLst>
          </p:nvPr>
        </p:nvGraphicFramePr>
        <p:xfrm>
          <a:off x="467544" y="1844824"/>
          <a:ext cx="8218487"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12049" y="6183141"/>
            <a:ext cx="8208912" cy="646331"/>
          </a:xfrm>
          <a:prstGeom prst="rect">
            <a:avLst/>
          </a:prstGeom>
          <a:noFill/>
        </p:spPr>
        <p:txBody>
          <a:bodyPr wrap="square" rtlCol="0">
            <a:spAutoFit/>
          </a:bodyPr>
          <a:lstStyle/>
          <a:p>
            <a:r>
              <a:rPr lang="en-GB" sz="1200" i="1" dirty="0"/>
              <a:t>Note</a:t>
            </a:r>
            <a:r>
              <a:rPr lang="en-GB" sz="1200" dirty="0"/>
              <a:t>: Weighted average over 4 family types, 3 different past employment records and 4 different previous earnings levels, each with and without cash housing support</a:t>
            </a:r>
            <a:endParaRPr lang="en-GB" sz="1200" i="1" dirty="0" smtClean="0"/>
          </a:p>
          <a:p>
            <a:r>
              <a:rPr lang="en-GB" sz="1200" dirty="0" smtClean="0"/>
              <a:t>Source: Browne and Immervoll</a:t>
            </a:r>
            <a:r>
              <a:rPr lang="en-GB" sz="1200" i="1" dirty="0" smtClean="0"/>
              <a:t>, forthcoming</a:t>
            </a:r>
            <a:endParaRPr lang="en-GB" sz="1200" dirty="0"/>
          </a:p>
        </p:txBody>
      </p:sp>
      <p:sp>
        <p:nvSpPr>
          <p:cNvPr id="2" name="Title 1"/>
          <p:cNvSpPr>
            <a:spLocks noGrp="1"/>
          </p:cNvSpPr>
          <p:nvPr>
            <p:ph type="title"/>
          </p:nvPr>
        </p:nvSpPr>
        <p:spPr/>
        <p:txBody>
          <a:bodyPr/>
          <a:lstStyle/>
          <a:p>
            <a:r>
              <a:rPr lang="en-GB" sz="3200" b="1" dirty="0">
                <a:solidFill>
                  <a:srgbClr val="002060"/>
                </a:solidFill>
                <a:latin typeface="+mn-lt"/>
              </a:rPr>
              <a:t>Workless families: policy changes from 2001 to 2015 reduced benefit </a:t>
            </a:r>
            <a:r>
              <a:rPr lang="en-GB" sz="3200" b="1" dirty="0" smtClean="0">
                <a:solidFill>
                  <a:srgbClr val="002060"/>
                </a:solidFill>
                <a:latin typeface="+mn-lt"/>
              </a:rPr>
              <a:t>levels</a:t>
            </a:r>
            <a:br>
              <a:rPr lang="en-GB" sz="3200" b="1" dirty="0" smtClean="0">
                <a:solidFill>
                  <a:srgbClr val="002060"/>
                </a:solidFill>
                <a:latin typeface="+mn-lt"/>
              </a:rPr>
            </a:br>
            <a:r>
              <a:rPr lang="en-GB" sz="1800" dirty="0">
                <a:solidFill>
                  <a:schemeClr val="tx2"/>
                </a:solidFill>
                <a:latin typeface="+mn-lt"/>
              </a:rPr>
              <a:t>Change in average benefit level as % of </a:t>
            </a:r>
            <a:r>
              <a:rPr lang="en-GB" sz="1800" dirty="0" smtClean="0">
                <a:solidFill>
                  <a:schemeClr val="tx2"/>
                </a:solidFill>
                <a:latin typeface="+mn-lt"/>
              </a:rPr>
              <a:t>median </a:t>
            </a:r>
            <a:r>
              <a:rPr lang="en-GB" sz="1800" dirty="0">
                <a:solidFill>
                  <a:schemeClr val="tx2"/>
                </a:solidFill>
                <a:latin typeface="+mn-lt"/>
              </a:rPr>
              <a:t>household income, 2001-15</a:t>
            </a:r>
            <a:r>
              <a:rPr lang="en-GB" sz="1800" dirty="0">
                <a:solidFill>
                  <a:schemeClr val="tx2"/>
                </a:solidFill>
              </a:rPr>
              <a:t/>
            </a:r>
            <a:br>
              <a:rPr lang="en-GB" sz="1800" dirty="0">
                <a:solidFill>
                  <a:schemeClr val="tx2"/>
                </a:solidFill>
              </a:rPr>
            </a:br>
            <a:endParaRPr lang="en-GB" sz="1800" b="1" dirty="0">
              <a:solidFill>
                <a:schemeClr val="tx2"/>
              </a:solidFill>
              <a:latin typeface="+mn-lt"/>
            </a:endParaRPr>
          </a:p>
        </p:txBody>
      </p:sp>
    </p:spTree>
    <p:extLst>
      <p:ext uri="{BB962C8B-B14F-4D97-AF65-F5344CB8AC3E}">
        <p14:creationId xmlns:p14="http://schemas.microsoft.com/office/powerpoint/2010/main" val="2807551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8487" cy="4525963"/>
          </a:xfrm>
        </p:spPr>
        <p:txBody>
          <a:bodyPr anchor="ctr"/>
          <a:lstStyle/>
          <a:p>
            <a:pPr marL="0" indent="0" algn="ctr">
              <a:buNone/>
            </a:pPr>
            <a:r>
              <a:rPr lang="en-GB" sz="4800" dirty="0" smtClean="0"/>
              <a:t>IV) Illustrative reform scenarios and policy implications</a:t>
            </a:r>
            <a:endParaRPr lang="en-GB" sz="4800" dirty="0"/>
          </a:p>
        </p:txBody>
      </p:sp>
    </p:spTree>
    <p:extLst>
      <p:ext uri="{BB962C8B-B14F-4D97-AF65-F5344CB8AC3E}">
        <p14:creationId xmlns:p14="http://schemas.microsoft.com/office/powerpoint/2010/main" val="1136767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solidFill>
                  <a:srgbClr val="002060"/>
                </a:solidFill>
                <a:latin typeface="+mn-lt"/>
              </a:rPr>
              <a:t>Illustrative tax reform scenarios</a:t>
            </a:r>
            <a:br>
              <a:rPr lang="en-GB" sz="2800" b="1" dirty="0" smtClean="0">
                <a:solidFill>
                  <a:srgbClr val="002060"/>
                </a:solidFill>
                <a:latin typeface="+mn-lt"/>
              </a:rPr>
            </a:br>
            <a:endParaRPr lang="en-GB" sz="2800" b="1" i="1" dirty="0">
              <a:solidFill>
                <a:srgbClr val="002060"/>
              </a:solidFill>
              <a:latin typeface="+mn-lt"/>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941705344"/>
              </p:ext>
            </p:extLst>
          </p:nvPr>
        </p:nvGraphicFramePr>
        <p:xfrm>
          <a:off x="1115616" y="1412776"/>
          <a:ext cx="6408687" cy="5235575"/>
        </p:xfrm>
        <a:graphic>
          <a:graphicData uri="http://schemas.openxmlformats.org/presentationml/2006/ole">
            <mc:AlternateContent xmlns:mc="http://schemas.openxmlformats.org/markup-compatibility/2006">
              <mc:Choice xmlns:v="urn:schemas-microsoft-com:vml" Requires="v">
                <p:oleObj spid="_x0000_s1050" name="Worksheet" r:id="rId4" imgW="5631193" imgH="5235033" progId="Excel.Sheet.12">
                  <p:embed/>
                </p:oleObj>
              </mc:Choice>
              <mc:Fallback>
                <p:oleObj name="Worksheet" r:id="rId4" imgW="5631193" imgH="5235033" progId="Excel.Sheet.12">
                  <p:embed/>
                  <p:pic>
                    <p:nvPicPr>
                      <p:cNvPr id="0" name=""/>
                      <p:cNvPicPr/>
                      <p:nvPr/>
                    </p:nvPicPr>
                    <p:blipFill>
                      <a:blip r:embed="rId5"/>
                      <a:stretch>
                        <a:fillRect/>
                      </a:stretch>
                    </p:blipFill>
                    <p:spPr>
                      <a:xfrm>
                        <a:off x="1115616" y="1412776"/>
                        <a:ext cx="6408687" cy="5235575"/>
                      </a:xfrm>
                      <a:prstGeom prst="rect">
                        <a:avLst/>
                      </a:prstGeom>
                    </p:spPr>
                  </p:pic>
                </p:oleObj>
              </mc:Fallback>
            </mc:AlternateContent>
          </a:graphicData>
        </a:graphic>
      </p:graphicFrame>
      <p:sp>
        <p:nvSpPr>
          <p:cNvPr id="24" name="Rectangle 23"/>
          <p:cNvSpPr/>
          <p:nvPr/>
        </p:nvSpPr>
        <p:spPr>
          <a:xfrm>
            <a:off x="1115616" y="620688"/>
            <a:ext cx="6120680" cy="646331"/>
          </a:xfrm>
          <a:prstGeom prst="rect">
            <a:avLst/>
          </a:prstGeom>
        </p:spPr>
        <p:txBody>
          <a:bodyPr wrap="square">
            <a:spAutoFit/>
          </a:bodyPr>
          <a:lstStyle/>
          <a:p>
            <a:pPr algn="ctr"/>
            <a:r>
              <a:rPr lang="en-GB" dirty="0"/>
              <a:t>Reform-driven changes in redistribution for the working-age population</a:t>
            </a:r>
          </a:p>
        </p:txBody>
      </p:sp>
    </p:spTree>
    <p:extLst>
      <p:ext uri="{BB962C8B-B14F-4D97-AF65-F5344CB8AC3E}">
        <p14:creationId xmlns:p14="http://schemas.microsoft.com/office/powerpoint/2010/main" val="58148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solidFill>
                  <a:srgbClr val="002060"/>
                </a:solidFill>
                <a:latin typeface="+mn-lt"/>
              </a:rPr>
              <a:t>Illustrative </a:t>
            </a:r>
            <a:r>
              <a:rPr lang="en-GB" sz="2800" b="1" dirty="0" smtClean="0">
                <a:solidFill>
                  <a:srgbClr val="002060"/>
                </a:solidFill>
                <a:latin typeface="+mn-lt"/>
              </a:rPr>
              <a:t>transfer reform </a:t>
            </a:r>
            <a:r>
              <a:rPr lang="en-GB" sz="2800" b="1" dirty="0">
                <a:solidFill>
                  <a:srgbClr val="002060"/>
                </a:solidFill>
                <a:latin typeface="+mn-lt"/>
              </a:rPr>
              <a:t>scenarios</a:t>
            </a:r>
            <a:br>
              <a:rPr lang="en-GB" sz="2800" b="1" dirty="0">
                <a:solidFill>
                  <a:srgbClr val="002060"/>
                </a:solidFill>
                <a:latin typeface="+mn-lt"/>
              </a:rPr>
            </a:br>
            <a:endParaRPr lang="en-GB" sz="2800" dirty="0">
              <a:latin typeface="+mn-lt"/>
            </a:endParaRPr>
          </a:p>
        </p:txBody>
      </p:sp>
      <p:sp>
        <p:nvSpPr>
          <p:cNvPr id="4" name="Rectangle 3"/>
          <p:cNvSpPr/>
          <p:nvPr/>
        </p:nvSpPr>
        <p:spPr>
          <a:xfrm>
            <a:off x="1115616" y="620688"/>
            <a:ext cx="6120680" cy="646331"/>
          </a:xfrm>
          <a:prstGeom prst="rect">
            <a:avLst/>
          </a:prstGeom>
        </p:spPr>
        <p:txBody>
          <a:bodyPr wrap="square">
            <a:spAutoFit/>
          </a:bodyPr>
          <a:lstStyle/>
          <a:p>
            <a:pPr algn="ctr"/>
            <a:r>
              <a:rPr lang="en-GB" dirty="0"/>
              <a:t>Reform-driven changes in redistribution for the working-age population</a:t>
            </a:r>
          </a:p>
        </p:txBody>
      </p:sp>
      <p:graphicFrame>
        <p:nvGraphicFramePr>
          <p:cNvPr id="9480" name="Object 9479"/>
          <p:cNvGraphicFramePr>
            <a:graphicFrameLocks noChangeAspect="1"/>
          </p:cNvGraphicFramePr>
          <p:nvPr>
            <p:extLst>
              <p:ext uri="{D42A27DB-BD31-4B8C-83A1-F6EECF244321}">
                <p14:modId xmlns:p14="http://schemas.microsoft.com/office/powerpoint/2010/main" val="2579817845"/>
              </p:ext>
            </p:extLst>
          </p:nvPr>
        </p:nvGraphicFramePr>
        <p:xfrm>
          <a:off x="971550" y="1412875"/>
          <a:ext cx="7345363" cy="5473700"/>
        </p:xfrm>
        <a:graphic>
          <a:graphicData uri="http://schemas.openxmlformats.org/presentationml/2006/ole">
            <mc:AlternateContent xmlns:mc="http://schemas.openxmlformats.org/markup-compatibility/2006">
              <mc:Choice xmlns:v="urn:schemas-microsoft-com:vml" Requires="v">
                <p:oleObj spid="_x0000_s2074" name="Worksheet" r:id="rId4" imgW="5631193" imgH="5753151" progId="Excel.Sheet.12">
                  <p:embed/>
                </p:oleObj>
              </mc:Choice>
              <mc:Fallback>
                <p:oleObj name="Worksheet" r:id="rId4" imgW="5631193" imgH="5753151" progId="Excel.Sheet.12">
                  <p:embed/>
                  <p:pic>
                    <p:nvPicPr>
                      <p:cNvPr id="0" name=""/>
                      <p:cNvPicPr/>
                      <p:nvPr/>
                    </p:nvPicPr>
                    <p:blipFill>
                      <a:blip r:embed="rId5"/>
                      <a:stretch>
                        <a:fillRect/>
                      </a:stretch>
                    </p:blipFill>
                    <p:spPr>
                      <a:xfrm>
                        <a:off x="971550" y="1412875"/>
                        <a:ext cx="7345363" cy="5473700"/>
                      </a:xfrm>
                      <a:prstGeom prst="rect">
                        <a:avLst/>
                      </a:prstGeom>
                    </p:spPr>
                  </p:pic>
                </p:oleObj>
              </mc:Fallback>
            </mc:AlternateContent>
          </a:graphicData>
        </a:graphic>
      </p:graphicFrame>
    </p:spTree>
    <p:extLst>
      <p:ext uri="{BB962C8B-B14F-4D97-AF65-F5344CB8AC3E}">
        <p14:creationId xmlns:p14="http://schemas.microsoft.com/office/powerpoint/2010/main" val="2162580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2060"/>
                </a:solidFill>
                <a:latin typeface="+mn-lt"/>
              </a:rPr>
              <a:t>Policy implications</a:t>
            </a:r>
            <a:endParaRPr lang="en-GB" sz="3600" b="1" dirty="0">
              <a:solidFill>
                <a:srgbClr val="002060"/>
              </a:solidFill>
              <a:latin typeface="+mn-lt"/>
            </a:endParaRPr>
          </a:p>
        </p:txBody>
      </p:sp>
      <p:sp>
        <p:nvSpPr>
          <p:cNvPr id="3" name="Content Placeholder 2"/>
          <p:cNvSpPr>
            <a:spLocks noGrp="1"/>
          </p:cNvSpPr>
          <p:nvPr>
            <p:ph idx="1"/>
          </p:nvPr>
        </p:nvSpPr>
        <p:spPr>
          <a:xfrm>
            <a:off x="107504" y="908719"/>
            <a:ext cx="9036495" cy="5472609"/>
          </a:xfrm>
        </p:spPr>
        <p:txBody>
          <a:bodyPr>
            <a:normAutofit/>
          </a:bodyPr>
          <a:lstStyle/>
          <a:p>
            <a:pPr marL="0" lvl="0" indent="0">
              <a:buNone/>
            </a:pPr>
            <a:endParaRPr lang="en-GB" sz="1600" dirty="0" smtClean="0"/>
          </a:p>
          <a:p>
            <a:r>
              <a:rPr lang="en-GB" sz="1600" dirty="0" smtClean="0"/>
              <a:t>Given that income inequality has increased both before and after taxes and transfers, </a:t>
            </a:r>
            <a:r>
              <a:rPr lang="en-GB" sz="1600" b="1" dirty="0" smtClean="0"/>
              <a:t>the boost to job creation and employment from make-work-pay policies that have lowered redistribution has not been sufficient to prevent a rise in inequality.</a:t>
            </a:r>
          </a:p>
          <a:p>
            <a:r>
              <a:rPr lang="en-GB" sz="1600" b="1" dirty="0" smtClean="0"/>
              <a:t>Yet </a:t>
            </a:r>
            <a:r>
              <a:rPr lang="en-US" sz="1600" b="1" dirty="0"/>
              <a:t>t</a:t>
            </a:r>
            <a:r>
              <a:rPr lang="en-US" sz="1600" b="1" dirty="0" smtClean="0"/>
              <a:t>ax </a:t>
            </a:r>
            <a:r>
              <a:rPr lang="en-US" sz="1600" b="1" dirty="0"/>
              <a:t>and transfer policies can do much to promote efficient markets and inclusive </a:t>
            </a:r>
            <a:r>
              <a:rPr lang="en-US" sz="1600" b="1" dirty="0" smtClean="0"/>
              <a:t>outcomes</a:t>
            </a:r>
            <a:r>
              <a:rPr lang="en-US" sz="1600" dirty="0" smtClean="0"/>
              <a:t>. </a:t>
            </a:r>
            <a:r>
              <a:rPr lang="en-US" sz="1600" dirty="0"/>
              <a:t>Countries can learn from successful reform strategies that have leveraged policy synergies between equity and efficiency objectives. In particular, </a:t>
            </a:r>
            <a:r>
              <a:rPr lang="en-US" sz="1600" dirty="0" smtClean="0"/>
              <a:t>in-work </a:t>
            </a:r>
            <a:r>
              <a:rPr lang="en-US" sz="1600" dirty="0"/>
              <a:t>taxes and benefits and credits have boosted employment levels among target groups and have been effective at reducing inequality in recent decades. </a:t>
            </a:r>
          </a:p>
          <a:p>
            <a:pPr lvl="0"/>
            <a:endParaRPr lang="en-GB" sz="1600" b="1" dirty="0" smtClean="0"/>
          </a:p>
          <a:p>
            <a:pPr lvl="0"/>
            <a:endParaRPr lang="en-GB" sz="1600" b="1" dirty="0"/>
          </a:p>
          <a:p>
            <a:r>
              <a:rPr lang="en-GB" sz="1600" b="1" dirty="0"/>
              <a:t>Policy changes should ensure that redistribution is achieved in the most efficient way and take into account the rapidly changing context in which policies </a:t>
            </a:r>
            <a:r>
              <a:rPr lang="en-GB" sz="1600" b="1" dirty="0" smtClean="0"/>
              <a:t>operate</a:t>
            </a:r>
            <a:r>
              <a:rPr lang="en-GB" sz="1600" dirty="0" smtClean="0"/>
              <a:t>. Social protection reforms should seek </a:t>
            </a:r>
            <a:r>
              <a:rPr lang="en-GB" sz="1600" dirty="0"/>
              <a:t>to expand the coverage of unemployment benefits, not least to address policy challenges raised by changes in the nature of work. </a:t>
            </a:r>
            <a:r>
              <a:rPr lang="en-GB" sz="1600" dirty="0" smtClean="0"/>
              <a:t>Social assistance reforms </a:t>
            </a:r>
            <a:r>
              <a:rPr lang="en-GB" sz="1600" dirty="0"/>
              <a:t>should seek </a:t>
            </a:r>
            <a:r>
              <a:rPr lang="en-GB" sz="1600" dirty="0" smtClean="0"/>
              <a:t>to enhance the targeting of cash transfers to low-income households. </a:t>
            </a:r>
          </a:p>
          <a:p>
            <a:r>
              <a:rPr lang="en-GB" sz="1600" dirty="0" smtClean="0"/>
              <a:t> </a:t>
            </a:r>
            <a:r>
              <a:rPr lang="en-GB" sz="1600" b="1" dirty="0" smtClean="0"/>
              <a:t>A </a:t>
            </a:r>
            <a:r>
              <a:rPr lang="en-GB" sz="1600" b="1" dirty="0"/>
              <a:t>comprehensive strategy for tackling inequality </a:t>
            </a:r>
            <a:r>
              <a:rPr lang="en-GB" sz="1600" b="1" dirty="0" smtClean="0"/>
              <a:t>should include policies promoting </a:t>
            </a:r>
            <a:r>
              <a:rPr lang="en-GB" sz="1600" b="1" dirty="0"/>
              <a:t>greater equality of opportunities </a:t>
            </a:r>
            <a:r>
              <a:rPr lang="en-GB" sz="1600" dirty="0"/>
              <a:t>through access to high-quality education, healthcare, affordable housing and lifelong training programmes. </a:t>
            </a:r>
          </a:p>
        </p:txBody>
      </p:sp>
    </p:spTree>
    <p:extLst>
      <p:ext uri="{BB962C8B-B14F-4D97-AF65-F5344CB8AC3E}">
        <p14:creationId xmlns:p14="http://schemas.microsoft.com/office/powerpoint/2010/main" val="3796181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8700" cy="1022400"/>
          </a:xfrm>
        </p:spPr>
        <p:txBody>
          <a:bodyPr/>
          <a:lstStyle/>
          <a:p>
            <a:r>
              <a:rPr lang="en-US" sz="4400" b="1" dirty="0">
                <a:solidFill>
                  <a:srgbClr val="004B78"/>
                </a:solidFill>
                <a:latin typeface="+mn-lt"/>
                <a:cs typeface="Arial" panose="020B0604020202020204" pitchFamily="34" charset="0"/>
              </a:rPr>
              <a:t>R</a:t>
            </a:r>
            <a:r>
              <a:rPr lang="en-US" sz="4400" b="1" dirty="0" smtClean="0">
                <a:solidFill>
                  <a:srgbClr val="004B78"/>
                </a:solidFill>
                <a:latin typeface="+mn-lt"/>
                <a:cs typeface="Arial" panose="020B0604020202020204" pitchFamily="34" charset="0"/>
              </a:rPr>
              <a:t>eferences</a:t>
            </a:r>
            <a:endParaRPr lang="en-US" sz="4400" b="1" dirty="0">
              <a:solidFill>
                <a:srgbClr val="004B78"/>
              </a:solidFill>
              <a:latin typeface="+mn-lt"/>
              <a:cs typeface="Arial" panose="020B0604020202020204" pitchFamily="34" charset="0"/>
            </a:endParaRPr>
          </a:p>
        </p:txBody>
      </p:sp>
      <p:sp>
        <p:nvSpPr>
          <p:cNvPr id="3" name="Slide Number Placeholder 2"/>
          <p:cNvSpPr>
            <a:spLocks noGrp="1"/>
          </p:cNvSpPr>
          <p:nvPr>
            <p:ph type="sldNum" sz="quarter" idx="4294967295"/>
          </p:nvPr>
        </p:nvSpPr>
        <p:spPr>
          <a:xfrm>
            <a:off x="8640000" y="6411600"/>
            <a:ext cx="342000" cy="244800"/>
          </a:xfrm>
          <a:prstGeom prst="rect">
            <a:avLst/>
          </a:prstGeom>
        </p:spPr>
        <p:txBody>
          <a:bodyPr/>
          <a:lstStyle/>
          <a:p>
            <a:fld id="{75B1FBE7-CEAF-4743-99FC-7566D83F529D}" type="slidenum">
              <a:rPr lang="en-US" smtClean="0">
                <a:solidFill>
                  <a:prstClr val="white"/>
                </a:solidFill>
              </a:rPr>
              <a:pPr/>
              <a:t>27</a:t>
            </a:fld>
            <a:endParaRPr lang="en-US" dirty="0">
              <a:solidFill>
                <a:prstClr val="white"/>
              </a:solidFill>
            </a:endParaRPr>
          </a:p>
        </p:txBody>
      </p:sp>
      <p:sp>
        <p:nvSpPr>
          <p:cNvPr id="4" name="Content Placeholder 3"/>
          <p:cNvSpPr>
            <a:spLocks noGrp="1"/>
          </p:cNvSpPr>
          <p:nvPr>
            <p:ph idx="1"/>
          </p:nvPr>
        </p:nvSpPr>
        <p:spPr>
          <a:xfrm>
            <a:off x="251520" y="1772817"/>
            <a:ext cx="8424935" cy="4137323"/>
          </a:xfrm>
        </p:spPr>
        <p:txBody>
          <a:bodyPr>
            <a:normAutofit fontScale="77500" lnSpcReduction="20000"/>
          </a:bodyPr>
          <a:lstStyle/>
          <a:p>
            <a:pPr marL="0" indent="0" algn="ctr">
              <a:spcBef>
                <a:spcPts val="0"/>
              </a:spcBef>
              <a:buNone/>
              <a:defRPr/>
            </a:pPr>
            <a:r>
              <a:rPr lang="en-GB" b="1" dirty="0" smtClean="0">
                <a:latin typeface="Arial Narrow" panose="020B0606020202030204" pitchFamily="34" charset="0"/>
              </a:rPr>
              <a:t>    </a:t>
            </a:r>
            <a:endParaRPr lang="en-GB" sz="2600" dirty="0">
              <a:latin typeface="Arial Narrow" panose="020B0606020202030204" pitchFamily="34" charset="0"/>
            </a:endParaRPr>
          </a:p>
          <a:p>
            <a:pPr>
              <a:spcBef>
                <a:spcPts val="0"/>
              </a:spcBef>
              <a:defRPr/>
            </a:pPr>
            <a:r>
              <a:rPr lang="en-US" sz="2400" b="1" dirty="0">
                <a:latin typeface="Arial Narrow" panose="020B0606020202030204" pitchFamily="34" charset="0"/>
              </a:rPr>
              <a:t>Causa, O. and M. Hermansen (2017), “Income redistribution through taxes and transfers across OECD countries”, OECD Economics Department Working Papers, No. 1453, OECD Publishing, Paris, </a:t>
            </a:r>
            <a:r>
              <a:rPr lang="en-US" sz="2400" b="1" dirty="0">
                <a:latin typeface="Arial Narrow" panose="020B0606020202030204" pitchFamily="34" charset="0"/>
                <a:hlinkClick r:id="rId3"/>
              </a:rPr>
              <a:t>http://dx.doi.org/10.1787/bc7569c6-en</a:t>
            </a:r>
            <a:r>
              <a:rPr lang="en-US" sz="2400" b="1" dirty="0" smtClean="0">
                <a:latin typeface="Arial Narrow" panose="020B0606020202030204" pitchFamily="34" charset="0"/>
              </a:rPr>
              <a:t>.</a:t>
            </a:r>
          </a:p>
          <a:p>
            <a:pPr>
              <a:spcBef>
                <a:spcPts val="0"/>
              </a:spcBef>
              <a:defRPr/>
            </a:pPr>
            <a:r>
              <a:rPr lang="en-US" sz="2500" b="1" dirty="0">
                <a:latin typeface="Arial Narrow" panose="020B0606020202030204" pitchFamily="34" charset="0"/>
              </a:rPr>
              <a:t>Causa, O., A. </a:t>
            </a:r>
            <a:r>
              <a:rPr lang="en-US" sz="2500" b="1" dirty="0" err="1">
                <a:latin typeface="Arial Narrow" panose="020B0606020202030204" pitchFamily="34" charset="0"/>
              </a:rPr>
              <a:t>Vindics</a:t>
            </a:r>
            <a:r>
              <a:rPr lang="en-US" sz="2500" b="1" dirty="0">
                <a:latin typeface="Arial Narrow" panose="020B0606020202030204" pitchFamily="34" charset="0"/>
              </a:rPr>
              <a:t> and O. Akgun (2018), "An empirical investigation on the drivers of income redistribution across OECD countries", OECD Economics Department Working Papers, No. 1488, OECD Publishing Paris,</a:t>
            </a:r>
            <a:r>
              <a:rPr lang="en-US" sz="2000" dirty="0"/>
              <a:t> </a:t>
            </a:r>
            <a:r>
              <a:rPr lang="en-US" sz="2500" b="1" dirty="0">
                <a:latin typeface="Arial Narrow" panose="020B0606020202030204" pitchFamily="34" charset="0"/>
                <a:hlinkClick r:id="rId4"/>
              </a:rPr>
              <a:t>https://doi.org/10.1787/5cb47f33-en</a:t>
            </a:r>
            <a:r>
              <a:rPr lang="en-US" sz="2500" b="1" dirty="0">
                <a:latin typeface="Arial Narrow" panose="020B0606020202030204" pitchFamily="34" charset="0"/>
              </a:rPr>
              <a:t>.</a:t>
            </a:r>
          </a:p>
          <a:p>
            <a:pPr>
              <a:spcBef>
                <a:spcPts val="0"/>
              </a:spcBef>
              <a:defRPr/>
            </a:pPr>
            <a:r>
              <a:rPr lang="en-US" sz="2400" b="1" dirty="0" smtClean="0">
                <a:latin typeface="Arial Narrow" panose="020B0606020202030204" pitchFamily="34" charset="0"/>
              </a:rPr>
              <a:t>Browne, J. and H. Immervoll (2018), “Have tax and transfer become less inclusive? Results from a microsimulation analysis”, OECD Social, Employment and Migration Working Papers, forthcoming.</a:t>
            </a:r>
          </a:p>
          <a:p>
            <a:pPr>
              <a:spcBef>
                <a:spcPts val="0"/>
              </a:spcBef>
              <a:defRPr/>
            </a:pPr>
            <a:r>
              <a:rPr lang="en-US" sz="2400" b="1" dirty="0" smtClean="0">
                <a:latin typeface="Arial Narrow" panose="020B0606020202030204" pitchFamily="34" charset="0"/>
              </a:rPr>
              <a:t>Browne</a:t>
            </a:r>
            <a:r>
              <a:rPr lang="en-US" sz="2400" b="1" dirty="0">
                <a:latin typeface="Arial Narrow" panose="020B0606020202030204" pitchFamily="34" charset="0"/>
              </a:rPr>
              <a:t>, J. and O. Causa (2018), “Income redistribution across OECD countries: main findings and policy </a:t>
            </a:r>
            <a:r>
              <a:rPr lang="en-US" sz="2400" b="1" dirty="0" smtClean="0">
                <a:latin typeface="Arial Narrow" panose="020B0606020202030204" pitchFamily="34" charset="0"/>
              </a:rPr>
              <a:t>implications”, </a:t>
            </a:r>
            <a:r>
              <a:rPr lang="en-US" sz="2400" b="1" dirty="0">
                <a:latin typeface="Arial Narrow" panose="020B0606020202030204" pitchFamily="34" charset="0"/>
              </a:rPr>
              <a:t>OECD </a:t>
            </a:r>
            <a:r>
              <a:rPr lang="en-US" sz="2400" b="1" dirty="0" smtClean="0">
                <a:latin typeface="Arial Narrow" panose="020B0606020202030204" pitchFamily="34" charset="0"/>
              </a:rPr>
              <a:t>Economics department  Policy Papers</a:t>
            </a:r>
            <a:r>
              <a:rPr lang="en-US" sz="2400" b="1" dirty="0">
                <a:latin typeface="Arial Narrow" panose="020B0606020202030204" pitchFamily="34" charset="0"/>
              </a:rPr>
              <a:t>, forthcoming</a:t>
            </a:r>
          </a:p>
          <a:p>
            <a:pPr marL="0" indent="0">
              <a:spcBef>
                <a:spcPts val="0"/>
              </a:spcBef>
              <a:buNone/>
              <a:defRPr/>
            </a:pPr>
            <a:r>
              <a:rPr lang="en-GB" sz="2400" b="1" dirty="0" smtClean="0">
                <a:latin typeface="Arial Narrow" panose="020B0606020202030204" pitchFamily="34" charset="0"/>
              </a:rPr>
              <a:t/>
            </a:r>
            <a:br>
              <a:rPr lang="en-GB" sz="2400" b="1" dirty="0" smtClean="0">
                <a:latin typeface="Arial Narrow" panose="020B0606020202030204" pitchFamily="34" charset="0"/>
              </a:rPr>
            </a:br>
            <a:r>
              <a:rPr lang="en-GB" sz="2400" b="1" dirty="0" smtClean="0">
                <a:latin typeface="Arial Narrow" panose="020B0606020202030204" pitchFamily="34" charset="0"/>
              </a:rPr>
              <a:t>      </a:t>
            </a:r>
            <a:endParaRPr lang="en-GB" dirty="0"/>
          </a:p>
        </p:txBody>
      </p:sp>
    </p:spTree>
    <p:extLst>
      <p:ext uri="{BB962C8B-B14F-4D97-AF65-F5344CB8AC3E}">
        <p14:creationId xmlns:p14="http://schemas.microsoft.com/office/powerpoint/2010/main" val="9602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8700" cy="1022400"/>
          </a:xfrm>
        </p:spPr>
        <p:txBody>
          <a:bodyPr/>
          <a:lstStyle/>
          <a:p>
            <a:r>
              <a:rPr lang="en-US" sz="4400" b="1" dirty="0" smtClean="0">
                <a:solidFill>
                  <a:srgbClr val="004B78"/>
                </a:solidFill>
                <a:latin typeface="+mn-lt"/>
                <a:cs typeface="Arial" panose="020B0604020202020204" pitchFamily="34" charset="0"/>
              </a:rPr>
              <a:t>Thank you!</a:t>
            </a:r>
            <a:endParaRPr lang="en-US" sz="4400" b="1" dirty="0">
              <a:solidFill>
                <a:srgbClr val="004B78"/>
              </a:solidFill>
              <a:latin typeface="+mn-lt"/>
              <a:cs typeface="Arial" panose="020B0604020202020204" pitchFamily="34" charset="0"/>
            </a:endParaRPr>
          </a:p>
        </p:txBody>
      </p:sp>
      <p:sp>
        <p:nvSpPr>
          <p:cNvPr id="3" name="Slide Number Placeholder 2"/>
          <p:cNvSpPr>
            <a:spLocks noGrp="1"/>
          </p:cNvSpPr>
          <p:nvPr>
            <p:ph type="sldNum" sz="quarter" idx="4294967295"/>
          </p:nvPr>
        </p:nvSpPr>
        <p:spPr>
          <a:xfrm>
            <a:off x="8640000" y="6411600"/>
            <a:ext cx="342000" cy="244800"/>
          </a:xfrm>
          <a:prstGeom prst="rect">
            <a:avLst/>
          </a:prstGeom>
        </p:spPr>
        <p:txBody>
          <a:bodyPr/>
          <a:lstStyle/>
          <a:p>
            <a:fld id="{75B1FBE7-CEAF-4743-99FC-7566D83F529D}" type="slidenum">
              <a:rPr lang="en-US" smtClean="0">
                <a:solidFill>
                  <a:prstClr val="white"/>
                </a:solidFill>
              </a:rPr>
              <a:pPr/>
              <a:t>28</a:t>
            </a:fld>
            <a:endParaRPr lang="en-US" dirty="0">
              <a:solidFill>
                <a:prstClr val="white"/>
              </a:solidFill>
            </a:endParaRPr>
          </a:p>
        </p:txBody>
      </p:sp>
      <p:sp>
        <p:nvSpPr>
          <p:cNvPr id="4" name="Content Placeholder 3"/>
          <p:cNvSpPr>
            <a:spLocks noGrp="1"/>
          </p:cNvSpPr>
          <p:nvPr>
            <p:ph idx="1"/>
          </p:nvPr>
        </p:nvSpPr>
        <p:spPr>
          <a:xfrm>
            <a:off x="1331643" y="1772817"/>
            <a:ext cx="6136885" cy="4137323"/>
          </a:xfrm>
        </p:spPr>
        <p:txBody>
          <a:bodyPr>
            <a:normAutofit/>
          </a:bodyPr>
          <a:lstStyle/>
          <a:p>
            <a:pPr marL="0" indent="0" algn="ctr">
              <a:spcBef>
                <a:spcPts val="0"/>
              </a:spcBef>
              <a:buNone/>
              <a:defRPr/>
            </a:pPr>
            <a:r>
              <a:rPr lang="en-GB" b="1" dirty="0" smtClean="0">
                <a:latin typeface="Arial Narrow" panose="020B0606020202030204" pitchFamily="34" charset="0"/>
              </a:rPr>
              <a:t>    </a:t>
            </a:r>
            <a:endParaRPr lang="en-GB" sz="2600" dirty="0">
              <a:latin typeface="Arial Narrow" panose="020B0606020202030204" pitchFamily="34" charset="0"/>
            </a:endParaRPr>
          </a:p>
          <a:p>
            <a:pPr marL="0" indent="0" algn="ctr">
              <a:spcBef>
                <a:spcPts val="0"/>
              </a:spcBef>
              <a:buNone/>
              <a:defRPr/>
            </a:pPr>
            <a:r>
              <a:rPr lang="en-GB" sz="2800" b="1" u="sng" dirty="0" smtClean="0"/>
              <a:t>orsetta.causa@oecd.org</a:t>
            </a:r>
            <a:r>
              <a:rPr lang="en-GB" sz="2800" dirty="0" smtClean="0"/>
              <a:t>  </a:t>
            </a:r>
            <a:endParaRPr lang="en-GB" sz="2800" dirty="0"/>
          </a:p>
          <a:p>
            <a:pPr marL="0" indent="0" algn="ctr">
              <a:spcBef>
                <a:spcPts val="0"/>
              </a:spcBef>
              <a:buNone/>
              <a:defRPr/>
            </a:pPr>
            <a:r>
              <a:rPr lang="en-GB" sz="2800" dirty="0">
                <a:latin typeface="Arial Narrow" panose="020B0606020202030204" pitchFamily="34" charset="0"/>
              </a:rPr>
              <a:t>    </a:t>
            </a:r>
            <a:endParaRPr lang="en-GB" sz="2400" dirty="0">
              <a:latin typeface="Arial Narrow" panose="020B0606020202030204" pitchFamily="34" charset="0"/>
            </a:endParaRPr>
          </a:p>
          <a:p>
            <a:pPr marL="0" indent="0" algn="ctr">
              <a:spcBef>
                <a:spcPts val="0"/>
              </a:spcBef>
              <a:buNone/>
              <a:defRPr/>
            </a:pPr>
            <a:r>
              <a:rPr lang="en-GB" sz="2400" b="1" dirty="0">
                <a:latin typeface="Arial Narrow" panose="020B0606020202030204" pitchFamily="34" charset="0"/>
              </a:rPr>
              <a:t>	</a:t>
            </a:r>
            <a:br>
              <a:rPr lang="en-GB" sz="2400" b="1" dirty="0">
                <a:latin typeface="Arial Narrow" panose="020B0606020202030204" pitchFamily="34" charset="0"/>
              </a:rPr>
            </a:br>
            <a:r>
              <a:rPr lang="en-GB" sz="2400" b="1" dirty="0">
                <a:latin typeface="Arial Narrow" panose="020B0606020202030204" pitchFamily="34" charset="0"/>
              </a:rPr>
              <a:t>      </a:t>
            </a:r>
            <a:endParaRPr lang="en-GB" dirty="0"/>
          </a:p>
        </p:txBody>
      </p:sp>
    </p:spTree>
    <p:extLst>
      <p:ext uri="{BB962C8B-B14F-4D97-AF65-F5344CB8AC3E}">
        <p14:creationId xmlns:p14="http://schemas.microsoft.com/office/powerpoint/2010/main" val="16665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2060"/>
                </a:solidFill>
                <a:latin typeface="+mn-lt"/>
              </a:rPr>
              <a:t>Outline of this presentation</a:t>
            </a:r>
          </a:p>
        </p:txBody>
      </p:sp>
      <p:sp>
        <p:nvSpPr>
          <p:cNvPr id="4" name="Content Placeholder 3"/>
          <p:cNvSpPr>
            <a:spLocks noGrp="1"/>
          </p:cNvSpPr>
          <p:nvPr>
            <p:ph idx="1"/>
          </p:nvPr>
        </p:nvSpPr>
        <p:spPr>
          <a:xfrm>
            <a:off x="395536" y="764704"/>
            <a:ext cx="8218487" cy="5184576"/>
          </a:xfrm>
        </p:spPr>
        <p:txBody>
          <a:bodyPr anchor="ctr">
            <a:normAutofit/>
          </a:bodyPr>
          <a:lstStyle/>
          <a:p>
            <a:pPr marL="0" indent="0">
              <a:buNone/>
            </a:pPr>
            <a:r>
              <a:rPr lang="en-GB" dirty="0" smtClean="0"/>
              <a:t>I) Defining </a:t>
            </a:r>
            <a:r>
              <a:rPr lang="en-GB" dirty="0"/>
              <a:t>and measuring income redistribution </a:t>
            </a:r>
          </a:p>
          <a:p>
            <a:pPr marL="0" indent="0">
              <a:buNone/>
            </a:pPr>
            <a:r>
              <a:rPr lang="en-US" dirty="0" smtClean="0"/>
              <a:t>II)Main </a:t>
            </a:r>
            <a:r>
              <a:rPr lang="en-US" dirty="0"/>
              <a:t>findings on income </a:t>
            </a:r>
            <a:r>
              <a:rPr lang="en-US" dirty="0" smtClean="0"/>
              <a:t>redistribution </a:t>
            </a:r>
            <a:r>
              <a:rPr lang="en-US" dirty="0"/>
              <a:t>across OECD countries</a:t>
            </a:r>
          </a:p>
          <a:p>
            <a:pPr marL="0" indent="0">
              <a:buNone/>
            </a:pPr>
            <a:r>
              <a:rPr lang="en-GB" dirty="0"/>
              <a:t>III) Changes in income redistribution: policy and non-policy drivers</a:t>
            </a:r>
          </a:p>
          <a:p>
            <a:pPr marL="0" indent="0">
              <a:buNone/>
            </a:pPr>
            <a:r>
              <a:rPr lang="en-GB" dirty="0"/>
              <a:t>IV) Illustrative reform scenarios and policy implications</a:t>
            </a:r>
          </a:p>
          <a:p>
            <a:pPr marL="0" indent="0">
              <a:buNone/>
            </a:pPr>
            <a:endParaRPr lang="en-GB" dirty="0"/>
          </a:p>
        </p:txBody>
      </p:sp>
    </p:spTree>
    <p:extLst>
      <p:ext uri="{BB962C8B-B14F-4D97-AF65-F5344CB8AC3E}">
        <p14:creationId xmlns:p14="http://schemas.microsoft.com/office/powerpoint/2010/main" val="206262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8487" cy="4525963"/>
          </a:xfrm>
        </p:spPr>
        <p:txBody>
          <a:bodyPr anchor="ctr"/>
          <a:lstStyle/>
          <a:p>
            <a:pPr marL="0" indent="0" algn="ctr">
              <a:buNone/>
            </a:pPr>
            <a:r>
              <a:rPr lang="en-GB" sz="4800" dirty="0" smtClean="0"/>
              <a:t>I) Defining and measuring income redistribution</a:t>
            </a:r>
            <a:endParaRPr lang="en-GB" sz="4800" dirty="0"/>
          </a:p>
        </p:txBody>
      </p:sp>
    </p:spTree>
    <p:extLst>
      <p:ext uri="{BB962C8B-B14F-4D97-AF65-F5344CB8AC3E}">
        <p14:creationId xmlns:p14="http://schemas.microsoft.com/office/powerpoint/2010/main" val="1154094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8487" cy="4525963"/>
          </a:xfrm>
        </p:spPr>
        <p:txBody>
          <a:bodyPr anchor="ctr"/>
          <a:lstStyle/>
          <a:p>
            <a:pPr marL="0" indent="0" algn="ctr">
              <a:buNone/>
            </a:pPr>
            <a:r>
              <a:rPr lang="en-GB" sz="4800" dirty="0" smtClean="0"/>
              <a:t>I.1</a:t>
            </a:r>
            <a:r>
              <a:rPr lang="en-GB" sz="4800" dirty="0"/>
              <a:t>) </a:t>
            </a:r>
            <a:r>
              <a:rPr lang="en-GB" sz="4800" dirty="0" smtClean="0"/>
              <a:t>Prologue to redistribution measurement</a:t>
            </a:r>
            <a:endParaRPr lang="en-GB" sz="4800" dirty="0"/>
          </a:p>
        </p:txBody>
      </p:sp>
    </p:spTree>
    <p:extLst>
      <p:ext uri="{BB962C8B-B14F-4D97-AF65-F5344CB8AC3E}">
        <p14:creationId xmlns:p14="http://schemas.microsoft.com/office/powerpoint/2010/main" val="1471159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 y="-2031"/>
            <a:ext cx="9113688" cy="648072"/>
          </a:xfrm>
        </p:spPr>
        <p:txBody>
          <a:bodyPr>
            <a:normAutofit fontScale="90000"/>
          </a:bodyPr>
          <a:lstStyle/>
          <a:p>
            <a:r>
              <a:rPr lang="en-US" sz="2400" b="1" dirty="0" smtClean="0">
                <a:solidFill>
                  <a:srgbClr val="002060"/>
                </a:solidFill>
                <a:latin typeface="+mn-lt"/>
              </a:rPr>
              <a:t>Across OECD countries, transfers </a:t>
            </a:r>
            <a:r>
              <a:rPr lang="en-US" sz="2400" b="1" dirty="0">
                <a:solidFill>
                  <a:srgbClr val="002060"/>
                </a:solidFill>
                <a:latin typeface="+mn-lt"/>
              </a:rPr>
              <a:t>are an important source of income support among low-income </a:t>
            </a:r>
            <a:r>
              <a:rPr lang="en-US" sz="2400" b="1" dirty="0" smtClean="0">
                <a:solidFill>
                  <a:srgbClr val="002060"/>
                </a:solidFill>
                <a:latin typeface="+mn-lt"/>
              </a:rPr>
              <a:t>households…</a:t>
            </a:r>
            <a:endParaRPr lang="en-GB" sz="2400" b="1" dirty="0">
              <a:solidFill>
                <a:srgbClr val="002060"/>
              </a:solidFill>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3385656491"/>
              </p:ext>
            </p:extLst>
          </p:nvPr>
        </p:nvGraphicFramePr>
        <p:xfrm>
          <a:off x="1043608" y="2331440"/>
          <a:ext cx="6552727"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83568" y="1052736"/>
            <a:ext cx="7920880" cy="646331"/>
          </a:xfrm>
          <a:prstGeom prst="rect">
            <a:avLst/>
          </a:prstGeom>
        </p:spPr>
        <p:txBody>
          <a:bodyPr wrap="square">
            <a:spAutoFit/>
          </a:bodyPr>
          <a:lstStyle/>
          <a:p>
            <a:pPr algn="ctr"/>
            <a:r>
              <a:rPr lang="en-US" b="1" dirty="0" smtClean="0">
                <a:solidFill>
                  <a:schemeClr val="bg2"/>
                </a:solidFill>
                <a:cs typeface="Arial" panose="020B0604020202020204" pitchFamily="34" charset="0"/>
              </a:rPr>
              <a:t>OECD average, working-age population,2014 or latest available year</a:t>
            </a:r>
            <a:endParaRPr lang="en-GB" b="1" dirty="0">
              <a:solidFill>
                <a:schemeClr val="bg2"/>
              </a:solidFill>
              <a:cs typeface="Arial" panose="020B0604020202020204" pitchFamily="34" charset="0"/>
            </a:endParaRPr>
          </a:p>
        </p:txBody>
      </p:sp>
      <p:sp>
        <p:nvSpPr>
          <p:cNvPr id="10" name="Rectangle 9"/>
          <p:cNvSpPr/>
          <p:nvPr/>
        </p:nvSpPr>
        <p:spPr>
          <a:xfrm>
            <a:off x="1115616" y="5877272"/>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Hermansen (2017)</a:t>
            </a:r>
            <a:endParaRPr lang="en-GB" sz="1200" dirty="0">
              <a:cs typeface="Arial" panose="020B0604020202020204" pitchFamily="34" charset="0"/>
            </a:endParaRPr>
          </a:p>
        </p:txBody>
      </p:sp>
    </p:spTree>
    <p:extLst>
      <p:ext uri="{BB962C8B-B14F-4D97-AF65-F5344CB8AC3E}">
        <p14:creationId xmlns:p14="http://schemas.microsoft.com/office/powerpoint/2010/main" val="294151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38"/>
            <a:ext cx="8219256" cy="648072"/>
          </a:xfrm>
        </p:spPr>
        <p:txBody>
          <a:bodyPr>
            <a:normAutofit fontScale="90000"/>
          </a:bodyPr>
          <a:lstStyle/>
          <a:p>
            <a:r>
              <a:rPr lang="en-US" sz="2800" b="1" dirty="0">
                <a:solidFill>
                  <a:srgbClr val="002060"/>
                </a:solidFill>
                <a:latin typeface="+mn-lt"/>
              </a:rPr>
              <a:t>… </a:t>
            </a:r>
            <a:r>
              <a:rPr lang="en-US" sz="2800" b="1" dirty="0" smtClean="0">
                <a:solidFill>
                  <a:srgbClr val="002060"/>
                </a:solidFill>
                <a:latin typeface="+mn-lt"/>
              </a:rPr>
              <a:t>but countries differ in the extent to which transfers </a:t>
            </a:r>
            <a:r>
              <a:rPr lang="en-US" sz="2800" b="1" i="1" dirty="0" smtClean="0">
                <a:solidFill>
                  <a:srgbClr val="002060"/>
                </a:solidFill>
                <a:latin typeface="+mn-lt"/>
              </a:rPr>
              <a:t>accrue</a:t>
            </a:r>
            <a:r>
              <a:rPr lang="en-US" sz="2800" b="1" dirty="0" smtClean="0">
                <a:solidFill>
                  <a:srgbClr val="002060"/>
                </a:solidFill>
                <a:latin typeface="+mn-lt"/>
              </a:rPr>
              <a:t> to </a:t>
            </a:r>
            <a:r>
              <a:rPr lang="en-US" sz="2800" b="1" dirty="0">
                <a:solidFill>
                  <a:srgbClr val="002060"/>
                </a:solidFill>
                <a:latin typeface="+mn-lt"/>
              </a:rPr>
              <a:t>low-income </a:t>
            </a:r>
            <a:r>
              <a:rPr lang="en-US" sz="2800" b="1" dirty="0" smtClean="0">
                <a:solidFill>
                  <a:srgbClr val="002060"/>
                </a:solidFill>
                <a:latin typeface="+mn-lt"/>
              </a:rPr>
              <a:t>households</a:t>
            </a:r>
            <a:endParaRPr lang="en-GB" sz="2800" b="1" dirty="0">
              <a:solidFill>
                <a:srgbClr val="002060"/>
              </a:solidFill>
              <a:latin typeface="+mn-lt"/>
            </a:endParaRPr>
          </a:p>
        </p:txBody>
      </p:sp>
      <p:sp>
        <p:nvSpPr>
          <p:cNvPr id="5" name="Rectangle 4"/>
          <p:cNvSpPr/>
          <p:nvPr/>
        </p:nvSpPr>
        <p:spPr>
          <a:xfrm>
            <a:off x="683568" y="1259468"/>
            <a:ext cx="7920880" cy="369332"/>
          </a:xfrm>
          <a:prstGeom prst="rect">
            <a:avLst/>
          </a:prstGeom>
        </p:spPr>
        <p:txBody>
          <a:bodyPr wrap="square">
            <a:spAutoFit/>
          </a:bodyPr>
          <a:lstStyle/>
          <a:p>
            <a:pPr algn="ctr"/>
            <a:r>
              <a:rPr lang="en-US" b="1" dirty="0">
                <a:solidFill>
                  <a:schemeClr val="bg2"/>
                </a:solidFill>
                <a:cs typeface="Arial" panose="020B0604020202020204" pitchFamily="34" charset="0"/>
              </a:rPr>
              <a:t>Working-age population, </a:t>
            </a:r>
            <a:r>
              <a:rPr lang="en-US" b="1" dirty="0" smtClean="0">
                <a:solidFill>
                  <a:schemeClr val="bg2"/>
                </a:solidFill>
                <a:cs typeface="Arial" panose="020B0604020202020204" pitchFamily="34" charset="0"/>
              </a:rPr>
              <a:t>2014 or latest available year</a:t>
            </a:r>
            <a:endParaRPr lang="en-GB" b="1" dirty="0">
              <a:solidFill>
                <a:schemeClr val="bg2"/>
              </a:solidFill>
              <a:cs typeface="Arial" panose="020B0604020202020204" pitchFamily="34" charset="0"/>
            </a:endParaRPr>
          </a:p>
        </p:txBody>
      </p:sp>
      <p:sp>
        <p:nvSpPr>
          <p:cNvPr id="6" name="Rectangle 5"/>
          <p:cNvSpPr/>
          <p:nvPr/>
        </p:nvSpPr>
        <p:spPr>
          <a:xfrm>
            <a:off x="1115616" y="5877272"/>
            <a:ext cx="2744662" cy="276999"/>
          </a:xfrm>
          <a:prstGeom prst="rect">
            <a:avLst/>
          </a:prstGeom>
        </p:spPr>
        <p:txBody>
          <a:bodyPr wrap="none">
            <a:spAutoFit/>
          </a:bodyPr>
          <a:lstStyle/>
          <a:p>
            <a:r>
              <a:rPr lang="en-US" sz="1200" dirty="0">
                <a:solidFill>
                  <a:schemeClr val="bg2"/>
                </a:solidFill>
                <a:cs typeface="Arial" panose="020B0604020202020204" pitchFamily="34" charset="0"/>
              </a:rPr>
              <a:t>Source: Causa and Hermansen (2017)</a:t>
            </a:r>
            <a:endParaRPr lang="en-GB" sz="1200" dirty="0">
              <a:cs typeface="Arial" panose="020B0604020202020204" pitchFamily="34" charset="0"/>
            </a:endParaRPr>
          </a:p>
        </p:txBody>
      </p:sp>
      <p:graphicFrame>
        <p:nvGraphicFramePr>
          <p:cNvPr id="10" name="Table 9"/>
          <p:cNvGraphicFramePr>
            <a:graphicFrameLocks noGrp="1"/>
          </p:cNvGraphicFramePr>
          <p:nvPr>
            <p:extLst/>
          </p:nvPr>
        </p:nvGraphicFramePr>
        <p:xfrm>
          <a:off x="1115615" y="1412777"/>
          <a:ext cx="6262292" cy="3707705"/>
        </p:xfrm>
        <a:graphic>
          <a:graphicData uri="http://schemas.openxmlformats.org/drawingml/2006/table">
            <a:tbl>
              <a:tblPr/>
              <a:tblGrid>
                <a:gridCol w="838852">
                  <a:extLst>
                    <a:ext uri="{9D8B030D-6E8A-4147-A177-3AD203B41FA5}">
                      <a16:colId xmlns:a16="http://schemas.microsoft.com/office/drawing/2014/main" val="20000"/>
                    </a:ext>
                  </a:extLst>
                </a:gridCol>
                <a:gridCol w="677930">
                  <a:extLst>
                    <a:ext uri="{9D8B030D-6E8A-4147-A177-3AD203B41FA5}">
                      <a16:colId xmlns:a16="http://schemas.microsoft.com/office/drawing/2014/main" val="20001"/>
                    </a:ext>
                  </a:extLst>
                </a:gridCol>
                <a:gridCol w="677930">
                  <a:extLst>
                    <a:ext uri="{9D8B030D-6E8A-4147-A177-3AD203B41FA5}">
                      <a16:colId xmlns:a16="http://schemas.microsoft.com/office/drawing/2014/main" val="20002"/>
                    </a:ext>
                  </a:extLst>
                </a:gridCol>
                <a:gridCol w="677930">
                  <a:extLst>
                    <a:ext uri="{9D8B030D-6E8A-4147-A177-3AD203B41FA5}">
                      <a16:colId xmlns:a16="http://schemas.microsoft.com/office/drawing/2014/main" val="20003"/>
                    </a:ext>
                  </a:extLst>
                </a:gridCol>
                <a:gridCol w="677930">
                  <a:extLst>
                    <a:ext uri="{9D8B030D-6E8A-4147-A177-3AD203B41FA5}">
                      <a16:colId xmlns:a16="http://schemas.microsoft.com/office/drawing/2014/main" val="20004"/>
                    </a:ext>
                  </a:extLst>
                </a:gridCol>
                <a:gridCol w="677930">
                  <a:extLst>
                    <a:ext uri="{9D8B030D-6E8A-4147-A177-3AD203B41FA5}">
                      <a16:colId xmlns:a16="http://schemas.microsoft.com/office/drawing/2014/main" val="20005"/>
                    </a:ext>
                  </a:extLst>
                </a:gridCol>
                <a:gridCol w="677930">
                  <a:extLst>
                    <a:ext uri="{9D8B030D-6E8A-4147-A177-3AD203B41FA5}">
                      <a16:colId xmlns:a16="http://schemas.microsoft.com/office/drawing/2014/main" val="20006"/>
                    </a:ext>
                  </a:extLst>
                </a:gridCol>
                <a:gridCol w="677930">
                  <a:extLst>
                    <a:ext uri="{9D8B030D-6E8A-4147-A177-3AD203B41FA5}">
                      <a16:colId xmlns:a16="http://schemas.microsoft.com/office/drawing/2014/main" val="20007"/>
                    </a:ext>
                  </a:extLst>
                </a:gridCol>
                <a:gridCol w="677930">
                  <a:extLst>
                    <a:ext uri="{9D8B030D-6E8A-4147-A177-3AD203B41FA5}">
                      <a16:colId xmlns:a16="http://schemas.microsoft.com/office/drawing/2014/main" val="20008"/>
                    </a:ext>
                  </a:extLst>
                </a:gridCol>
              </a:tblGrid>
              <a:tr h="756370">
                <a:tc gridSpan="9">
                  <a:txBody>
                    <a:bodyPr/>
                    <a:lstStyle/>
                    <a:p>
                      <a:pPr algn="ctr" fontAlgn="b"/>
                      <a:endParaRPr lang="en-US" sz="900" b="0" i="0" u="none" strike="noStrike" dirty="0">
                        <a:solidFill>
                          <a:srgbClr val="000000"/>
                        </a:solidFill>
                        <a:effectLst/>
                        <a:latin typeface="Arial"/>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08776">
                <a:tc>
                  <a:txBody>
                    <a:bodyPr/>
                    <a:lstStyle/>
                    <a:p>
                      <a:pPr algn="l" fontAlgn="b"/>
                      <a:endParaRPr lang="en-GB" sz="1100" b="0" i="0" u="none" strike="noStrike">
                        <a:solidFill>
                          <a:srgbClr val="000000"/>
                        </a:solidFill>
                        <a:effectLst/>
                        <a:latin typeface="Calibri"/>
                      </a:endParaRPr>
                    </a:p>
                  </a:txBody>
                  <a:tcPr marL="0" marR="0" marT="0" marB="0">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9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r h="161327">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GB" sz="800" b="0" i="0" u="none" strike="noStrike" dirty="0">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8"/>
                  </a:ext>
                </a:extLst>
              </a:tr>
            </a:tbl>
          </a:graphicData>
        </a:graphic>
      </p:graphicFrame>
      <p:graphicFrame>
        <p:nvGraphicFramePr>
          <p:cNvPr id="11" name="Chart 10"/>
          <p:cNvGraphicFramePr>
            <a:graphicFrameLocks/>
          </p:cNvGraphicFramePr>
          <p:nvPr>
            <p:extLst/>
          </p:nvPr>
        </p:nvGraphicFramePr>
        <p:xfrm>
          <a:off x="899592" y="1700808"/>
          <a:ext cx="7128792"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52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8487" cy="4525963"/>
          </a:xfrm>
        </p:spPr>
        <p:txBody>
          <a:bodyPr anchor="ctr"/>
          <a:lstStyle/>
          <a:p>
            <a:pPr marL="0" indent="0" algn="ctr">
              <a:buNone/>
            </a:pPr>
            <a:r>
              <a:rPr lang="en-GB" sz="4800" dirty="0" smtClean="0"/>
              <a:t>I.2) The approach for redistribution measurement</a:t>
            </a:r>
            <a:endParaRPr lang="en-GB" sz="4800" dirty="0"/>
          </a:p>
        </p:txBody>
      </p:sp>
    </p:spTree>
    <p:extLst>
      <p:ext uri="{BB962C8B-B14F-4D97-AF65-F5344CB8AC3E}">
        <p14:creationId xmlns:p14="http://schemas.microsoft.com/office/powerpoint/2010/main" val="274891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2060"/>
                </a:solidFill>
                <a:latin typeface="+mn-lt"/>
              </a:rPr>
              <a:t>The approach for measuring  redistribution….</a:t>
            </a:r>
            <a:endParaRPr lang="en-GB" sz="3600" b="1" dirty="0">
              <a:solidFill>
                <a:srgbClr val="002060"/>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908719"/>
                <a:ext cx="8496175" cy="5472609"/>
              </a:xfrm>
            </p:spPr>
            <p:txBody>
              <a:bodyPr>
                <a:normAutofit fontScale="92500"/>
              </a:bodyPr>
              <a:lstStyle/>
              <a:p>
                <a:pPr>
                  <a:buFont typeface="Arial" panose="020B0604020202020204" pitchFamily="34" charset="0"/>
                  <a:buChar char="•"/>
                </a:pPr>
                <a:endParaRPr lang="en-GB" sz="2600" dirty="0" smtClean="0"/>
              </a:p>
              <a:p>
                <a:pPr>
                  <a:buFont typeface="Arial" panose="020B0604020202020204" pitchFamily="34" charset="0"/>
                  <a:buChar char="•"/>
                </a:pPr>
                <a:r>
                  <a:rPr lang="en-GB" sz="2600" dirty="0" smtClean="0"/>
                  <a:t>How is redistribution defined and measured? </a:t>
                </a:r>
                <a:r>
                  <a:rPr lang="en-GB" sz="2600" dirty="0"/>
                  <a:t> </a:t>
                </a:r>
                <a:r>
                  <a:rPr lang="en-GB" sz="2600" dirty="0" smtClean="0"/>
                  <a:t>                    By </a:t>
                </a:r>
                <a:r>
                  <a:rPr lang="en-GB" sz="2600" dirty="0"/>
                  <a:t>comparing household </a:t>
                </a:r>
                <a:r>
                  <a:rPr lang="en-GB" sz="2600" b="1" dirty="0"/>
                  <a:t>income </a:t>
                </a:r>
                <a:r>
                  <a:rPr lang="en-GB" sz="2600" b="1" dirty="0" smtClean="0"/>
                  <a:t>inequality (</a:t>
                </a:r>
                <a:r>
                  <a:rPr lang="en-GB" sz="2600" b="1" dirty="0"/>
                  <a:t>Gini </a:t>
                </a:r>
                <a:r>
                  <a:rPr lang="en-GB" sz="2600" b="1" dirty="0" smtClean="0"/>
                  <a:t>coefficients) </a:t>
                </a:r>
                <a:r>
                  <a:rPr lang="en-GB" sz="2600" b="1" dirty="0"/>
                  <a:t>before and after taxes and </a:t>
                </a:r>
                <a:r>
                  <a:rPr lang="en-GB" sz="2600" b="1" dirty="0" smtClean="0"/>
                  <a:t>transfers:</a:t>
                </a:r>
              </a:p>
              <a:p>
                <a:pPr>
                  <a:buFont typeface="Arial" panose="020B0604020202020204" pitchFamily="34" charset="0"/>
                  <a:buChar char="•"/>
                </a:pPr>
                <a:endParaRPr lang="en-GB" sz="1100" b="1" dirty="0"/>
              </a:p>
              <a:p>
                <a:pPr marL="0" indent="0">
                  <a:buNone/>
                </a:pPr>
                <a14:m>
                  <m:oMathPara xmlns:m="http://schemas.openxmlformats.org/officeDocument/2006/math">
                    <m:oMathParaPr>
                      <m:jc m:val="centerGroup"/>
                    </m:oMathParaPr>
                    <m:oMath xmlns:m="http://schemas.openxmlformats.org/officeDocument/2006/math">
                      <m:r>
                        <a:rPr lang="en-GB" sz="2200" b="0" i="1" smtClean="0">
                          <a:latin typeface="Cambria Math"/>
                        </a:rPr>
                        <m:t>𝑅𝐸</m:t>
                      </m:r>
                      <m:r>
                        <a:rPr lang="en-GB" sz="2200" b="0" i="1" smtClean="0">
                          <a:latin typeface="Cambria Math"/>
                        </a:rPr>
                        <m:t>=</m:t>
                      </m:r>
                      <m:f>
                        <m:fPr>
                          <m:ctrlPr>
                            <a:rPr lang="en-GB" sz="2200" i="1" smtClean="0">
                              <a:latin typeface="Cambria Math" panose="02040503050406030204" pitchFamily="18" charset="0"/>
                            </a:rPr>
                          </m:ctrlPr>
                        </m:fPr>
                        <m:num>
                          <m:sSup>
                            <m:sSupPr>
                              <m:ctrlPr>
                                <a:rPr lang="en-GB" sz="2200" i="1" smtClean="0">
                                  <a:latin typeface="Cambria Math" panose="02040503050406030204" pitchFamily="18" charset="0"/>
                                </a:rPr>
                              </m:ctrlPr>
                            </m:sSupPr>
                            <m:e>
                              <m:r>
                                <a:rPr lang="en-GB" sz="2200" b="0" i="1" smtClean="0">
                                  <a:latin typeface="Cambria Math"/>
                                </a:rPr>
                                <m:t>𝐺</m:t>
                              </m:r>
                            </m:e>
                            <m:sup>
                              <m:r>
                                <a:rPr lang="en-GB" sz="2200" b="0" i="1" smtClean="0">
                                  <a:latin typeface="Cambria Math"/>
                                </a:rPr>
                                <m:t>𝑚𝑎𝑟𝑘𝑒𝑡</m:t>
                              </m:r>
                            </m:sup>
                          </m:sSup>
                          <m:r>
                            <a:rPr lang="en-GB" sz="2200" b="0" i="1" smtClean="0">
                              <a:latin typeface="Cambria Math"/>
                            </a:rPr>
                            <m:t>−</m:t>
                          </m:r>
                          <m:sSup>
                            <m:sSupPr>
                              <m:ctrlPr>
                                <a:rPr lang="en-GB" sz="2200" i="1" smtClean="0">
                                  <a:latin typeface="Cambria Math" panose="02040503050406030204" pitchFamily="18" charset="0"/>
                                </a:rPr>
                              </m:ctrlPr>
                            </m:sSupPr>
                            <m:e>
                              <m:r>
                                <a:rPr lang="en-GB" sz="2200" b="0" i="1" smtClean="0">
                                  <a:latin typeface="Cambria Math"/>
                                </a:rPr>
                                <m:t>𝐺</m:t>
                              </m:r>
                            </m:e>
                            <m:sup>
                              <m:r>
                                <a:rPr lang="en-GB" sz="2200" b="0" i="1" smtClean="0">
                                  <a:latin typeface="Cambria Math"/>
                                </a:rPr>
                                <m:t>𝑑𝑖𝑠𝑝𝑜𝑠𝑎𝑏𝑙𝑒</m:t>
                              </m:r>
                            </m:sup>
                          </m:sSup>
                        </m:num>
                        <m:den>
                          <m:sSup>
                            <m:sSupPr>
                              <m:ctrlPr>
                                <a:rPr lang="en-GB" sz="2200" i="1">
                                  <a:latin typeface="Cambria Math" panose="02040503050406030204" pitchFamily="18" charset="0"/>
                                </a:rPr>
                              </m:ctrlPr>
                            </m:sSupPr>
                            <m:e>
                              <m:r>
                                <a:rPr lang="en-GB" sz="2200" b="0" i="1">
                                  <a:latin typeface="Cambria Math"/>
                                </a:rPr>
                                <m:t>𝐺</m:t>
                              </m:r>
                            </m:e>
                            <m:sup>
                              <m:r>
                                <a:rPr lang="en-GB" sz="2200" b="0" i="1">
                                  <a:latin typeface="Cambria Math"/>
                                </a:rPr>
                                <m:t>𝑚𝑎𝑟𝑘𝑒𝑡</m:t>
                              </m:r>
                            </m:sup>
                          </m:sSup>
                        </m:den>
                      </m:f>
                    </m:oMath>
                  </m:oMathPara>
                </a14:m>
                <a:endParaRPr lang="en-GB" sz="2200" dirty="0" smtClean="0"/>
              </a:p>
              <a:p>
                <a:pPr marL="0" indent="0">
                  <a:buNone/>
                </a:pPr>
                <a:endParaRPr lang="en-GB" sz="1100" dirty="0" smtClean="0"/>
              </a:p>
              <a:p>
                <a:pPr>
                  <a:buFont typeface="Arial" panose="020B0604020202020204" pitchFamily="34" charset="0"/>
                  <a:buChar char="•"/>
                </a:pPr>
                <a:r>
                  <a:rPr lang="en-GB" sz="2600" dirty="0" smtClean="0"/>
                  <a:t>Micro data allow for identifying/separating the respective inequality-reducing effect of various fiscal instruments: </a:t>
                </a:r>
              </a:p>
              <a:p>
                <a:pPr lvl="1">
                  <a:buFont typeface="Arial" panose="020B0604020202020204" pitchFamily="34" charset="0"/>
                  <a:buChar char="•"/>
                </a:pPr>
                <a:r>
                  <a:rPr lang="en-GB" sz="2400" b="1" dirty="0"/>
                  <a:t>C</a:t>
                </a:r>
                <a:r>
                  <a:rPr lang="en-GB" sz="2400" b="1" dirty="0" smtClean="0"/>
                  <a:t>ash transfers </a:t>
                </a:r>
              </a:p>
              <a:p>
                <a:pPr lvl="2">
                  <a:buFont typeface="Arial" panose="020B0604020202020204" pitchFamily="34" charset="0"/>
                  <a:buChar char="•"/>
                </a:pPr>
                <a:r>
                  <a:rPr lang="en-GB" sz="2000" dirty="0" smtClean="0"/>
                  <a:t>Insurance (e.g. unemployment &amp; sickness benefits) </a:t>
                </a:r>
              </a:p>
              <a:p>
                <a:pPr lvl="2">
                  <a:buFont typeface="Arial" panose="020B0604020202020204" pitchFamily="34" charset="0"/>
                  <a:buChar char="•"/>
                </a:pPr>
                <a:r>
                  <a:rPr lang="en-GB" sz="2000" dirty="0" smtClean="0"/>
                  <a:t>Assistance (e.g. social assistance, means-tested)</a:t>
                </a:r>
              </a:p>
              <a:p>
                <a:pPr lvl="2">
                  <a:buFont typeface="Arial" panose="020B0604020202020204" pitchFamily="34" charset="0"/>
                  <a:buChar char="•"/>
                </a:pPr>
                <a:r>
                  <a:rPr lang="en-GB" sz="2000" dirty="0" smtClean="0"/>
                  <a:t>Universal (e.g. family and child benefits)</a:t>
                </a:r>
              </a:p>
              <a:p>
                <a:pPr lvl="1">
                  <a:buFont typeface="Arial" panose="020B0604020202020204" pitchFamily="34" charset="0"/>
                  <a:buChar char="•"/>
                </a:pPr>
                <a:r>
                  <a:rPr lang="en-GB" sz="2400" b="1" dirty="0" smtClean="0"/>
                  <a:t>Personal income taxes and </a:t>
                </a:r>
                <a:r>
                  <a:rPr lang="en-GB" sz="2400" b="1" dirty="0"/>
                  <a:t>employee’s </a:t>
                </a:r>
                <a:r>
                  <a:rPr lang="en-GB" sz="2400" b="1" dirty="0" smtClean="0"/>
                  <a:t>SSC</a:t>
                </a:r>
              </a:p>
              <a:p>
                <a:pPr marL="0" indent="0">
                  <a:buNone/>
                </a:pPr>
                <a:endParaRPr lang="en-GB"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908719"/>
                <a:ext cx="8496175" cy="5472609"/>
              </a:xfrm>
              <a:blipFill rotWithShape="1">
                <a:blip r:embed="rId3"/>
                <a:stretch>
                  <a:fillRect l="-1004"/>
                </a:stretch>
              </a:blipFill>
            </p:spPr>
            <p:txBody>
              <a:bodyPr/>
              <a:lstStyle/>
              <a:p>
                <a:r>
                  <a:rPr lang="en-GB">
                    <a:noFill/>
                  </a:rPr>
                  <a:t> </a:t>
                </a:r>
              </a:p>
            </p:txBody>
          </p:sp>
        </mc:Fallback>
      </mc:AlternateContent>
    </p:spTree>
    <p:extLst>
      <p:ext uri="{BB962C8B-B14F-4D97-AF65-F5344CB8AC3E}">
        <p14:creationId xmlns:p14="http://schemas.microsoft.com/office/powerpoint/2010/main" val="103090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B0B2B5DA9BF43B4C4DA5DCCCCC743" ma:contentTypeVersion="2" ma:contentTypeDescription="Create a new document." ma:contentTypeScope="" ma:versionID="51dc0ceaaa2f972c19b6fbebbfb82b62">
  <xsd:schema xmlns:xsd="http://www.w3.org/2001/XMLSchema" xmlns:p="http://schemas.microsoft.com/office/2006/metadata/properties" xmlns:ns2="d25e46e8-9cb3-4966-aa84-0c46c1425b79" targetNamespace="http://schemas.microsoft.com/office/2006/metadata/properties" ma:root="true" ma:fieldsID="018df2d0fd2925799bfb851f5de2b8cd" ns2:_="">
    <xsd:import namespace="d25e46e8-9cb3-4966-aa84-0c46c1425b79"/>
    <xsd:element name="properties">
      <xsd:complexType>
        <xsd:sequence>
          <xsd:element name="documentManagement">
            <xsd:complexType>
              <xsd:all>
                <xsd:element ref="ns2:InvID" minOccurs="0"/>
                <xsd:element ref="ns2:InvIDRef" minOccurs="0"/>
              </xsd:all>
            </xsd:complexType>
          </xsd:element>
        </xsd:sequence>
      </xsd:complexType>
    </xsd:element>
  </xsd:schema>
  <xsd:schema xmlns:xsd="http://www.w3.org/2001/XMLSchema" xmlns:dms="http://schemas.microsoft.com/office/2006/documentManagement/types" targetNamespace="d25e46e8-9cb3-4966-aa84-0c46c1425b79" elementFormDefault="qualified">
    <xsd:import namespace="http://schemas.microsoft.com/office/2006/documentManagement/types"/>
    <xsd:element name="InvID" ma:index="8" nillable="true" ma:displayName="InvID" ma:internalName="InvID" ma:readOnly="true">
      <xsd:simpleType>
        <xsd:restriction base="dms:Text"/>
      </xsd:simpleType>
    </xsd:element>
    <xsd:element name="InvIDRef" ma:index="9" nillable="true" ma:displayName="InvIDRef" ma:internalName="InvIDRef"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6E804EF-E6BE-41A8-A2FD-A43BEE245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e46e8-9cb3-4966-aa84-0c46c1425b7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F3E2153-115F-499E-8944-F7FB78918AF9}">
  <ds:schemaRefs>
    <ds:schemaRef ds:uri="http://schemas.microsoft.com/sharepoint/v3/contenttype/forms"/>
  </ds:schemaRefs>
</ds:datastoreItem>
</file>

<file path=customXml/itemProps3.xml><?xml version="1.0" encoding="utf-8"?>
<ds:datastoreItem xmlns:ds="http://schemas.openxmlformats.org/officeDocument/2006/customXml" ds:itemID="{713E22A0-AAAE-4598-8205-179BCA616013}">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25e46e8-9cb3-4966-aa84-0c46c1425b7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oecd_Eng_white</Template>
  <TotalTime>8117</TotalTime>
  <Words>2565</Words>
  <Application>Microsoft Office PowerPoint</Application>
  <PresentationFormat>On-screen Show (4:3)</PresentationFormat>
  <Paragraphs>169</Paragraphs>
  <Slides>28</Slides>
  <Notes>21</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28</vt:i4>
      </vt:variant>
    </vt:vector>
  </HeadingPairs>
  <TitlesOfParts>
    <vt:vector size="45" baseType="lpstr">
      <vt:lpstr>Arial</vt:lpstr>
      <vt:lpstr>Arial Narrow</vt:lpstr>
      <vt:lpstr>Calibri</vt:lpstr>
      <vt:lpstr>Cambria Math</vt:lpstr>
      <vt:lpstr>Georgia</vt:lpstr>
      <vt:lpstr>Helvetica</vt:lpstr>
      <vt:lpstr>Wingdings</vt:lpstr>
      <vt:lpstr>oecd_Eng_BD</vt:lpstr>
      <vt:lpstr>1_oecd_Eng_BD</vt:lpstr>
      <vt:lpstr>2_oecd_Eng_BD</vt:lpstr>
      <vt:lpstr>oecd_50A_Eng_BD</vt:lpstr>
      <vt:lpstr>1_oecd_50A_Eng_BD</vt:lpstr>
      <vt:lpstr>3_oecd_Eng_BD</vt:lpstr>
      <vt:lpstr>4_oecd_Eng_BD</vt:lpstr>
      <vt:lpstr>2_oecd_50A_Eng_BD</vt:lpstr>
      <vt:lpstr>3_oecd_50A_Eng_BD</vt:lpstr>
      <vt:lpstr>Worksheet</vt:lpstr>
      <vt:lpstr>Income redistribution through taxes and transfers across OECD countries  EU – Social Protection Reform Project, October 16  Rome</vt:lpstr>
      <vt:lpstr>Motivation &amp; context</vt:lpstr>
      <vt:lpstr>Outline of this presentation</vt:lpstr>
      <vt:lpstr>PowerPoint Presentation</vt:lpstr>
      <vt:lpstr>PowerPoint Presentation</vt:lpstr>
      <vt:lpstr>Across OECD countries, transfers are an important source of income support among low-income households…</vt:lpstr>
      <vt:lpstr>… but countries differ in the extent to which transfers accrue to low-income households</vt:lpstr>
      <vt:lpstr>PowerPoint Presentation</vt:lpstr>
      <vt:lpstr>The approach for measuring  redistribution….</vt:lpstr>
      <vt:lpstr>…and its limitations</vt:lpstr>
      <vt:lpstr>PowerPoint Presentation</vt:lpstr>
      <vt:lpstr>The equalising effect  of taxes and transfers varies widely across the OECD … </vt:lpstr>
      <vt:lpstr>Redistribution has declined for almost all available OECD countries since the mid-1990s…  </vt:lpstr>
      <vt:lpstr>In all OECD countries cash transfers account for the bulk of redistribution</vt:lpstr>
      <vt:lpstr>The decline in redistribution was largely driven by transfers, in particular insurance transfers </vt:lpstr>
      <vt:lpstr>Declines in the size of PIT tended to reduce redistribution but this was in some countries compensated by an increase in their progressivity</vt:lpstr>
      <vt:lpstr>PowerPoint Presentation</vt:lpstr>
      <vt:lpstr>Why are tax-transfer systems doing less redistribution?</vt:lpstr>
      <vt:lpstr>The approach in a nutshell</vt:lpstr>
      <vt:lpstr>Main findings</vt:lpstr>
      <vt:lpstr>Openness and tax redistribution </vt:lpstr>
      <vt:lpstr>Workless families: policy changes from 2001 to 2015 reduced benefit levels Change in average benefit level as % of median household income, 2001-15 </vt:lpstr>
      <vt:lpstr>PowerPoint Presentation</vt:lpstr>
      <vt:lpstr>Illustrative tax reform scenarios </vt:lpstr>
      <vt:lpstr>Illustrative transfer reform scenarios </vt:lpstr>
      <vt:lpstr>Policy implications</vt:lpstr>
      <vt:lpstr>References</vt:lpstr>
      <vt:lpstr>Thank you!</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report</dc:title>
  <dc:creator>Durand_M</dc:creator>
  <cp:lastModifiedBy>CAUSA Orsetta, ECO/SSD</cp:lastModifiedBy>
  <cp:revision>481</cp:revision>
  <dcterms:created xsi:type="dcterms:W3CDTF">2012-05-24T11:48:14Z</dcterms:created>
  <dcterms:modified xsi:type="dcterms:W3CDTF">2018-10-05T15:28:53Z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0x01010091FB0B2B5DA9BF43B4C4DA5DCCCCC743</vt:lpwstr>
  </property>
</Properties>
</file>