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0" r:id="rId1"/>
  </p:sldMasterIdLst>
  <p:notesMasterIdLst>
    <p:notesMasterId r:id="rId25"/>
  </p:notesMasterIdLst>
  <p:handoutMasterIdLst>
    <p:handoutMasterId r:id="rId26"/>
  </p:handoutMasterIdLst>
  <p:sldIdLst>
    <p:sldId id="1345" r:id="rId2"/>
    <p:sldId id="1322" r:id="rId3"/>
    <p:sldId id="1321" r:id="rId4"/>
    <p:sldId id="1330" r:id="rId5"/>
    <p:sldId id="1323" r:id="rId6"/>
    <p:sldId id="1324" r:id="rId7"/>
    <p:sldId id="1325" r:id="rId8"/>
    <p:sldId id="1326" r:id="rId9"/>
    <p:sldId id="1327" r:id="rId10"/>
    <p:sldId id="1329" r:id="rId11"/>
    <p:sldId id="1331" r:id="rId12"/>
    <p:sldId id="1333" r:id="rId13"/>
    <p:sldId id="1332" r:id="rId14"/>
    <p:sldId id="1336" r:id="rId15"/>
    <p:sldId id="1335" r:id="rId16"/>
    <p:sldId id="1337" r:id="rId17"/>
    <p:sldId id="1338" r:id="rId18"/>
    <p:sldId id="1339" r:id="rId19"/>
    <p:sldId id="1340" r:id="rId20"/>
    <p:sldId id="1341" r:id="rId21"/>
    <p:sldId id="1342" r:id="rId22"/>
    <p:sldId id="1343" r:id="rId23"/>
    <p:sldId id="1344" r:id="rId24"/>
  </p:sldIdLst>
  <p:sldSz cx="9906000" cy="6858000" type="A4"/>
  <p:notesSz cx="6794500" cy="9931400"/>
  <p:custShowLst>
    <p:custShow name="Custom Show 1" id="0">
      <p:sldLst/>
    </p:custShow>
  </p:custShowLst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pos="6023">
          <p15:clr>
            <a:srgbClr val="A4A3A4"/>
          </p15:clr>
        </p15:guide>
        <p15:guide id="6" pos="308">
          <p15:clr>
            <a:srgbClr val="A4A3A4"/>
          </p15:clr>
        </p15:guide>
        <p15:guide id="7" pos="5796">
          <p15:clr>
            <a:srgbClr val="A4A3A4"/>
          </p15:clr>
        </p15:guide>
        <p15:guide id="8" pos="2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tina Zanetti" initials="CZ" lastIdx="1" clrIdx="0"/>
  <p:cmAuthor id="1" name="af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DA65"/>
    <a:srgbClr val="FFFFFF"/>
    <a:srgbClr val="FFCC00"/>
    <a:srgbClr val="E39913"/>
    <a:srgbClr val="F2F2F2"/>
    <a:srgbClr val="FFFF99"/>
    <a:srgbClr val="FFFFCC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11" autoAdjust="0"/>
    <p:restoredTop sz="95252" autoAdjust="0"/>
  </p:normalViewPr>
  <p:slideViewPr>
    <p:cSldViewPr>
      <p:cViewPr varScale="1">
        <p:scale>
          <a:sx n="132" d="100"/>
          <a:sy n="132" d="100"/>
        </p:scale>
        <p:origin x="678" y="132"/>
      </p:cViewPr>
      <p:guideLst>
        <p:guide orient="horz" pos="572"/>
        <p:guide orient="horz" pos="3838"/>
        <p:guide orient="horz"/>
        <p:guide orient="horz" pos="890"/>
        <p:guide pos="6023"/>
        <p:guide pos="308"/>
        <p:guide pos="5796"/>
        <p:guide pos="2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006" y="-10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48158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65DB725-3F53-423B-B263-9F51CF8FAAF6}" type="datetimeFigureOut">
              <a:rPr lang="en-US"/>
              <a:pPr>
                <a:defRPr/>
              </a:pPr>
              <a:t>6/26/2018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48158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4AC8908-A1FB-4505-B212-4B2A7EC61AD6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49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8158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2848AB1-372C-417D-B58B-3446A2DC6E62}" type="datetimeFigureOut">
              <a:rPr lang="en-US"/>
              <a:pPr>
                <a:defRPr/>
              </a:pPr>
              <a:t>6/26/2018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7713"/>
            <a:ext cx="537368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765" tIns="49881" rIns="99765" bIns="4988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928" y="4719044"/>
            <a:ext cx="5434648" cy="446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8158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B9DF5CB4-1F12-4B4C-891B-F676007582BC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22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2874728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This is how we categorised LTC payment</a:t>
            </a:r>
            <a:r>
              <a:rPr lang="en-GB" sz="1400" baseline="0" dirty="0" smtClean="0"/>
              <a:t> systems in our 2011 report </a:t>
            </a:r>
            <a:r>
              <a:rPr lang="en-GB" sz="1400" i="1" baseline="0" dirty="0" smtClean="0"/>
              <a:t>Help Wanted</a:t>
            </a:r>
            <a:endParaRPr lang="en-GB" sz="140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aseline="0" dirty="0" smtClean="0"/>
              <a:t>Categorisation is only approximate – and the implied ranking of generosity even more so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aseline="0" dirty="0" smtClean="0"/>
              <a:t>In general, all systems require some sort of user </a:t>
            </a:r>
            <a:r>
              <a:rPr lang="en-GB" sz="1400" baseline="0" dirty="0" err="1" smtClean="0"/>
              <a:t>copayment</a:t>
            </a:r>
            <a:r>
              <a:rPr lang="en-GB" sz="1400" baseline="0" dirty="0" smtClean="0"/>
              <a:t>, although this might be means-tested or covered by separate social assistance systems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aseline="0" dirty="0" smtClean="0"/>
              <a:t>But the size of these </a:t>
            </a:r>
            <a:r>
              <a:rPr lang="en-GB" sz="1400" baseline="0" dirty="0" err="1" smtClean="0"/>
              <a:t>copayments</a:t>
            </a:r>
            <a:r>
              <a:rPr lang="en-GB" sz="1400" baseline="0" dirty="0" smtClean="0"/>
              <a:t> varies dramatically between countries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aseline="0" dirty="0" smtClean="0"/>
              <a:t>There is no such thing as a universal, free at the point of use LTC system like we see in some countries for health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AC1BB-B536-4CA3-93E1-FD5F0E88BD1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187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54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47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38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65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53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89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38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68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78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53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89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16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81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33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888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10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>
            <p:custDataLst>
              <p:tags r:id="rId3"/>
            </p:custDataLst>
          </p:nvPr>
        </p:nvSpPr>
        <p:spPr>
          <a:xfrm>
            <a:off x="200340" y="116540"/>
            <a:ext cx="9433310" cy="6718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Optane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742950" y="2130436"/>
            <a:ext cx="8420100" cy="14700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it-IT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3048468" y="476590"/>
            <a:ext cx="3766036" cy="32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cs typeface="Arial" charset="0"/>
              </a:rPr>
              <a:t>BOZZA</a:t>
            </a:r>
            <a:r>
              <a:rPr lang="en-US" sz="1800" b="1" i="1" u="sng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cs typeface="Arial" charset="0"/>
              </a:rPr>
              <a:t> PER DISCUSSIONE</a:t>
            </a:r>
            <a:endParaRPr lang="en-US" sz="1400" b="1" i="1" u="sng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26/06/2018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3"/>
            <a:ext cx="2414588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3"/>
            <a:ext cx="7078663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26/06/2018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0" y="0"/>
            <a:ext cx="3599688" cy="3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49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26/06/2018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26/06/2018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26/06/2018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26/06/2018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26/06/2018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42332" y="6356361"/>
            <a:ext cx="2311400" cy="3651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26/06/2018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6"/>
            <a:ext cx="5537729" cy="5853113"/>
          </a:xfrm>
        </p:spPr>
        <p:txBody>
          <a:bodyPr/>
          <a:lstStyle>
            <a:lvl1pPr>
              <a:defRPr sz="3200">
                <a:latin typeface="Optane" pitchFamily="2" charset="0"/>
              </a:defRPr>
            </a:lvl1pPr>
            <a:lvl2pPr>
              <a:defRPr sz="2800">
                <a:latin typeface="Optane" pitchFamily="2" charset="0"/>
              </a:defRPr>
            </a:lvl2pPr>
            <a:lvl3pPr>
              <a:defRPr sz="2400">
                <a:latin typeface="Optane" pitchFamily="2" charset="0"/>
              </a:defRPr>
            </a:lvl3pPr>
            <a:lvl4pPr>
              <a:defRPr sz="2000">
                <a:latin typeface="Optane" pitchFamily="2" charset="0"/>
              </a:defRPr>
            </a:lvl4pPr>
            <a:lvl5pPr>
              <a:defRPr sz="2000">
                <a:latin typeface="Optane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26/06/2018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Optane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26/06/2018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417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525" y="0"/>
            <a:ext cx="908650" cy="9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364" y="8097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370" y="980661"/>
            <a:ext cx="8994330" cy="514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26/06/2018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44360" y="6381410"/>
            <a:ext cx="921728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44364" y="908650"/>
            <a:ext cx="920159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46464"/>
              </a:solidFill>
              <a:latin typeface="Optane" pitchFamily="2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339635" y="6530579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Optane" pitchFamily="2" charset="0"/>
                <a:cs typeface="Arial" charset="0"/>
              </a:rPr>
              <a:t>Page </a:t>
            </a:r>
            <a:fld id="{176C9665-13A1-4E4A-84AC-67452C24411B}" type="slidenum">
              <a:rPr lang="en-US" sz="1100" smtClean="0">
                <a:solidFill>
                  <a:srgbClr val="000000"/>
                </a:solidFill>
                <a:latin typeface="Optane" pitchFamily="2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sz="1100" dirty="0">
              <a:solidFill>
                <a:srgbClr val="000000"/>
              </a:solidFill>
              <a:latin typeface="Optane" pitchFamily="2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Optane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SzPct val="75000"/>
        <a:buFont typeface="Arial" pitchFamily="34" charset="0"/>
        <a:buChar char="►"/>
        <a:defRPr sz="3200" kern="1200">
          <a:solidFill>
            <a:schemeClr val="tx1"/>
          </a:solidFill>
          <a:latin typeface="Optane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800" kern="1200">
          <a:solidFill>
            <a:schemeClr val="tx1"/>
          </a:solidFill>
          <a:latin typeface="Optan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400" kern="1200">
          <a:solidFill>
            <a:schemeClr val="tx1"/>
          </a:solidFill>
          <a:latin typeface="Optan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»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560512" y="3717032"/>
            <a:ext cx="9001249" cy="2092881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r>
              <a:rPr lang="en-GB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Long </a:t>
            </a:r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Term care: Public Intervention, Role of the Market &amp; Third </a:t>
            </a:r>
            <a:r>
              <a:rPr lang="en-GB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Sector</a:t>
            </a:r>
            <a:endParaRPr lang="en-GB" sz="3200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r>
              <a:rPr lang="en-GB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Prof.</a:t>
            </a:r>
            <a:r>
              <a:rPr lang="en-GB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 Giovanni </a:t>
            </a:r>
            <a:r>
              <a:rPr lang="en-GB" sz="320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F</a:t>
            </a:r>
            <a:r>
              <a:rPr lang="en-GB" sz="320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attore</a:t>
            </a:r>
            <a:r>
              <a:rPr lang="en-GB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, Bocconi University Milan</a:t>
            </a:r>
            <a:endParaRPr lang="it-IT" sz="800" noProof="1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algn="ctr" eaLnBrk="0" hangingPunct="0"/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</a:rPr>
              <a:t>Component Two- 2018 Training Course “</a:t>
            </a:r>
            <a:r>
              <a:rPr lang="en-US" altLang="zh-CN" sz="1400" i="1" dirty="0">
                <a:latin typeface="Arial" panose="020B0604020202020204" pitchFamily="34" charset="0"/>
              </a:rPr>
              <a:t>Financing the social security system in an ageing society: </a:t>
            </a:r>
          </a:p>
          <a:p>
            <a:pPr algn="ctr" eaLnBrk="0" hangingPunct="0"/>
            <a:r>
              <a:rPr lang="en-US" altLang="zh-CN" sz="1400" i="1" dirty="0">
                <a:latin typeface="Arial" panose="020B0604020202020204" pitchFamily="34" charset="0"/>
              </a:rPr>
              <a:t>the role of public finance and private supplementary funds</a:t>
            </a:r>
            <a:r>
              <a:rPr lang="en-US" altLang="zh-CN" sz="1400" dirty="0" smtClean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endParaRPr lang="it-IT" altLang="zh-CN" sz="1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eaLnBrk="0" hangingPunct="0"/>
            <a:endParaRPr lang="en-US" altLang="zh-CN" sz="1000" dirty="0">
              <a:cs typeface="Arial" panose="020B0604020202020204" pitchFamily="34" charset="0"/>
            </a:endParaRPr>
          </a:p>
          <a:p>
            <a:pPr algn="ctr"/>
            <a:r>
              <a:rPr lang="en-US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Italy, July</a:t>
            </a:r>
            <a:r>
              <a:rPr lang="pl-PL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lang="en-US" altLang="zh-CN" sz="1400" b="1" baseline="30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st</a:t>
            </a:r>
            <a:r>
              <a:rPr lang="en-US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-15</a:t>
            </a:r>
            <a:r>
              <a:rPr lang="en-US" altLang="zh-CN" sz="1400" b="1" baseline="30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</a:t>
            </a:r>
            <a:r>
              <a:rPr lang="pl-PL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201</a:t>
            </a:r>
            <a:r>
              <a:rPr lang="it-IT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8</a:t>
            </a:r>
            <a:endParaRPr lang="pl-PL" altLang="zh-CN" sz="14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4583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784899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2</a:t>
            </a:r>
            <a:r>
              <a:rPr lang="en-US" sz="3200" dirty="0" smtClean="0"/>
              <a:t>. Voluntary insurance</a:t>
            </a:r>
            <a:endParaRPr lang="it-IT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44364" y="1412776"/>
            <a:ext cx="864108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Patients pay a premium to receive LTC coverage in case of need later in life</a:t>
            </a:r>
          </a:p>
          <a:p>
            <a:pPr algn="just"/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It tends to be costly (high administrative costs; prediction of costs in the long term is difficult; moral hazard increases premiums of policies)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It is affordable if purchased earlier in life (but often individuals maybe myopic or simply underestimate the need of future LTC)</a:t>
            </a:r>
            <a:endParaRPr lang="en-U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Empirical evidence of rather low uptake of voluntary private insurance  even in the US (where people are familiar with voluntary insurance systems and saving rates are very modest)</a:t>
            </a:r>
            <a:endParaRPr lang="en-U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Unless very strong financial incentives, widespread uptake of voluntary LTC is unlikely!!!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Nevertheless, a part of the population (better of, more risk adverse) may be interested in policies that only partially protect against the risk of disability and LTC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Voluntary insurance may be offered by employers (fiscal incentives may be important)</a:t>
            </a:r>
          </a:p>
          <a:p>
            <a:pPr algn="just"/>
            <a:endParaRPr lang="en-US" sz="2400" dirty="0" smtClean="0"/>
          </a:p>
          <a:p>
            <a:pPr algn="ctr"/>
            <a:r>
              <a:rPr lang="en-US" sz="2400" dirty="0" smtClean="0"/>
              <a:t>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200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784899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3. Compulsory insurance</a:t>
            </a:r>
            <a:endParaRPr lang="it-IT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44364" y="980728"/>
            <a:ext cx="86410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It mandates everybody or categories of individuals to be insured</a:t>
            </a:r>
          </a:p>
          <a:p>
            <a:pPr algn="just"/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Public </a:t>
            </a:r>
            <a:r>
              <a:rPr lang="en-US" sz="2000" u="sng" dirty="0" smtClean="0"/>
              <a:t>versus</a:t>
            </a:r>
            <a:r>
              <a:rPr lang="en-US" sz="2000" dirty="0" smtClean="0"/>
              <a:t> private (typically public no benefits from competition; but competition may lead to cream skimming (poorer quality offered to high-risk (less convenient) patients)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If private, market structure important to keep the competition working (</a:t>
            </a:r>
            <a:r>
              <a:rPr lang="en-US" sz="2000" u="sng" dirty="0"/>
              <a:t>regulation</a:t>
            </a:r>
            <a:r>
              <a:rPr lang="en-US" sz="2000" dirty="0"/>
              <a:t> by government agencies</a:t>
            </a:r>
            <a:r>
              <a:rPr lang="en-US" sz="2000" dirty="0" smtClean="0"/>
              <a:t>) (regulation capacity)</a:t>
            </a:r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With public compulsory insurance choice between general taxation (UK, </a:t>
            </a:r>
            <a:r>
              <a:rPr lang="en-US" sz="2000" dirty="0"/>
              <a:t>N</a:t>
            </a:r>
            <a:r>
              <a:rPr lang="en-US" sz="2000" dirty="0" smtClean="0"/>
              <a:t>ordic countries) and social insurance contributions (contributions on payrolls) (taxation is generally more redistributive)</a:t>
            </a: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Risk of crowding out of informal </a:t>
            </a:r>
            <a:r>
              <a:rPr lang="en-US" sz="2000" dirty="0" smtClean="0"/>
              <a:t>care</a:t>
            </a: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Moral Hazard (tendency towards excessive use of LTC </a:t>
            </a:r>
            <a:r>
              <a:rPr lang="en-US" sz="2000" dirty="0" smtClean="0"/>
              <a:t>services by insured people) (with all type of Insurance)</a:t>
            </a:r>
            <a:endParaRPr lang="en-US" sz="20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ctr"/>
            <a:r>
              <a:rPr lang="en-US" sz="2400" dirty="0" smtClean="0"/>
              <a:t>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12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 Joint report on health care and long-term care systems &amp; fiscal sustainability. 2016</a:t>
            </a:r>
            <a:endParaRPr lang="it-I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472" y="1097853"/>
            <a:ext cx="9433048" cy="5161275"/>
          </a:xfrm>
        </p:spPr>
      </p:pic>
      <p:sp>
        <p:nvSpPr>
          <p:cNvPr id="7" name="TextBox 6"/>
          <p:cNvSpPr txBox="1"/>
          <p:nvPr/>
        </p:nvSpPr>
        <p:spPr>
          <a:xfrm>
            <a:off x="1280592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8390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 Joint report on health care and long-term care systems &amp; fiscal sustainability. 2016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1280592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52" y="1052736"/>
            <a:ext cx="7920880" cy="519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543422" y="3645024"/>
            <a:ext cx="6768752" cy="36004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i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Mixed systems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79" y="404665"/>
            <a:ext cx="9066340" cy="648090"/>
          </a:xfrm>
        </p:spPr>
        <p:txBody>
          <a:bodyPr/>
          <a:lstStyle/>
          <a:p>
            <a:r>
              <a:rPr lang="en-GB" dirty="0" smtClean="0"/>
              <a:t>OECD Classification (from Colombo et al.. Help Wanted. OECD 2011)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2869" y="1955741"/>
            <a:ext cx="4320480" cy="36004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Comprehensive, universal, tax-funded systems</a:t>
            </a:r>
          </a:p>
        </p:txBody>
      </p:sp>
      <p:sp>
        <p:nvSpPr>
          <p:cNvPr id="6" name="Rectangle 5"/>
          <p:cNvSpPr/>
          <p:nvPr/>
        </p:nvSpPr>
        <p:spPr>
          <a:xfrm>
            <a:off x="543422" y="5517232"/>
            <a:ext cx="4320480" cy="360040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</a:rPr>
              <a:t>Means-tested safety net 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543422" y="2603813"/>
            <a:ext cx="2160240" cy="3600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Universal LTC insurance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2703662" y="2603813"/>
            <a:ext cx="2160240" cy="3600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- more comprehensive</a:t>
            </a:r>
          </a:p>
        </p:txBody>
      </p:sp>
      <p:sp>
        <p:nvSpPr>
          <p:cNvPr id="9" name="Rectangle 8"/>
          <p:cNvSpPr/>
          <p:nvPr/>
        </p:nvSpPr>
        <p:spPr>
          <a:xfrm>
            <a:off x="2703662" y="3035861"/>
            <a:ext cx="2160240" cy="3600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- larger </a:t>
            </a:r>
            <a:r>
              <a:rPr lang="en-GB" sz="1600" i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copayments</a:t>
            </a:r>
            <a:endParaRPr lang="en-GB" sz="1600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51934" y="1955741"/>
            <a:ext cx="2160240" cy="36004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Nordic countries</a:t>
            </a:r>
          </a:p>
        </p:txBody>
      </p:sp>
      <p:cxnSp>
        <p:nvCxnSpPr>
          <p:cNvPr id="11" name="Straight Arrow Connector 10"/>
          <p:cNvCxnSpPr>
            <a:stCxn id="5" idx="3"/>
            <a:endCxn id="10" idx="1"/>
          </p:cNvCxnSpPr>
          <p:nvPr/>
        </p:nvCxnSpPr>
        <p:spPr>
          <a:xfrm>
            <a:off x="4863902" y="2135761"/>
            <a:ext cx="288032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51934" y="2603813"/>
            <a:ext cx="2160240" cy="3600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Netherlands, Japan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51934" y="3031172"/>
            <a:ext cx="2160240" cy="3600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Germany, Korea</a:t>
            </a:r>
          </a:p>
        </p:txBody>
      </p:sp>
      <p:cxnSp>
        <p:nvCxnSpPr>
          <p:cNvPr id="14" name="Straight Arrow Connector 13"/>
          <p:cNvCxnSpPr>
            <a:stCxn id="8" idx="3"/>
            <a:endCxn id="12" idx="1"/>
          </p:cNvCxnSpPr>
          <p:nvPr/>
        </p:nvCxnSpPr>
        <p:spPr>
          <a:xfrm>
            <a:off x="4863902" y="2783833"/>
            <a:ext cx="288032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  <a:endCxn id="13" idx="1"/>
          </p:cNvCxnSpPr>
          <p:nvPr/>
        </p:nvCxnSpPr>
        <p:spPr>
          <a:xfrm flipV="1">
            <a:off x="4863902" y="3211193"/>
            <a:ext cx="288032" cy="468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151934" y="5517232"/>
            <a:ext cx="2160240" cy="360040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</a:rPr>
              <a:t>England, United States</a:t>
            </a:r>
          </a:p>
        </p:txBody>
      </p:sp>
      <p:cxnSp>
        <p:nvCxnSpPr>
          <p:cNvPr id="17" name="Straight Arrow Connector 16"/>
          <p:cNvCxnSpPr>
            <a:stCxn id="6" idx="3"/>
            <a:endCxn id="16" idx="1"/>
          </p:cNvCxnSpPr>
          <p:nvPr/>
        </p:nvCxnSpPr>
        <p:spPr>
          <a:xfrm>
            <a:off x="4863902" y="5697252"/>
            <a:ext cx="288032" cy="0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473280" y="1955742"/>
            <a:ext cx="0" cy="392153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45288" y="1916833"/>
            <a:ext cx="1961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More comprehensive</a:t>
            </a:r>
          </a:p>
          <a:p>
            <a:r>
              <a:rPr lang="en-GB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Wider access</a:t>
            </a:r>
          </a:p>
          <a:p>
            <a:r>
              <a:rPr lang="en-GB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More expensive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3422" y="4257092"/>
            <a:ext cx="2160240" cy="56743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</a:rPr>
              <a:t>Multiple universal systems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3422" y="4833156"/>
            <a:ext cx="2160240" cy="3530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Italy, Czech Republic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47678" y="4257092"/>
            <a:ext cx="2160240" cy="56743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</a:rPr>
              <a:t>Income-related universal benefits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47678" y="4833156"/>
            <a:ext cx="2160240" cy="3530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France, Ireland, Austria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51934" y="4257092"/>
            <a:ext cx="2160240" cy="56743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</a:rPr>
              <a:t>Mix of universal and means-tested benefits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51934" y="4833156"/>
            <a:ext cx="2160240" cy="3530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Switzerland, Spain </a:t>
            </a:r>
          </a:p>
        </p:txBody>
      </p:sp>
      <p:sp>
        <p:nvSpPr>
          <p:cNvPr id="27" name="Left Brace 26"/>
          <p:cNvSpPr/>
          <p:nvPr/>
        </p:nvSpPr>
        <p:spPr>
          <a:xfrm rot="5400000">
            <a:off x="3827284" y="700193"/>
            <a:ext cx="180019" cy="67897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68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 Joint report on health care and long-term care systems &amp; fiscal sustainability. 2016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1280592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1148485"/>
            <a:ext cx="3960440" cy="4910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880" y="1148485"/>
            <a:ext cx="5422951" cy="477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5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8353052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Possible lessons about LTC from Europe (</a:t>
            </a:r>
            <a:r>
              <a:rPr lang="en-US" sz="2800" dirty="0" err="1" smtClean="0"/>
              <a:t>cont.d</a:t>
            </a:r>
            <a:r>
              <a:rPr lang="en-US" sz="2800" dirty="0" smtClean="0"/>
              <a:t>)</a:t>
            </a:r>
            <a:endParaRPr lang="it-IT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44364" y="980728"/>
            <a:ext cx="86410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There is not a European model for long term care (large variations and a variety of different models/experiences to fund and to provide LTC)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In Europe health care systems and pension systems appear more homogenous than LTC systems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Likely, a large country like China cannot have just one model (</a:t>
            </a:r>
            <a:r>
              <a:rPr lang="en-US" sz="2400" i="1" dirty="0" smtClean="0"/>
              <a:t>personal note</a:t>
            </a:r>
            <a:r>
              <a:rPr lang="en-US" sz="2400" dirty="0" smtClean="0"/>
              <a:t>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Market forces alone are unlikely to cope with the increased demand of formal care…… But full universalism covered by the government probably not sustainable; any system is likely to require </a:t>
            </a:r>
            <a:r>
              <a:rPr lang="en-US" sz="2400" u="sng" dirty="0" smtClean="0"/>
              <a:t>collective</a:t>
            </a:r>
            <a:r>
              <a:rPr lang="en-US" sz="2400" dirty="0" smtClean="0"/>
              <a:t> and </a:t>
            </a:r>
            <a:r>
              <a:rPr lang="en-US" sz="2400" u="sng" dirty="0" smtClean="0"/>
              <a:t>private</a:t>
            </a:r>
            <a:r>
              <a:rPr lang="en-US" sz="2400" dirty="0" smtClean="0"/>
              <a:t> resources</a:t>
            </a:r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ctr"/>
            <a:r>
              <a:rPr lang="en-US" sz="2400" dirty="0" smtClean="0"/>
              <a:t>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78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8353052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Possible lessons about LTC from Europe (</a:t>
            </a:r>
            <a:r>
              <a:rPr lang="en-US" sz="2800" dirty="0" err="1" smtClean="0"/>
              <a:t>cont.d</a:t>
            </a:r>
            <a:r>
              <a:rPr lang="en-US" sz="2800" dirty="0" smtClean="0"/>
              <a:t>)</a:t>
            </a:r>
            <a:endParaRPr lang="it-IT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44364" y="980728"/>
            <a:ext cx="86410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Special funding arrangement for LTC needed to support both home care and care homes and nursing homes (when the patient cannot live in his/her home)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At which level? National? Provincial? Municipality?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Compulsory? For whom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Ownership of funds for LTC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Government (most frequent solution in Europe)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400" u="sng" dirty="0" smtClean="0"/>
              <a:t>Non-government organizations</a:t>
            </a:r>
            <a:r>
              <a:rPr lang="en-US" sz="2400" dirty="0" smtClean="0"/>
              <a:t> (but with a social mission and governance; no-profit generation and distribution)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Private for profit  (commercial entities)</a:t>
            </a:r>
          </a:p>
          <a:p>
            <a:pPr algn="just"/>
            <a:endParaRPr lang="en-US" sz="2400" dirty="0" smtClean="0"/>
          </a:p>
          <a:p>
            <a:pPr algn="ctr"/>
            <a:r>
              <a:rPr lang="en-US" sz="2400" dirty="0" smtClean="0"/>
              <a:t>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88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8353052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Possible lessons about LTC from Europe (</a:t>
            </a:r>
            <a:r>
              <a:rPr lang="en-US" sz="2800" dirty="0" err="1" smtClean="0"/>
              <a:t>cont.d</a:t>
            </a:r>
            <a:r>
              <a:rPr lang="en-US" sz="2800" dirty="0" smtClean="0"/>
              <a:t>)</a:t>
            </a:r>
            <a:endParaRPr lang="it-IT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44364" y="980728"/>
            <a:ext cx="86410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Need of adequate measures of </a:t>
            </a:r>
            <a:r>
              <a:rPr lang="en-US" sz="2400" u="sng" dirty="0" smtClean="0"/>
              <a:t>need of LTC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Level of dependency (to define eligibility)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Level of benefits (in kind and/or cash benefits)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Means testing (in no universal coverage, need to identify level of contribution from private sources (income and asset)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These are </a:t>
            </a:r>
            <a:r>
              <a:rPr lang="en-US" sz="2400" u="sng" dirty="0" smtClean="0"/>
              <a:t>technical</a:t>
            </a:r>
            <a:r>
              <a:rPr lang="en-US" sz="2400" dirty="0" smtClean="0"/>
              <a:t> aspects that are anyway crucial (need to develop appropriate capacity)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 algn="just"/>
            <a:endParaRPr lang="en-US" sz="2400" dirty="0" smtClean="0"/>
          </a:p>
          <a:p>
            <a:pPr algn="ctr"/>
            <a:r>
              <a:rPr lang="en-US" sz="2400" dirty="0" smtClean="0"/>
              <a:t>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92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8353052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Possible lessons about LTC from Europe (</a:t>
            </a:r>
            <a:r>
              <a:rPr lang="en-US" sz="2800" dirty="0" err="1" smtClean="0"/>
              <a:t>cont.d</a:t>
            </a:r>
            <a:r>
              <a:rPr lang="en-US" sz="2800" dirty="0" smtClean="0"/>
              <a:t>)</a:t>
            </a:r>
            <a:endParaRPr lang="it-IT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44364" y="980728"/>
            <a:ext cx="864108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Policies to keep the elderly in their community and to delay institutionalization in care homes and nursing homes</a:t>
            </a:r>
            <a:endParaRPr lang="en-US" sz="2400" u="sng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A number of possible measures to support </a:t>
            </a:r>
            <a:r>
              <a:rPr lang="en-US" sz="2000" u="sng" dirty="0" smtClean="0"/>
              <a:t>informal</a:t>
            </a:r>
            <a:r>
              <a:rPr lang="en-US" sz="2000" dirty="0" smtClean="0"/>
              <a:t> caregivers (family members) (training, cash benefits, flexible working conditions)</a:t>
            </a:r>
            <a:endParaRPr lang="en-US" sz="20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However, excessive rely on family members may be detrimental for the general job market (low labor </a:t>
            </a:r>
            <a:r>
              <a:rPr lang="en-US" sz="2000" dirty="0" err="1" smtClean="0"/>
              <a:t>partecipation</a:t>
            </a:r>
            <a:r>
              <a:rPr lang="en-US" sz="2000" dirty="0" smtClean="0"/>
              <a:t> rate and low productivity)</a:t>
            </a:r>
            <a:endParaRPr lang="en-US" sz="20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Expanding formal home care (professionals delivering services typically at the home of the person)</a:t>
            </a:r>
            <a:endParaRPr lang="en-US" sz="20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In many European countries often formal home care delivered by immigrants with limited professional training (need to specialize these caregivers)</a:t>
            </a:r>
          </a:p>
        </p:txBody>
      </p:sp>
    </p:spTree>
    <p:extLst>
      <p:ext uri="{BB962C8B-B14F-4D97-AF65-F5344CB8AC3E}">
        <p14:creationId xmlns:p14="http://schemas.microsoft.com/office/powerpoint/2010/main" val="6564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425" y="1268700"/>
            <a:ext cx="92001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Long term Care and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ts specificities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Possible funding arrangements 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Variety of LTC arrangements in Europe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What China can learn from the variety of European experiences and models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altLang="it-IT" dirty="0" smtClean="0"/>
              <a:t>Index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01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8353052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Possible lessons about LTC from Europe (</a:t>
            </a:r>
            <a:r>
              <a:rPr lang="en-US" sz="2800" dirty="0" err="1" smtClean="0"/>
              <a:t>cont.d</a:t>
            </a:r>
            <a:r>
              <a:rPr lang="en-US" sz="2800" dirty="0" smtClean="0"/>
              <a:t>)</a:t>
            </a:r>
            <a:endParaRPr lang="it-IT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44364" y="980728"/>
            <a:ext cx="86410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Promote the development of provision of efficient and good quality </a:t>
            </a:r>
            <a:r>
              <a:rPr lang="en-US" sz="2400" dirty="0"/>
              <a:t>l</a:t>
            </a:r>
            <a:r>
              <a:rPr lang="en-US" sz="2400" dirty="0" smtClean="0"/>
              <a:t>ong term care by professional organizations (that is somehow distinct from healthcare)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Private (expanding in Europe)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Public (government-owned)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Private non-profit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Different incentives to pursue efficiency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Risk of selection and exploitation of “weak consumers”</a:t>
            </a:r>
          </a:p>
        </p:txBody>
      </p:sp>
    </p:spTree>
    <p:extLst>
      <p:ext uri="{BB962C8B-B14F-4D97-AF65-F5344CB8AC3E}">
        <p14:creationId xmlns:p14="http://schemas.microsoft.com/office/powerpoint/2010/main" val="14462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8353052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Possible lessons about LTC from Europe (</a:t>
            </a:r>
            <a:r>
              <a:rPr lang="en-US" sz="2800" dirty="0" err="1" smtClean="0"/>
              <a:t>cont.d</a:t>
            </a:r>
            <a:r>
              <a:rPr lang="en-US" sz="2800" dirty="0" smtClean="0"/>
              <a:t>)</a:t>
            </a:r>
            <a:endParaRPr lang="it-IT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44364" y="980728"/>
            <a:ext cx="86410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Regulation activities are very important (especially if there is competition and private entities)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Financial regulation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Licensing and minimum requirements to provide services (national and regional rules everywhere in Europe)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Quality Assurance activities (e.g., health data collections, </a:t>
            </a:r>
            <a:r>
              <a:rPr lang="en-US" sz="2400" dirty="0" err="1" smtClean="0"/>
              <a:t>tootls</a:t>
            </a:r>
            <a:r>
              <a:rPr lang="en-US" sz="2400" dirty="0" smtClean="0"/>
              <a:t> to measure quality of life, inspections, protocols of care)</a:t>
            </a:r>
          </a:p>
          <a:p>
            <a:pPr lvl="1" algn="just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544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8353052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Possible lessons about LTC from Europe (</a:t>
            </a:r>
            <a:r>
              <a:rPr lang="en-US" sz="2800" dirty="0" err="1" smtClean="0"/>
              <a:t>cont.d</a:t>
            </a:r>
            <a:r>
              <a:rPr lang="en-US" sz="2800" dirty="0" smtClean="0"/>
              <a:t>)</a:t>
            </a:r>
            <a:endParaRPr lang="it-IT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44364" y="980728"/>
            <a:ext cx="86410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Training, retention and motivation of personnel is a major issue with LTC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Working in LTC typically stressful, emotionally demanding and not well rewarded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All European countries faces issues with the quality of their professionals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No easy solution!!! But area of growing concern</a:t>
            </a:r>
          </a:p>
        </p:txBody>
      </p:sp>
    </p:spTree>
    <p:extLst>
      <p:ext uri="{BB962C8B-B14F-4D97-AF65-F5344CB8AC3E}">
        <p14:creationId xmlns:p14="http://schemas.microsoft.com/office/powerpoint/2010/main" val="139728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8353052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Possible lessons about LTC from Europe (</a:t>
            </a:r>
            <a:r>
              <a:rPr lang="en-US" sz="2800" dirty="0" err="1" smtClean="0"/>
              <a:t>cont.d</a:t>
            </a:r>
            <a:r>
              <a:rPr lang="en-US" sz="2800" dirty="0" smtClean="0"/>
              <a:t>)</a:t>
            </a:r>
            <a:endParaRPr lang="it-IT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44364" y="980728"/>
            <a:ext cx="864108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Coordination between different actors dealing with the patient (within LTC and between LTC and specialist healthcare)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Without collaboration (risk of inadequate medical care and hospital bed blocking)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Collaborative governance (typically between social care and health care institutions)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Point of co-ordination at patient level (someone is specifically responsible to coordinate activities for the patients across sectors of care)</a:t>
            </a:r>
          </a:p>
        </p:txBody>
      </p:sp>
    </p:spTree>
    <p:extLst>
      <p:ext uri="{BB962C8B-B14F-4D97-AF65-F5344CB8AC3E}">
        <p14:creationId xmlns:p14="http://schemas.microsoft.com/office/powerpoint/2010/main" val="378877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Definition of Long Term Care (LTC)</a:t>
            </a:r>
            <a:endParaRPr lang="it-IT" dirty="0"/>
          </a:p>
        </p:txBody>
      </p:sp>
      <p:sp>
        <p:nvSpPr>
          <p:cNvPr id="2" name="TextBox 1"/>
          <p:cNvSpPr txBox="1"/>
          <p:nvPr/>
        </p:nvSpPr>
        <p:spPr>
          <a:xfrm>
            <a:off x="344364" y="1412776"/>
            <a:ext cx="86410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LTC is care needed by individuals with reduced </a:t>
            </a:r>
            <a:r>
              <a:rPr lang="en-US" sz="2000" u="sng" dirty="0" smtClean="0"/>
              <a:t>physical</a:t>
            </a:r>
            <a:r>
              <a:rPr lang="en-US" sz="2000" dirty="0" smtClean="0"/>
              <a:t> or </a:t>
            </a:r>
            <a:r>
              <a:rPr lang="en-US" sz="2000" u="sng" dirty="0" smtClean="0"/>
              <a:t>mental</a:t>
            </a:r>
            <a:r>
              <a:rPr lang="en-US" sz="2000" dirty="0" smtClean="0"/>
              <a:t> capacity </a:t>
            </a:r>
            <a:r>
              <a:rPr lang="en-US" sz="2000" u="sng" dirty="0" smtClean="0"/>
              <a:t>who cannot perform basic activities </a:t>
            </a:r>
            <a:r>
              <a:rPr lang="en-US" sz="2000" dirty="0" smtClean="0"/>
              <a:t>such as bathing, dressing, getting in and out of bed or a chair, moving around and using the bathroom (often referred as Activities Daily Living (ADL)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It includes </a:t>
            </a: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(</a:t>
            </a:r>
            <a:r>
              <a:rPr lang="en-US" sz="2000" dirty="0" err="1" smtClean="0"/>
              <a:t>i</a:t>
            </a:r>
            <a:r>
              <a:rPr lang="en-US" sz="2000" dirty="0" smtClean="0"/>
              <a:t>) non-acute healthcare (patients have chronic medical conditions)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(ii) personal care (help with bathing, dressing, etc.)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(iii) help with other activities such as housework, meals shopping, etc…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(iv) accommodation for individuals who cannot live independently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just"/>
            <a:r>
              <a:rPr lang="en-US" sz="2000" dirty="0" smtClean="0"/>
              <a:t>It is important to keep healthcare and LTC distinct (the former is often the cause of the need of the latter but they are different in nature)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31300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>
                <a:latin typeface="Times New Roman" panose="02020603050405020304" pitchFamily="18" charset="0"/>
              </a:rPr>
              <a:t>WHO World Report on Ageing and Health</a:t>
            </a:r>
            <a:r>
              <a:rPr lang="en-US" altLang="en-US" sz="4000" dirty="0">
                <a:latin typeface="Times New Roman" panose="02020603050405020304" pitchFamily="18" charset="0"/>
              </a:rPr>
              <a:t/>
            </a:r>
            <a:br>
              <a:rPr lang="en-US" altLang="en-US" sz="4000" dirty="0">
                <a:latin typeface="Times New Roman" panose="02020603050405020304" pitchFamily="18" charset="0"/>
              </a:rPr>
            </a:br>
            <a:endParaRPr lang="it-IT" dirty="0"/>
          </a:p>
        </p:txBody>
      </p:sp>
      <p:pic>
        <p:nvPicPr>
          <p:cNvPr id="4" name="Picture 2" descr="C:\Users\Mary\Documents\My Dropbox\Screenshots\Screenshot 2015-10-08 12.48.5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5" t="28149" r="24219" b="6686"/>
          <a:stretch>
            <a:fillRect/>
          </a:stretch>
        </p:blipFill>
        <p:spPr>
          <a:xfrm>
            <a:off x="992560" y="997679"/>
            <a:ext cx="7632847" cy="5255549"/>
          </a:xfrm>
          <a:noFill/>
          <a:ln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728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Health and Long Term Care (LTC)</a:t>
            </a:r>
            <a:endParaRPr lang="it-IT" dirty="0"/>
          </a:p>
        </p:txBody>
      </p:sp>
      <p:sp>
        <p:nvSpPr>
          <p:cNvPr id="2" name="TextBox 1"/>
          <p:cNvSpPr txBox="1"/>
          <p:nvPr/>
        </p:nvSpPr>
        <p:spPr>
          <a:xfrm>
            <a:off x="344364" y="1412776"/>
            <a:ext cx="864108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Part of LTC is health care in nature </a:t>
            </a:r>
            <a:r>
              <a:rPr lang="en-US" sz="2400" u="sng" dirty="0" smtClean="0"/>
              <a:t>but</a:t>
            </a:r>
            <a:r>
              <a:rPr lang="en-US" sz="2400" dirty="0" smtClean="0"/>
              <a:t> the prevalent need of these patients is personal and social care and support rather than specialized acute healthcare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Patients are not in an acute phase of a disease that requires hospital care (although inappropriate use of hospital care is common)</a:t>
            </a:r>
            <a:endParaRPr lang="en-US" sz="20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But they are dependent on others to live!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It is estimated that about 2/3 of LTC patients have mental problems (e.g., depression, dementia, Parkinson, Alzheimer)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Most of LTC clients are elderly (but children and adult as well may require LTC)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Integration with primary and hospital care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In Europe about 65/70% of beneficiaries are women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00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Provision of Long Term Care (LTC)</a:t>
            </a:r>
            <a:endParaRPr lang="it-IT" dirty="0"/>
          </a:p>
        </p:txBody>
      </p:sp>
      <p:sp>
        <p:nvSpPr>
          <p:cNvPr id="2" name="TextBox 1"/>
          <p:cNvSpPr txBox="1"/>
          <p:nvPr/>
        </p:nvSpPr>
        <p:spPr>
          <a:xfrm>
            <a:off x="344364" y="1412776"/>
            <a:ext cx="86410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Some health care is generally provided by health professionals (but availability largely varies across systems and setting)</a:t>
            </a:r>
          </a:p>
          <a:p>
            <a:pPr algn="just"/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Non-healthcare care is provided by social care professionals (with various types of skills), informal caregivers </a:t>
            </a:r>
            <a:r>
              <a:rPr lang="en-US" sz="2400" dirty="0" smtClean="0"/>
              <a:t>(migrants) and </a:t>
            </a:r>
            <a:r>
              <a:rPr lang="en-US" sz="2400" dirty="0"/>
              <a:t>family members</a:t>
            </a:r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	</a:t>
            </a:r>
            <a:r>
              <a:rPr lang="en-US" sz="2400" u="sng" dirty="0" smtClean="0"/>
              <a:t>Formal Care</a:t>
            </a:r>
            <a:r>
              <a:rPr lang="en-US" sz="2400" dirty="0" smtClean="0"/>
              <a:t>				</a:t>
            </a:r>
            <a:r>
              <a:rPr lang="en-US" sz="2400" u="sng" dirty="0" smtClean="0"/>
              <a:t>Informal Care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Residential Care			(typically at home)</a:t>
            </a:r>
            <a:endParaRPr lang="en-US" sz="2400" dirty="0"/>
          </a:p>
          <a:p>
            <a:r>
              <a:rPr lang="en-US" sz="2400" dirty="0" smtClean="0"/>
              <a:t>		Care Homes			(mainly women)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Nursing Homes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Home care</a:t>
            </a:r>
            <a:endParaRPr lang="en-US" sz="2400" dirty="0"/>
          </a:p>
          <a:p>
            <a:endParaRPr lang="en-US" sz="2400" dirty="0" smtClean="0"/>
          </a:p>
          <a:p>
            <a:pPr algn="ctr"/>
            <a:r>
              <a:rPr lang="en-US" sz="2400" dirty="0" smtClean="0"/>
              <a:t>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95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Provision of Long Term Care (LTC): the past</a:t>
            </a:r>
            <a:endParaRPr lang="it-IT" dirty="0"/>
          </a:p>
        </p:txBody>
      </p:sp>
      <p:sp>
        <p:nvSpPr>
          <p:cNvPr id="2" name="TextBox 1"/>
          <p:cNvSpPr txBox="1"/>
          <p:nvPr/>
        </p:nvSpPr>
        <p:spPr>
          <a:xfrm>
            <a:off x="344364" y="1412776"/>
            <a:ext cx="86410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Lower life expectancy and shorter life-spans with disabilities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Larger families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Family members less geographically dispersed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Lower participation of females to the labor market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algn="ctr"/>
            <a:r>
              <a:rPr lang="en-US" sz="2400" dirty="0" smtClean="0"/>
              <a:t>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84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784899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Provision of Long Term Care (LTC): the present and the future</a:t>
            </a:r>
            <a:endParaRPr lang="it-IT" dirty="0"/>
          </a:p>
        </p:txBody>
      </p:sp>
      <p:sp>
        <p:nvSpPr>
          <p:cNvPr id="2" name="TextBox 1"/>
          <p:cNvSpPr txBox="1"/>
          <p:nvPr/>
        </p:nvSpPr>
        <p:spPr>
          <a:xfrm>
            <a:off x="344364" y="1412776"/>
            <a:ext cx="86410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Given present socio-economic and demographic trends, families and other informal caregivers will not be able to provide adequate LTC to their elderly as it was in the past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Cost of LTC tends to be catastrophic (individuals and their families risk ending up in poverty)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Otherwise, risk of poor quality of life in the final phase of life</a:t>
            </a:r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Then 3 main </a:t>
            </a:r>
            <a:r>
              <a:rPr lang="en-US" sz="2400" dirty="0"/>
              <a:t>f</a:t>
            </a:r>
            <a:r>
              <a:rPr lang="en-US" sz="2400" dirty="0" smtClean="0"/>
              <a:t>unding strategies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lvl="1" indent="-457200" algn="just">
              <a:buFont typeface="+mj-lt"/>
              <a:buAutoNum type="arabicPeriod"/>
            </a:pPr>
            <a:r>
              <a:rPr lang="en-US" sz="2400" dirty="0" smtClean="0"/>
              <a:t>Self-insurance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sz="2400" dirty="0" smtClean="0"/>
              <a:t>Voluntary private insurance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sz="2400" dirty="0" smtClean="0"/>
              <a:t>Public Insurance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algn="ctr"/>
            <a:r>
              <a:rPr lang="en-US" sz="2400" dirty="0" smtClean="0"/>
              <a:t>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651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784899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1. Self-insurance</a:t>
            </a:r>
            <a:endParaRPr lang="it-IT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44364" y="1412776"/>
            <a:ext cx="864108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No-insurance and no government intervention</a:t>
            </a:r>
          </a:p>
          <a:p>
            <a:pPr algn="just"/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Several elderly would try a) to save to cope with possible costs of LTC; b) to rely on children resources</a:t>
            </a: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Financial burden and caregiving on families</a:t>
            </a: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Many individuals end up with large amounts of unspent savings (as not everybody needs long-term care); </a:t>
            </a:r>
            <a:r>
              <a:rPr lang="en-US" sz="2000" dirty="0"/>
              <a:t>s</a:t>
            </a:r>
            <a:r>
              <a:rPr lang="en-US" sz="2000" dirty="0" smtClean="0"/>
              <a:t>aving rates probably too high!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Those who do not save remain without any protection (if no informal care)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Major burden on families, part of the elderly without adequate minimal protection (however a component of Self-insurance may be desirable) </a:t>
            </a: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algn="ctr"/>
            <a:r>
              <a:rPr lang="en-US" sz="2400" dirty="0" smtClean="0"/>
              <a:t>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097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6160&quot;&gt;&lt;version val=&quot;1797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1.55610000000000000000E+000&quot;&gt;&lt;m_ppcolschidx val=&quot;0&quot;/&gt;&lt;m_rgb r=&quot;5a&quot; g=&quot;be&quot; b=&quot;a3&quot;/&gt;&lt;/elem&gt;&lt;elem m_fUsage=&quot;1.00000000000000000000E+000&quot;&gt;&lt;m_ppcolschidx val=&quot;0&quot;/&gt;&lt;m_rgb r=&quot;cf&quot; g=&quot;f2&quot; b=&quot;fe&quot;/&gt;&lt;/elem&gt;&lt;elem m_fUsage=&quot;9.08764110000000010000E-001&quot;&gt;&lt;m_ppcolschidx val=&quot;0&quot;/&gt;&lt;m_rgb r=&quot;e7&quot; g=&quot;1e&quot; b=&quot;1&quot;/&gt;&lt;/elem&gt;&lt;elem m_fUsage=&quot;8.10000000000000050000E-001&quot;&gt;&lt;m_ppcolschidx val=&quot;0&quot;/&gt;&lt;m_rgb r=&quot;e3&quot; g=&quot;97&quot; b=&quot;4a&quot;/&gt;&lt;/elem&gt;&lt;elem m_fUsage=&quot;7.29000000000000090000E-001&quot;&gt;&lt;m_ppcolschidx val=&quot;0&quot;/&gt;&lt;m_rgb r=&quot;cd&quot; g=&quot;dd&quot; b=&quot;f8&quot;/&gt;&lt;/elem&gt;&lt;elem m_fUsage=&quot;5.90490000000000180000E-001&quot;&gt;&lt;m_ppcolschidx val=&quot;0&quot;/&gt;&lt;m_rgb r=&quot;0&quot; g=&quot;70&quot; b=&quot;c0&quot;/&gt;&lt;/elem&gt;&lt;elem m_fUsage=&quot;5.31441000000000160000E-001&quot;&gt;&lt;m_ppcolschidx val=&quot;0&quot;/&gt;&lt;m_rgb r=&quot;2d&quot; g=&quot;d2&quot; b=&quot;28&quot;/&gt;&lt;/elem&gt;&lt;/m_vecMRU&gt;&lt;/m_mruColor&gt;&lt;m_agendatheme&gt;&lt;m_aagendaitemprops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/m_aagendaitemprops&gt;&lt;m_linestyleTopBottomLine&gt;&lt;m_bVisible val=&quot;0&quot;/&gt;&lt;/m_linestyleTopBottomLine&gt;&lt;/m_agendatheme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MinusSymbol&gt;-&lt;/m_chMinus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5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_ib8Pk6k6Ufdjr8CiE.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j1_z0EmEi1ZermGN_6s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HNUFTl0Uu77cVj3gD6Vw"/>
</p:tagLst>
</file>

<file path=ppt/theme/theme1.xml><?xml version="1.0" encoding="utf-8"?>
<a:theme xmlns:a="http://schemas.openxmlformats.org/drawingml/2006/main" name="SPRP_Correct Power Point Template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SPRP_Correct Power Point Template v1</Template>
  <TotalTime>0</TotalTime>
  <Words>1761</Words>
  <Application>Microsoft Office PowerPoint</Application>
  <PresentationFormat>A4 (21x29,7 cm)</PresentationFormat>
  <Paragraphs>226</Paragraphs>
  <Slides>23</Slides>
  <Notes>18</Notes>
  <HiddenSlides>0</HiddenSlides>
  <MMClips>0</MMClips>
  <ScaleCrop>false</ScaleCrop>
  <HeadingPairs>
    <vt:vector size="10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23</vt:i4>
      </vt:variant>
      <vt:variant>
        <vt:lpstr>Presentazioni personalizzate</vt:lpstr>
      </vt:variant>
      <vt:variant>
        <vt:i4>1</vt:i4>
      </vt:variant>
    </vt:vector>
  </HeadingPairs>
  <TitlesOfParts>
    <vt:vector size="34" baseType="lpstr">
      <vt:lpstr>Arial Unicode MS</vt:lpstr>
      <vt:lpstr>宋体</vt:lpstr>
      <vt:lpstr>Arial</vt:lpstr>
      <vt:lpstr>Calibri</vt:lpstr>
      <vt:lpstr>Optane</vt:lpstr>
      <vt:lpstr>Times New Roman</vt:lpstr>
      <vt:lpstr>Verdana</vt:lpstr>
      <vt:lpstr>Wingdings</vt:lpstr>
      <vt:lpstr>SPRP_Correct Power Point Template v1</vt:lpstr>
      <vt:lpstr>think-cell Slide</vt:lpstr>
      <vt:lpstr>Presentazione standard di PowerPoint</vt:lpstr>
      <vt:lpstr>Presentazione standard di PowerPoint</vt:lpstr>
      <vt:lpstr>Presentazione standard di PowerPoint</vt:lpstr>
      <vt:lpstr>WHO World Report on Ageing and Health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EC Joint report on health care and long-term care systems &amp; fiscal sustainability. 2016</vt:lpstr>
      <vt:lpstr>EC Joint report on health care and long-term care systems &amp; fiscal sustainability. 2016</vt:lpstr>
      <vt:lpstr>OECD Classification (from Colombo et al.. Help Wanted. OECD 2011) </vt:lpstr>
      <vt:lpstr>EC Joint report on health care and long-term care systems &amp; fiscal sustainability. 2016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Custom Show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SPRP-BJ User</dc:creator>
  <cp:lastModifiedBy>Windows User</cp:lastModifiedBy>
  <cp:revision>36</cp:revision>
  <cp:lastPrinted>2015-01-26T19:32:44Z</cp:lastPrinted>
  <dcterms:created xsi:type="dcterms:W3CDTF">2015-09-07T02:11:56Z</dcterms:created>
  <dcterms:modified xsi:type="dcterms:W3CDTF">2018-06-26T15:02:14Z</dcterms:modified>
</cp:coreProperties>
</file>