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16"/>
  </p:notesMasterIdLst>
  <p:handoutMasterIdLst>
    <p:handoutMasterId r:id="rId17"/>
  </p:handoutMasterIdLst>
  <p:sldIdLst>
    <p:sldId id="1229" r:id="rId2"/>
    <p:sldId id="1322" r:id="rId3"/>
    <p:sldId id="1321" r:id="rId4"/>
    <p:sldId id="1323" r:id="rId5"/>
    <p:sldId id="1329" r:id="rId6"/>
    <p:sldId id="1325" r:id="rId7"/>
    <p:sldId id="1333" r:id="rId8"/>
    <p:sldId id="1330" r:id="rId9"/>
    <p:sldId id="1324" r:id="rId10"/>
    <p:sldId id="1326" r:id="rId11"/>
    <p:sldId id="1331" r:id="rId12"/>
    <p:sldId id="1327" r:id="rId13"/>
    <p:sldId id="1328" r:id="rId14"/>
    <p:sldId id="1332" r:id="rId15"/>
  </p:sldIdLst>
  <p:sldSz cx="9906000" cy="6858000" type="A4"/>
  <p:notesSz cx="6794500" cy="9931400"/>
  <p:custShowLst>
    <p:custShow name="Custom Show 1" id="0">
      <p:sldLst/>
    </p:custShow>
  </p:custShowLst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DA65"/>
    <a:srgbClr val="FFFFFF"/>
    <a:srgbClr val="FFCC00"/>
    <a:srgbClr val="E39913"/>
    <a:srgbClr val="F2F2F2"/>
    <a:srgbClr val="FFFF99"/>
    <a:srgbClr val="FFFFCC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1" autoAdjust="0"/>
    <p:restoredTop sz="95252" autoAdjust="0"/>
  </p:normalViewPr>
  <p:slideViewPr>
    <p:cSldViewPr>
      <p:cViewPr varScale="1">
        <p:scale>
          <a:sx n="68" d="100"/>
          <a:sy n="68" d="100"/>
        </p:scale>
        <p:origin x="1668" y="72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9/18/2017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928" y="4719044"/>
            <a:ext cx="5434648" cy="446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8440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4068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0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0" y="0"/>
            <a:ext cx="3599688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525" y="0"/>
            <a:ext cx="908650" cy="9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908650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88504" y="3645024"/>
            <a:ext cx="9001249" cy="2893100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US" sz="3200" b="1" dirty="0">
                <a:latin typeface="Optane"/>
              </a:rPr>
              <a:t>The cancellation of pensions and social assistance benefits in case of the recipient’s death: the Italian experience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US" sz="2400" b="1" dirty="0">
                <a:latin typeface="Optane"/>
              </a:rPr>
              <a:t>Mrs. Lucia Zimmaro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US" dirty="0">
                <a:latin typeface="Optane"/>
              </a:rPr>
              <a:t>(Italian Institute of Social Protection-INPS, Pension Directorate)</a:t>
            </a:r>
            <a:endParaRPr lang="it-IT" dirty="0">
              <a:latin typeface="Optane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it-IT" sz="2000" i="1" kern="0" noProof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Paris, 19 september 2017 </a:t>
            </a:r>
          </a:p>
        </p:txBody>
      </p:sp>
    </p:spTree>
    <p:extLst>
      <p:ext uri="{BB962C8B-B14F-4D97-AF65-F5344CB8AC3E}">
        <p14:creationId xmlns:p14="http://schemas.microsoft.com/office/powerpoint/2010/main" val="13172484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4360" y="260648"/>
            <a:ext cx="9066340" cy="648090"/>
          </a:xfrm>
        </p:spPr>
        <p:txBody>
          <a:bodyPr>
            <a:noAutofit/>
          </a:bodyPr>
          <a:lstStyle/>
          <a:p>
            <a:pPr algn="ctr">
              <a:buClr>
                <a:schemeClr val="tx2"/>
              </a:buClr>
              <a:buSzPct val="103000"/>
            </a:pPr>
            <a:r>
              <a:rPr lang="it-IT" sz="2800" dirty="0" err="1">
                <a:latin typeface="Optane"/>
                <a:ea typeface="Verdana" pitchFamily="34" charset="0"/>
                <a:cs typeface="Verdana" pitchFamily="34" charset="0"/>
              </a:rPr>
              <a:t>Verification</a:t>
            </a:r>
            <a:r>
              <a:rPr lang="it-IT" sz="2800" dirty="0">
                <a:latin typeface="Optane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>
                <a:latin typeface="Optane"/>
                <a:ea typeface="Verdana" pitchFamily="34" charset="0"/>
                <a:cs typeface="Verdana" pitchFamily="34" charset="0"/>
              </a:rPr>
              <a:t>that</a:t>
            </a:r>
            <a:r>
              <a:rPr lang="it-IT" sz="2800" dirty="0">
                <a:latin typeface="Optane"/>
                <a:ea typeface="Verdana" pitchFamily="34" charset="0"/>
                <a:cs typeface="Verdana" pitchFamily="34" charset="0"/>
              </a:rPr>
              <a:t> Inps </a:t>
            </a:r>
            <a:r>
              <a:rPr lang="it-IT" sz="2800" dirty="0" err="1">
                <a:latin typeface="Optane"/>
                <a:ea typeface="Verdana" pitchFamily="34" charset="0"/>
                <a:cs typeface="Verdana" pitchFamily="34" charset="0"/>
              </a:rPr>
              <a:t>beneficiaries</a:t>
            </a:r>
            <a:r>
              <a:rPr lang="it-IT" sz="2800" dirty="0">
                <a:latin typeface="Optane"/>
                <a:ea typeface="Verdana" pitchFamily="34" charset="0"/>
                <a:cs typeface="Verdana" pitchFamily="34" charset="0"/>
              </a:rPr>
              <a:t>  are </a:t>
            </a:r>
            <a:r>
              <a:rPr lang="it-IT" sz="2800" dirty="0" err="1">
                <a:latin typeface="Optane"/>
                <a:ea typeface="Verdana" pitchFamily="34" charset="0"/>
                <a:cs typeface="Verdana" pitchFamily="34" charset="0"/>
              </a:rPr>
              <a:t>alive</a:t>
            </a:r>
            <a:r>
              <a:rPr lang="it-IT" sz="2800" dirty="0">
                <a:latin typeface="Optane"/>
                <a:ea typeface="Verdana" pitchFamily="34" charset="0"/>
                <a:cs typeface="Verdana" pitchFamily="34" charset="0"/>
              </a:rPr>
              <a:t> 1/2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6370" y="980660"/>
            <a:ext cx="8994330" cy="54006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sz="2200" dirty="0"/>
          </a:p>
          <a:p>
            <a:pPr marL="0" indent="0" algn="just">
              <a:buNone/>
            </a:pPr>
            <a:r>
              <a:rPr lang="it-IT" sz="2200" dirty="0"/>
              <a:t>The update of personal data </a:t>
            </a:r>
            <a:r>
              <a:rPr lang="it-IT" sz="2200" dirty="0" err="1"/>
              <a:t>variations</a:t>
            </a:r>
            <a:r>
              <a:rPr lang="it-IT" sz="2200" dirty="0"/>
              <a:t> </a:t>
            </a:r>
            <a:r>
              <a:rPr lang="it-IT" sz="2200" dirty="0" err="1"/>
              <a:t>through</a:t>
            </a:r>
            <a:r>
              <a:rPr lang="it-IT" sz="2200" dirty="0"/>
              <a:t> the online </a:t>
            </a:r>
            <a:r>
              <a:rPr lang="it-IT" sz="2200" dirty="0" err="1"/>
              <a:t>communication</a:t>
            </a:r>
            <a:r>
              <a:rPr lang="it-IT" sz="2200" dirty="0"/>
              <a:t> of </a:t>
            </a:r>
            <a:r>
              <a:rPr lang="it-IT" sz="2200" dirty="0" err="1"/>
              <a:t>deaths</a:t>
            </a:r>
            <a:r>
              <a:rPr lang="it-IT" sz="2200" dirty="0"/>
              <a:t> by the city </a:t>
            </a:r>
            <a:r>
              <a:rPr lang="it-IT" sz="2200" dirty="0" err="1"/>
              <a:t>councils</a:t>
            </a:r>
            <a:r>
              <a:rPr lang="it-IT" sz="2200" dirty="0"/>
              <a:t>, </a:t>
            </a:r>
            <a:r>
              <a:rPr lang="it-IT" sz="2200" dirty="0" err="1"/>
              <a:t>allows</a:t>
            </a:r>
            <a:r>
              <a:rPr lang="it-IT" sz="2200" dirty="0"/>
              <a:t> INPS to </a:t>
            </a:r>
            <a:r>
              <a:rPr lang="it-IT" sz="2200" dirty="0" err="1"/>
              <a:t>continuosly</a:t>
            </a:r>
            <a:r>
              <a:rPr lang="it-IT" sz="2200" dirty="0"/>
              <a:t> </a:t>
            </a:r>
            <a:r>
              <a:rPr lang="it-IT" sz="2200" dirty="0" err="1"/>
              <a:t>monitoring</a:t>
            </a:r>
            <a:r>
              <a:rPr lang="it-IT" sz="2200" dirty="0"/>
              <a:t> the </a:t>
            </a:r>
            <a:r>
              <a:rPr lang="it-IT" sz="2200" dirty="0" err="1"/>
              <a:t>beneficiares</a:t>
            </a:r>
            <a:r>
              <a:rPr lang="it-IT" sz="2200" dirty="0"/>
              <a:t> </a:t>
            </a:r>
            <a:r>
              <a:rPr lang="it-IT" sz="2200" dirty="0" err="1"/>
              <a:t>qualifying</a:t>
            </a:r>
            <a:r>
              <a:rPr lang="it-IT" sz="2200" dirty="0"/>
              <a:t> </a:t>
            </a:r>
            <a:r>
              <a:rPr lang="it-IT" sz="2200" dirty="0" err="1"/>
              <a:t>conditions</a:t>
            </a:r>
            <a:r>
              <a:rPr lang="it-IT" sz="2200" dirty="0"/>
              <a:t> to be </a:t>
            </a:r>
            <a:r>
              <a:rPr lang="it-IT" sz="2200" dirty="0" err="1"/>
              <a:t>eligible</a:t>
            </a:r>
            <a:r>
              <a:rPr lang="it-IT" sz="2200" dirty="0"/>
              <a:t> for </a:t>
            </a:r>
            <a:r>
              <a:rPr lang="it-IT" sz="2200" dirty="0" err="1"/>
              <a:t>pension</a:t>
            </a:r>
            <a:endParaRPr lang="it-IT" sz="2200" dirty="0"/>
          </a:p>
          <a:p>
            <a:pPr marL="0" indent="0" algn="just">
              <a:buNone/>
            </a:pPr>
            <a:endParaRPr lang="it-IT" sz="2200" dirty="0"/>
          </a:p>
          <a:p>
            <a:pPr marL="0" indent="0" algn="just">
              <a:buNone/>
            </a:pPr>
            <a:r>
              <a:rPr lang="it-IT" sz="2200" dirty="0"/>
              <a:t>To reduce the </a:t>
            </a:r>
            <a:r>
              <a:rPr lang="it-IT" sz="2200" dirty="0" err="1"/>
              <a:t>risk</a:t>
            </a:r>
            <a:r>
              <a:rPr lang="it-IT" sz="2200" dirty="0"/>
              <a:t> of </a:t>
            </a:r>
            <a:r>
              <a:rPr lang="it-IT" sz="2200" dirty="0" err="1"/>
              <a:t>undue</a:t>
            </a:r>
            <a:r>
              <a:rPr lang="it-IT" sz="2200" dirty="0"/>
              <a:t> </a:t>
            </a:r>
            <a:r>
              <a:rPr lang="it-IT" sz="2200" dirty="0" err="1"/>
              <a:t>payments</a:t>
            </a:r>
            <a:r>
              <a:rPr lang="it-IT" sz="2200" dirty="0"/>
              <a:t> and </a:t>
            </a:r>
            <a:r>
              <a:rPr lang="it-IT" sz="2200" dirty="0" err="1"/>
              <a:t>fraudes</a:t>
            </a:r>
            <a:r>
              <a:rPr lang="it-IT" sz="2200" dirty="0"/>
              <a:t> INPS </a:t>
            </a:r>
            <a:r>
              <a:rPr lang="it-IT" sz="2200" dirty="0" err="1"/>
              <a:t>carries</a:t>
            </a:r>
            <a:r>
              <a:rPr lang="it-IT" sz="2200" dirty="0"/>
              <a:t> out </a:t>
            </a:r>
            <a:r>
              <a:rPr lang="it-IT" sz="2200" dirty="0" err="1"/>
              <a:t>periodically</a:t>
            </a:r>
            <a:r>
              <a:rPr lang="it-IT" sz="2200" dirty="0"/>
              <a:t> some </a:t>
            </a:r>
            <a:r>
              <a:rPr lang="it-IT" sz="2200" dirty="0" err="1"/>
              <a:t>complex</a:t>
            </a:r>
            <a:r>
              <a:rPr lang="it-IT" sz="2200" dirty="0"/>
              <a:t> </a:t>
            </a:r>
            <a:r>
              <a:rPr lang="it-IT" sz="2200" dirty="0" err="1"/>
              <a:t>operations</a:t>
            </a:r>
            <a:r>
              <a:rPr lang="it-IT" sz="2200" dirty="0"/>
              <a:t> to </a:t>
            </a:r>
            <a:r>
              <a:rPr lang="it-IT" sz="2200" dirty="0" err="1"/>
              <a:t>verify</a:t>
            </a:r>
            <a:r>
              <a:rPr lang="it-IT" sz="2200" dirty="0"/>
              <a:t> </a:t>
            </a:r>
            <a:r>
              <a:rPr lang="it-IT" sz="2200" dirty="0" err="1"/>
              <a:t>that</a:t>
            </a:r>
            <a:r>
              <a:rPr lang="it-IT" sz="2200" dirty="0"/>
              <a:t> </a:t>
            </a:r>
            <a:r>
              <a:rPr lang="it-IT" sz="2200" dirty="0" err="1"/>
              <a:t>pensioners</a:t>
            </a:r>
            <a:r>
              <a:rPr lang="it-IT" sz="2200" dirty="0"/>
              <a:t> are </a:t>
            </a:r>
            <a:r>
              <a:rPr lang="it-IT" sz="2200" dirty="0" err="1"/>
              <a:t>still</a:t>
            </a:r>
            <a:r>
              <a:rPr lang="it-IT" sz="2200" dirty="0"/>
              <a:t> </a:t>
            </a:r>
            <a:r>
              <a:rPr lang="it-IT" sz="2200" dirty="0" err="1"/>
              <a:t>alive</a:t>
            </a:r>
            <a:r>
              <a:rPr lang="it-IT" sz="2200" dirty="0"/>
              <a:t>. </a:t>
            </a:r>
            <a:r>
              <a:rPr lang="it-IT" sz="2200" dirty="0" err="1"/>
              <a:t>This</a:t>
            </a:r>
            <a:r>
              <a:rPr lang="it-IT" sz="2200" dirty="0"/>
              <a:t> goal </a:t>
            </a:r>
            <a:r>
              <a:rPr lang="it-IT" sz="2200" dirty="0" err="1"/>
              <a:t>is</a:t>
            </a:r>
            <a:r>
              <a:rPr lang="it-IT" sz="2200" dirty="0"/>
              <a:t> </a:t>
            </a:r>
            <a:r>
              <a:rPr lang="it-IT" sz="2200" dirty="0" err="1"/>
              <a:t>realized</a:t>
            </a:r>
            <a:r>
              <a:rPr lang="it-IT" sz="2200" dirty="0"/>
              <a:t> by </a:t>
            </a:r>
            <a:r>
              <a:rPr lang="it-IT" sz="2200" dirty="0" err="1"/>
              <a:t>comparing</a:t>
            </a:r>
            <a:r>
              <a:rPr lang="it-IT" sz="2200" dirty="0"/>
              <a:t> INPS and city </a:t>
            </a:r>
            <a:r>
              <a:rPr lang="it-IT" sz="2200" dirty="0" err="1"/>
              <a:t>councils</a:t>
            </a:r>
            <a:r>
              <a:rPr lang="it-IT" sz="2200" dirty="0"/>
              <a:t> </a:t>
            </a:r>
            <a:r>
              <a:rPr lang="it-IT" sz="2200" dirty="0" err="1"/>
              <a:t>files</a:t>
            </a:r>
            <a:r>
              <a:rPr lang="it-IT" sz="2200" dirty="0"/>
              <a:t>.</a:t>
            </a:r>
          </a:p>
          <a:p>
            <a:pPr marL="0" indent="0" algn="just">
              <a:buNone/>
            </a:pPr>
            <a:r>
              <a:rPr lang="it-IT" sz="2200" dirty="0" err="1"/>
              <a:t>These</a:t>
            </a:r>
            <a:r>
              <a:rPr lang="it-IT" sz="2200" dirty="0"/>
              <a:t> </a:t>
            </a:r>
            <a:r>
              <a:rPr lang="it-IT" sz="2200" dirty="0" err="1"/>
              <a:t>operations</a:t>
            </a:r>
            <a:r>
              <a:rPr lang="it-IT" sz="2200" dirty="0"/>
              <a:t> are </a:t>
            </a:r>
            <a:r>
              <a:rPr lang="it-IT" sz="2200" dirty="0" err="1"/>
              <a:t>carried</a:t>
            </a:r>
            <a:r>
              <a:rPr lang="it-IT" sz="2200" dirty="0"/>
              <a:t> out by </a:t>
            </a:r>
            <a:r>
              <a:rPr lang="it-IT" sz="2200" dirty="0" err="1"/>
              <a:t>checking</a:t>
            </a:r>
            <a:r>
              <a:rPr lang="it-IT" sz="2200" dirty="0"/>
              <a:t> some </a:t>
            </a:r>
            <a:r>
              <a:rPr lang="it-IT" sz="2200" dirty="0" err="1"/>
              <a:t>pensions</a:t>
            </a:r>
            <a:r>
              <a:rPr lang="it-IT" sz="2200" dirty="0"/>
              <a:t> and the personal data of </a:t>
            </a:r>
            <a:r>
              <a:rPr lang="it-IT" sz="2200" dirty="0" err="1"/>
              <a:t>beneficiares</a:t>
            </a:r>
            <a:r>
              <a:rPr lang="it-IT" sz="2200" dirty="0"/>
              <a:t> and </a:t>
            </a:r>
            <a:r>
              <a:rPr lang="it-IT" sz="2200" dirty="0" err="1"/>
              <a:t>then</a:t>
            </a:r>
            <a:r>
              <a:rPr lang="it-IT" sz="2200" dirty="0"/>
              <a:t> </a:t>
            </a:r>
            <a:r>
              <a:rPr lang="it-IT" sz="2200" dirty="0" err="1"/>
              <a:t>compared</a:t>
            </a:r>
            <a:r>
              <a:rPr lang="it-IT" sz="2200" dirty="0"/>
              <a:t> to some personal </a:t>
            </a:r>
            <a:r>
              <a:rPr lang="it-IT" sz="2200" dirty="0" err="1"/>
              <a:t>criteria</a:t>
            </a:r>
            <a:r>
              <a:rPr lang="it-IT" sz="2200" dirty="0"/>
              <a:t> </a:t>
            </a:r>
            <a:r>
              <a:rPr lang="it-IT" sz="2200" dirty="0" err="1"/>
              <a:t>defined</a:t>
            </a:r>
            <a:r>
              <a:rPr lang="it-IT" sz="2200" dirty="0"/>
              <a:t> time to time (</a:t>
            </a:r>
            <a:r>
              <a:rPr lang="it-IT" sz="2200" dirty="0" err="1"/>
              <a:t>people</a:t>
            </a:r>
            <a:r>
              <a:rPr lang="it-IT" sz="2200" dirty="0"/>
              <a:t> </a:t>
            </a:r>
            <a:r>
              <a:rPr lang="it-IT" sz="2200" dirty="0" err="1"/>
              <a:t>older</a:t>
            </a:r>
            <a:r>
              <a:rPr lang="it-IT" sz="2200" dirty="0"/>
              <a:t> </a:t>
            </a:r>
            <a:r>
              <a:rPr lang="it-IT" sz="2200" dirty="0" err="1"/>
              <a:t>than</a:t>
            </a:r>
            <a:r>
              <a:rPr lang="it-IT" sz="2200" dirty="0"/>
              <a:t> 100 or 90 </a:t>
            </a:r>
            <a:r>
              <a:rPr lang="it-IT" sz="2200" dirty="0" err="1"/>
              <a:t>years</a:t>
            </a:r>
            <a:r>
              <a:rPr lang="it-IT" sz="2200" dirty="0"/>
              <a:t>, etc.)</a:t>
            </a:r>
          </a:p>
        </p:txBody>
      </p:sp>
    </p:spTree>
    <p:extLst>
      <p:ext uri="{BB962C8B-B14F-4D97-AF65-F5344CB8AC3E}">
        <p14:creationId xmlns:p14="http://schemas.microsoft.com/office/powerpoint/2010/main" val="3254667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 err="1"/>
              <a:t>Usually</a:t>
            </a:r>
            <a:r>
              <a:rPr lang="it-IT" sz="2400" dirty="0"/>
              <a:t> in </a:t>
            </a:r>
            <a:r>
              <a:rPr lang="it-IT" sz="2400" dirty="0" err="1"/>
              <a:t>such</a:t>
            </a:r>
            <a:r>
              <a:rPr lang="it-IT" sz="2400" dirty="0"/>
              <a:t> an </a:t>
            </a:r>
            <a:r>
              <a:rPr lang="it-IT" sz="2400" dirty="0" err="1"/>
              <a:t>activity</a:t>
            </a:r>
            <a:r>
              <a:rPr lang="it-IT" sz="2400" dirty="0"/>
              <a:t> INPS </a:t>
            </a:r>
            <a:r>
              <a:rPr lang="it-IT" sz="2400" dirty="0" err="1"/>
              <a:t>does</a:t>
            </a:r>
            <a:r>
              <a:rPr lang="it-IT" sz="2400" dirty="0"/>
              <a:t> </a:t>
            </a:r>
            <a:r>
              <a:rPr lang="it-IT" sz="2400" dirty="0" err="1"/>
              <a:t>not</a:t>
            </a:r>
            <a:r>
              <a:rPr lang="it-IT" sz="2400" dirty="0"/>
              <a:t> delete position </a:t>
            </a:r>
            <a:r>
              <a:rPr lang="it-IT" sz="2400" dirty="0" err="1"/>
              <a:t>immediately</a:t>
            </a:r>
            <a:r>
              <a:rPr lang="it-IT" sz="2400" dirty="0"/>
              <a:t> </a:t>
            </a:r>
            <a:r>
              <a:rPr lang="it-IT" sz="2400" dirty="0" err="1"/>
              <a:t>but</a:t>
            </a:r>
            <a:r>
              <a:rPr lang="it-IT" sz="2400" dirty="0"/>
              <a:t> </a:t>
            </a:r>
            <a:r>
              <a:rPr lang="it-IT" sz="2400" dirty="0" err="1"/>
              <a:t>after</a:t>
            </a:r>
            <a:r>
              <a:rPr lang="it-IT" sz="2400" dirty="0"/>
              <a:t> an accurate control of </a:t>
            </a:r>
            <a:r>
              <a:rPr lang="it-IT" sz="2400" dirty="0" err="1"/>
              <a:t>local</a:t>
            </a:r>
            <a:r>
              <a:rPr lang="it-IT" sz="2400" dirty="0"/>
              <a:t> office.</a:t>
            </a:r>
          </a:p>
          <a:p>
            <a:pPr marL="0" indent="0" algn="just">
              <a:buNone/>
            </a:pPr>
            <a:r>
              <a:rPr lang="it-IT" sz="2400" dirty="0" err="1"/>
              <a:t>This</a:t>
            </a:r>
            <a:r>
              <a:rPr lang="it-IT" sz="2400" dirty="0"/>
              <a:t> control </a:t>
            </a:r>
            <a:r>
              <a:rPr lang="it-IT" sz="2400" dirty="0" err="1"/>
              <a:t>allows</a:t>
            </a:r>
            <a:r>
              <a:rPr lang="it-IT" sz="2400" dirty="0"/>
              <a:t> INPS to take the </a:t>
            </a:r>
            <a:r>
              <a:rPr lang="it-IT" sz="2400" dirty="0" err="1"/>
              <a:t>appropiate</a:t>
            </a:r>
            <a:r>
              <a:rPr lang="it-IT" sz="2400" dirty="0"/>
              <a:t> </a:t>
            </a:r>
            <a:r>
              <a:rPr lang="it-IT" sz="2400" dirty="0" err="1"/>
              <a:t>actions</a:t>
            </a:r>
            <a:r>
              <a:rPr lang="it-IT" sz="2400" dirty="0"/>
              <a:t>, i.e. </a:t>
            </a:r>
            <a:r>
              <a:rPr lang="it-IT" sz="2400" dirty="0" err="1"/>
              <a:t>judicial</a:t>
            </a:r>
            <a:r>
              <a:rPr lang="it-IT" sz="2400" dirty="0"/>
              <a:t> or </a:t>
            </a:r>
            <a:r>
              <a:rPr lang="it-IT" sz="2400" dirty="0" err="1"/>
              <a:t>administrative</a:t>
            </a:r>
            <a:r>
              <a:rPr lang="it-IT" sz="2400" dirty="0"/>
              <a:t> and </a:t>
            </a:r>
            <a:r>
              <a:rPr lang="it-IT" sz="2400" dirty="0" err="1"/>
              <a:t>furthermore</a:t>
            </a:r>
            <a:r>
              <a:rPr lang="it-IT" sz="2400" dirty="0"/>
              <a:t> to </a:t>
            </a:r>
            <a:r>
              <a:rPr lang="it-IT" sz="2400" dirty="0" err="1"/>
              <a:t>check</a:t>
            </a:r>
            <a:r>
              <a:rPr lang="it-IT" sz="2400" dirty="0"/>
              <a:t> </a:t>
            </a:r>
            <a:r>
              <a:rPr lang="it-IT" sz="2400" dirty="0" err="1"/>
              <a:t>if</a:t>
            </a:r>
            <a:r>
              <a:rPr lang="it-IT" sz="2400" dirty="0"/>
              <a:t> the City </a:t>
            </a:r>
            <a:r>
              <a:rPr lang="it-IT" sz="2400" dirty="0" err="1"/>
              <a:t>Council</a:t>
            </a:r>
            <a:r>
              <a:rPr lang="it-IT" sz="2400" dirty="0"/>
              <a:t> </a:t>
            </a:r>
            <a:r>
              <a:rPr lang="it-IT" sz="2400" dirty="0" err="1"/>
              <a:t>procedurs</a:t>
            </a:r>
            <a:r>
              <a:rPr lang="it-IT" sz="2400" dirty="0"/>
              <a:t> are </a:t>
            </a:r>
            <a:r>
              <a:rPr lang="it-IT" sz="2400" dirty="0" err="1"/>
              <a:t>correct</a:t>
            </a:r>
            <a:r>
              <a:rPr lang="it-IT" sz="2400" dirty="0"/>
              <a:t>.</a:t>
            </a:r>
          </a:p>
          <a:p>
            <a:pPr marL="0" indent="0" algn="just">
              <a:buNone/>
            </a:pPr>
            <a:r>
              <a:rPr lang="it-IT" sz="2400" dirty="0"/>
              <a:t> </a:t>
            </a:r>
          </a:p>
          <a:p>
            <a:pPr marL="0" indent="0" algn="just">
              <a:buNone/>
            </a:pPr>
            <a:r>
              <a:rPr lang="it-IT" sz="2400" dirty="0" err="1"/>
              <a:t>As</a:t>
            </a:r>
            <a:r>
              <a:rPr lang="it-IT" sz="2400" dirty="0"/>
              <a:t> </a:t>
            </a:r>
            <a:r>
              <a:rPr lang="it-IT" sz="2400" dirty="0" err="1"/>
              <a:t>four</a:t>
            </a:r>
            <a:r>
              <a:rPr lang="it-IT" sz="2400" dirty="0"/>
              <a:t> </a:t>
            </a:r>
            <a:r>
              <a:rPr lang="it-IT" sz="2400" dirty="0" err="1"/>
              <a:t>as</a:t>
            </a:r>
            <a:r>
              <a:rPr lang="it-IT" sz="2400" dirty="0"/>
              <a:t> </a:t>
            </a:r>
            <a:r>
              <a:rPr lang="it-IT" sz="2400" dirty="0" err="1"/>
              <a:t>pension</a:t>
            </a:r>
            <a:r>
              <a:rPr lang="it-IT" sz="2400" dirty="0"/>
              <a:t> </a:t>
            </a:r>
            <a:r>
              <a:rPr lang="it-IT" sz="2400" dirty="0" err="1"/>
              <a:t>payed</a:t>
            </a:r>
            <a:r>
              <a:rPr lang="it-IT" sz="2400" dirty="0"/>
              <a:t> </a:t>
            </a:r>
            <a:r>
              <a:rPr lang="it-IT" sz="2400" dirty="0" err="1"/>
              <a:t>abroad</a:t>
            </a:r>
            <a:r>
              <a:rPr lang="it-IT" sz="2400" dirty="0"/>
              <a:t>, Citibank </a:t>
            </a:r>
            <a:r>
              <a:rPr lang="it-IT" sz="2400" dirty="0" err="1"/>
              <a:t>is</a:t>
            </a:r>
            <a:r>
              <a:rPr lang="it-IT" sz="2400" dirty="0"/>
              <a:t> in a </a:t>
            </a:r>
            <a:r>
              <a:rPr lang="it-IT" sz="2400" dirty="0" err="1"/>
              <a:t>charge</a:t>
            </a:r>
            <a:r>
              <a:rPr lang="it-IT" sz="2400" dirty="0"/>
              <a:t> of </a:t>
            </a:r>
            <a:r>
              <a:rPr lang="it-IT" sz="2400" dirty="0" err="1"/>
              <a:t>verifyng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</a:t>
            </a:r>
            <a:r>
              <a:rPr lang="it-IT" sz="2400" dirty="0" err="1"/>
              <a:t>beneficiares</a:t>
            </a:r>
            <a:r>
              <a:rPr lang="it-IT" sz="2400" dirty="0"/>
              <a:t> are </a:t>
            </a:r>
            <a:r>
              <a:rPr lang="it-IT" sz="2400" dirty="0" err="1"/>
              <a:t>still</a:t>
            </a:r>
            <a:r>
              <a:rPr lang="it-IT" sz="2400" dirty="0"/>
              <a:t> </a:t>
            </a:r>
            <a:r>
              <a:rPr lang="it-IT" sz="2400" dirty="0" err="1"/>
              <a:t>alive</a:t>
            </a:r>
            <a:r>
              <a:rPr lang="it-IT" sz="2400" dirty="0"/>
              <a:t>.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96764" y="2333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it-IT" sz="2800" dirty="0" err="1">
                <a:latin typeface="Optane"/>
                <a:ea typeface="Verdana" pitchFamily="34" charset="0"/>
                <a:cs typeface="Verdana" pitchFamily="34" charset="0"/>
              </a:rPr>
              <a:t>Verification</a:t>
            </a:r>
            <a:r>
              <a:rPr lang="it-IT" sz="2800" dirty="0">
                <a:latin typeface="Optane"/>
                <a:ea typeface="Verdana" pitchFamily="34" charset="0"/>
                <a:cs typeface="Verdana" pitchFamily="34" charset="0"/>
              </a:rPr>
              <a:t> </a:t>
            </a:r>
            <a:r>
              <a:rPr lang="it-IT" sz="2800" dirty="0" err="1">
                <a:latin typeface="Optane"/>
                <a:ea typeface="Verdana" pitchFamily="34" charset="0"/>
                <a:cs typeface="Verdana" pitchFamily="34" charset="0"/>
              </a:rPr>
              <a:t>that</a:t>
            </a:r>
            <a:r>
              <a:rPr lang="it-IT" sz="2800" dirty="0">
                <a:latin typeface="Optane"/>
                <a:ea typeface="Verdana" pitchFamily="34" charset="0"/>
                <a:cs typeface="Verdana" pitchFamily="34" charset="0"/>
              </a:rPr>
              <a:t> Inps </a:t>
            </a:r>
            <a:r>
              <a:rPr lang="it-IT" sz="2800" dirty="0" err="1">
                <a:latin typeface="Optane"/>
                <a:ea typeface="Verdana" pitchFamily="34" charset="0"/>
                <a:cs typeface="Verdana" pitchFamily="34" charset="0"/>
              </a:rPr>
              <a:t>beneficiaries</a:t>
            </a:r>
            <a:r>
              <a:rPr lang="it-IT" sz="2800" dirty="0">
                <a:latin typeface="Optane"/>
                <a:ea typeface="Verdana" pitchFamily="34" charset="0"/>
                <a:cs typeface="Verdana" pitchFamily="34" charset="0"/>
              </a:rPr>
              <a:t>  are </a:t>
            </a:r>
            <a:r>
              <a:rPr lang="it-IT" sz="2800" dirty="0" err="1">
                <a:latin typeface="Optane"/>
                <a:ea typeface="Verdana" pitchFamily="34" charset="0"/>
                <a:cs typeface="Verdana" pitchFamily="34" charset="0"/>
              </a:rPr>
              <a:t>alive</a:t>
            </a:r>
            <a:r>
              <a:rPr lang="it-IT" sz="2800" dirty="0">
                <a:latin typeface="Optane"/>
                <a:ea typeface="Verdana" pitchFamily="34" charset="0"/>
                <a:cs typeface="Verdana" pitchFamily="34" charset="0"/>
              </a:rPr>
              <a:t> 2/2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018605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8464" y="260648"/>
            <a:ext cx="9066340" cy="648090"/>
          </a:xfrm>
        </p:spPr>
        <p:txBody>
          <a:bodyPr>
            <a:no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800" dirty="0">
                <a:latin typeface="Optane"/>
                <a:ea typeface="Verdana" pitchFamily="34" charset="0"/>
                <a:cs typeface="Verdana" pitchFamily="34" charset="0"/>
              </a:rPr>
              <a:t>Future </a:t>
            </a:r>
            <a:r>
              <a:rPr lang="it-IT" sz="2800" dirty="0" err="1">
                <a:latin typeface="Optane"/>
                <a:ea typeface="Verdana" pitchFamily="34" charset="0"/>
                <a:cs typeface="Verdana" pitchFamily="34" charset="0"/>
              </a:rPr>
              <a:t>perspectives</a:t>
            </a:r>
            <a:r>
              <a:rPr lang="it-IT" sz="2800" dirty="0">
                <a:latin typeface="Optane"/>
                <a:ea typeface="Verdana" pitchFamily="34" charset="0"/>
                <a:cs typeface="Verdana" pitchFamily="34" charset="0"/>
              </a:rPr>
              <a:t>  - </a:t>
            </a:r>
            <a:r>
              <a:rPr lang="it-IT" sz="2800" dirty="0">
                <a:latin typeface="Optane"/>
              </a:rPr>
              <a:t>National </a:t>
            </a:r>
            <a:r>
              <a:rPr lang="it-IT" sz="2800" dirty="0" err="1">
                <a:latin typeface="Optane"/>
              </a:rPr>
              <a:t>records</a:t>
            </a:r>
            <a:r>
              <a:rPr lang="it-IT" sz="2800" dirty="0">
                <a:latin typeface="Optane"/>
              </a:rPr>
              <a:t> of </a:t>
            </a:r>
            <a:r>
              <a:rPr lang="it-IT" sz="2800" dirty="0" err="1">
                <a:latin typeface="Optane"/>
              </a:rPr>
              <a:t>resident</a:t>
            </a:r>
            <a:r>
              <a:rPr lang="it-IT" sz="2800" dirty="0">
                <a:latin typeface="Optane"/>
              </a:rPr>
              <a:t> </a:t>
            </a:r>
            <a:r>
              <a:rPr lang="it-IT" sz="2800" dirty="0" err="1">
                <a:latin typeface="Optane"/>
              </a:rPr>
              <a:t>popolation</a:t>
            </a:r>
            <a:r>
              <a:rPr lang="it-IT" sz="2800" dirty="0">
                <a:latin typeface="Optane"/>
              </a:rPr>
              <a:t> </a:t>
            </a:r>
            <a:br>
              <a:rPr lang="en-US" dirty="0">
                <a:latin typeface="+mj-ea"/>
                <a:cs typeface="+mj-ea"/>
              </a:rPr>
            </a:br>
            <a:r>
              <a:rPr lang="it-IT" sz="2800" dirty="0">
                <a:latin typeface="Optane"/>
              </a:rPr>
              <a:t>				 (ANPR)  1/3</a:t>
            </a:r>
            <a:endParaRPr lang="it-IT" sz="2800" dirty="0">
              <a:latin typeface="Optane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6370" y="980660"/>
            <a:ext cx="8994330" cy="54726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ANPR, National Record of </a:t>
            </a:r>
            <a:r>
              <a:rPr lang="it-IT" sz="2400" dirty="0" err="1"/>
              <a:t>Resident</a:t>
            </a:r>
            <a:r>
              <a:rPr lang="it-IT" sz="2400" dirty="0"/>
              <a:t> </a:t>
            </a:r>
            <a:r>
              <a:rPr lang="it-IT" sz="2400" dirty="0" err="1"/>
              <a:t>Populaton</a:t>
            </a:r>
            <a:r>
              <a:rPr lang="it-IT" sz="2400" dirty="0"/>
              <a:t>, </a:t>
            </a:r>
            <a:r>
              <a:rPr lang="it-IT" sz="2400" dirty="0" err="1"/>
              <a:t>was</a:t>
            </a:r>
            <a:r>
              <a:rPr lang="it-IT" sz="2400" dirty="0"/>
              <a:t> set up with </a:t>
            </a:r>
            <a:r>
              <a:rPr lang="it-IT" sz="2400" dirty="0" err="1"/>
              <a:t>decree</a:t>
            </a:r>
            <a:r>
              <a:rPr lang="it-IT" sz="2400" dirty="0"/>
              <a:t> n. 179 of 2012 to </a:t>
            </a:r>
            <a:r>
              <a:rPr lang="it-IT" sz="2400" dirty="0" err="1"/>
              <a:t>semplify</a:t>
            </a:r>
            <a:r>
              <a:rPr lang="it-IT" sz="2400" dirty="0"/>
              <a:t> the management of personal data of </a:t>
            </a:r>
            <a:r>
              <a:rPr lang="it-IT" sz="2400" dirty="0" err="1"/>
              <a:t>population</a:t>
            </a:r>
            <a:r>
              <a:rPr lang="it-IT" sz="2400" dirty="0"/>
              <a:t> ( </a:t>
            </a:r>
            <a:r>
              <a:rPr lang="it-IT" sz="2400" dirty="0" err="1"/>
              <a:t>resident</a:t>
            </a:r>
            <a:r>
              <a:rPr lang="it-IT" sz="2400" dirty="0"/>
              <a:t> </a:t>
            </a:r>
            <a:r>
              <a:rPr lang="it-IT" sz="2400" dirty="0" err="1"/>
              <a:t>populaton</a:t>
            </a:r>
            <a:r>
              <a:rPr lang="it-IT" sz="2400" dirty="0"/>
              <a:t> in </a:t>
            </a:r>
            <a:r>
              <a:rPr lang="it-IT" sz="2400" dirty="0" err="1"/>
              <a:t>Italy</a:t>
            </a:r>
            <a:r>
              <a:rPr lang="it-IT" sz="2400" dirty="0"/>
              <a:t> and </a:t>
            </a:r>
            <a:r>
              <a:rPr lang="it-IT" sz="2400" dirty="0" err="1"/>
              <a:t>italians</a:t>
            </a:r>
            <a:r>
              <a:rPr lang="it-IT" sz="2400" dirty="0"/>
              <a:t> </a:t>
            </a:r>
            <a:r>
              <a:rPr lang="it-IT" sz="2400" dirty="0" err="1"/>
              <a:t>abroad</a:t>
            </a:r>
            <a:r>
              <a:rPr lang="it-IT" sz="2400" dirty="0"/>
              <a:t>)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ANPR </a:t>
            </a:r>
            <a:r>
              <a:rPr lang="it-IT" sz="2400" dirty="0" err="1"/>
              <a:t>represents</a:t>
            </a:r>
            <a:r>
              <a:rPr lang="it-IT" sz="2400" dirty="0"/>
              <a:t> the </a:t>
            </a:r>
            <a:r>
              <a:rPr lang="it-IT" sz="2400" dirty="0" err="1"/>
              <a:t>technological</a:t>
            </a:r>
            <a:r>
              <a:rPr lang="it-IT" sz="2400" dirty="0"/>
              <a:t> progress of a </a:t>
            </a:r>
            <a:r>
              <a:rPr lang="it-IT" sz="2400" dirty="0" err="1"/>
              <a:t>process</a:t>
            </a:r>
            <a:r>
              <a:rPr lang="it-IT" sz="2400" dirty="0"/>
              <a:t> </a:t>
            </a:r>
            <a:r>
              <a:rPr lang="it-IT" sz="2400" dirty="0" err="1"/>
              <a:t>aimed</a:t>
            </a:r>
            <a:r>
              <a:rPr lang="it-IT" sz="2400" dirty="0"/>
              <a:t> to </a:t>
            </a:r>
            <a:r>
              <a:rPr lang="it-IT" sz="2400" dirty="0" err="1"/>
              <a:t>collect</a:t>
            </a:r>
            <a:r>
              <a:rPr lang="it-IT" sz="2400" dirty="0"/>
              <a:t> </a:t>
            </a:r>
            <a:r>
              <a:rPr lang="it-IT" sz="2400" dirty="0" err="1"/>
              <a:t>all</a:t>
            </a:r>
            <a:r>
              <a:rPr lang="it-IT" sz="2400" dirty="0"/>
              <a:t> City  </a:t>
            </a:r>
            <a:r>
              <a:rPr lang="it-IT" sz="2400" dirty="0" err="1"/>
              <a:t>Council</a:t>
            </a:r>
            <a:r>
              <a:rPr lang="it-IT" sz="2400" dirty="0"/>
              <a:t> personal data </a:t>
            </a:r>
            <a:r>
              <a:rPr lang="it-IT" sz="2400" dirty="0" err="1"/>
              <a:t>contained</a:t>
            </a:r>
            <a:r>
              <a:rPr lang="it-IT" sz="2400" dirty="0"/>
              <a:t> in INA and AIRE in a </a:t>
            </a:r>
            <a:r>
              <a:rPr lang="it-IT" sz="2400" dirty="0" err="1"/>
              <a:t>unique</a:t>
            </a:r>
            <a:r>
              <a:rPr lang="it-IT" sz="2400" dirty="0"/>
              <a:t> database.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In </a:t>
            </a:r>
            <a:r>
              <a:rPr lang="it-IT" sz="2400" dirty="0" err="1"/>
              <a:t>such</a:t>
            </a:r>
            <a:r>
              <a:rPr lang="it-IT" sz="2400" dirty="0"/>
              <a:t> a way ANPR </a:t>
            </a:r>
            <a:r>
              <a:rPr lang="it-IT" sz="2400" dirty="0" err="1"/>
              <a:t>provides</a:t>
            </a:r>
            <a:r>
              <a:rPr lang="it-IT" sz="2400" dirty="0"/>
              <a:t> a complete and </a:t>
            </a:r>
            <a:r>
              <a:rPr lang="it-IT" sz="2400" dirty="0" err="1"/>
              <a:t>uploadet</a:t>
            </a:r>
            <a:r>
              <a:rPr lang="it-IT" sz="2400" dirty="0"/>
              <a:t> database of the </a:t>
            </a:r>
            <a:r>
              <a:rPr lang="it-IT" sz="2400" dirty="0" err="1"/>
              <a:t>whole</a:t>
            </a:r>
            <a:r>
              <a:rPr lang="it-IT" sz="2400" dirty="0"/>
              <a:t> </a:t>
            </a:r>
            <a:r>
              <a:rPr lang="it-IT" sz="2400" dirty="0" err="1"/>
              <a:t>italian</a:t>
            </a:r>
            <a:r>
              <a:rPr lang="it-IT" sz="2400" dirty="0"/>
              <a:t> </a:t>
            </a:r>
            <a:r>
              <a:rPr lang="it-IT" sz="2400" dirty="0" err="1"/>
              <a:t>population</a:t>
            </a:r>
            <a:r>
              <a:rPr lang="it-IT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8310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4364" y="188622"/>
            <a:ext cx="9066340" cy="648090"/>
          </a:xfrm>
        </p:spPr>
        <p:txBody>
          <a:bodyPr>
            <a:noAutofit/>
          </a:bodyPr>
          <a:lstStyle/>
          <a:p>
            <a:pPr algn="ctr"/>
            <a:r>
              <a:rPr lang="it-IT" sz="2400" dirty="0">
                <a:latin typeface="Optane"/>
                <a:ea typeface="Verdana" pitchFamily="34" charset="0"/>
                <a:cs typeface="Verdana" pitchFamily="34" charset="0"/>
              </a:rPr>
              <a:t>Future </a:t>
            </a:r>
            <a:r>
              <a:rPr lang="it-IT" sz="2400" dirty="0" err="1">
                <a:latin typeface="Optane"/>
                <a:ea typeface="Verdana" pitchFamily="34" charset="0"/>
                <a:cs typeface="Verdana" pitchFamily="34" charset="0"/>
              </a:rPr>
              <a:t>perspectives</a:t>
            </a:r>
            <a:r>
              <a:rPr lang="it-IT" sz="2400" dirty="0">
                <a:latin typeface="Optane"/>
                <a:ea typeface="Verdana" pitchFamily="34" charset="0"/>
                <a:cs typeface="Verdana" pitchFamily="34" charset="0"/>
              </a:rPr>
              <a:t>  - </a:t>
            </a:r>
            <a:r>
              <a:rPr lang="it-IT" sz="2400" dirty="0">
                <a:latin typeface="Optane"/>
              </a:rPr>
              <a:t>National </a:t>
            </a:r>
            <a:r>
              <a:rPr lang="it-IT" sz="2400" dirty="0" err="1">
                <a:latin typeface="Optane"/>
              </a:rPr>
              <a:t>records</a:t>
            </a:r>
            <a:r>
              <a:rPr lang="it-IT" sz="2400" dirty="0">
                <a:latin typeface="Optane"/>
              </a:rPr>
              <a:t> of </a:t>
            </a:r>
            <a:r>
              <a:rPr lang="it-IT" sz="2400" dirty="0" err="1">
                <a:latin typeface="Optane"/>
              </a:rPr>
              <a:t>resident</a:t>
            </a:r>
            <a:r>
              <a:rPr lang="it-IT" sz="2400" dirty="0">
                <a:latin typeface="Optane"/>
              </a:rPr>
              <a:t> </a:t>
            </a:r>
            <a:r>
              <a:rPr lang="it-IT" sz="2400" dirty="0" err="1">
                <a:latin typeface="Optane"/>
              </a:rPr>
              <a:t>popolation</a:t>
            </a:r>
            <a:r>
              <a:rPr lang="it-IT" sz="2400" dirty="0">
                <a:latin typeface="Optane"/>
              </a:rPr>
              <a:t> (ANPR)  2/3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8504" y="980728"/>
            <a:ext cx="899433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ANPR </a:t>
            </a:r>
            <a:r>
              <a:rPr lang="it-IT" sz="2000" dirty="0" err="1"/>
              <a:t>is</a:t>
            </a:r>
            <a:r>
              <a:rPr lang="it-IT" sz="2000" dirty="0"/>
              <a:t> an easy </a:t>
            </a:r>
            <a:r>
              <a:rPr lang="it-IT" sz="2000" dirty="0" err="1"/>
              <a:t>tool</a:t>
            </a:r>
            <a:r>
              <a:rPr lang="it-IT" sz="2000" dirty="0"/>
              <a:t> of </a:t>
            </a:r>
            <a:r>
              <a:rPr lang="it-IT" sz="2000" dirty="0" err="1"/>
              <a:t>consultation</a:t>
            </a:r>
            <a:r>
              <a:rPr lang="it-IT" sz="2000" dirty="0"/>
              <a:t> </a:t>
            </a:r>
            <a:r>
              <a:rPr lang="it-IT" sz="2000" dirty="0" err="1"/>
              <a:t>as</a:t>
            </a:r>
            <a:r>
              <a:rPr lang="it-IT" sz="2000" dirty="0"/>
              <a:t> to </a:t>
            </a:r>
            <a:r>
              <a:rPr lang="it-IT" sz="2000" dirty="0" err="1"/>
              <a:t>citizens</a:t>
            </a:r>
            <a:r>
              <a:rPr lang="it-IT" sz="2000" dirty="0"/>
              <a:t>, business, companies and public </a:t>
            </a:r>
            <a:r>
              <a:rPr lang="it-IT" sz="2000" dirty="0" err="1"/>
              <a:t>institutions</a:t>
            </a:r>
            <a:r>
              <a:rPr lang="it-IT" sz="2000" dirty="0"/>
              <a:t>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The </a:t>
            </a:r>
            <a:r>
              <a:rPr lang="it-IT" sz="2000" dirty="0" err="1"/>
              <a:t>main</a:t>
            </a:r>
            <a:r>
              <a:rPr lang="it-IT" sz="2000" dirty="0"/>
              <a:t> </a:t>
            </a:r>
            <a:r>
              <a:rPr lang="it-IT" sz="2000" dirty="0" err="1"/>
              <a:t>purposes</a:t>
            </a:r>
            <a:r>
              <a:rPr lang="it-IT" sz="2000" dirty="0"/>
              <a:t> of </a:t>
            </a:r>
            <a:r>
              <a:rPr lang="it-IT" sz="2000" dirty="0" err="1"/>
              <a:t>setting</a:t>
            </a:r>
            <a:r>
              <a:rPr lang="it-IT" sz="2000" dirty="0"/>
              <a:t> up ANPR are </a:t>
            </a:r>
            <a:r>
              <a:rPr lang="it-IT" sz="2000" dirty="0" err="1"/>
              <a:t>as</a:t>
            </a:r>
            <a:r>
              <a:rPr lang="it-IT" sz="2000" dirty="0"/>
              <a:t> </a:t>
            </a:r>
            <a:r>
              <a:rPr lang="it-IT" sz="2000" dirty="0" err="1"/>
              <a:t>following</a:t>
            </a:r>
            <a:r>
              <a:rPr lang="it-IT" sz="2000" dirty="0"/>
              <a:t>:</a:t>
            </a:r>
          </a:p>
          <a:p>
            <a:pPr algn="just"/>
            <a:r>
              <a:rPr lang="it-IT" sz="2000" dirty="0"/>
              <a:t>to </a:t>
            </a:r>
            <a:r>
              <a:rPr lang="it-IT" sz="2000" dirty="0" err="1"/>
              <a:t>avoid</a:t>
            </a:r>
            <a:r>
              <a:rPr lang="it-IT" sz="2000" dirty="0"/>
              <a:t> double personal data; </a:t>
            </a:r>
          </a:p>
          <a:p>
            <a:pPr algn="just"/>
            <a:r>
              <a:rPr lang="it-IT" sz="2000" dirty="0"/>
              <a:t>to </a:t>
            </a:r>
            <a:r>
              <a:rPr lang="it-IT" sz="2000" dirty="0" err="1"/>
              <a:t>have</a:t>
            </a:r>
            <a:r>
              <a:rPr lang="it-IT" sz="2000" dirty="0"/>
              <a:t> </a:t>
            </a:r>
            <a:r>
              <a:rPr lang="it-IT" sz="2000" dirty="0" err="1"/>
              <a:t>same</a:t>
            </a:r>
            <a:r>
              <a:rPr lang="it-IT" sz="2000" dirty="0"/>
              <a:t> personal data in </a:t>
            </a:r>
            <a:r>
              <a:rPr lang="it-IT" sz="2000" dirty="0" err="1"/>
              <a:t>each</a:t>
            </a:r>
            <a:r>
              <a:rPr lang="it-IT" sz="2000" dirty="0"/>
              <a:t> database;. </a:t>
            </a:r>
          </a:p>
          <a:p>
            <a:pPr algn="just"/>
            <a:r>
              <a:rPr lang="it-IT" sz="2000" dirty="0"/>
              <a:t>to facilitate personal data </a:t>
            </a:r>
            <a:r>
              <a:rPr lang="it-IT" sz="2000" dirty="0" err="1"/>
              <a:t>circulation</a:t>
            </a:r>
            <a:r>
              <a:rPr lang="it-IT" sz="2000" dirty="0"/>
              <a:t>;</a:t>
            </a:r>
          </a:p>
          <a:p>
            <a:pPr algn="just"/>
            <a:r>
              <a:rPr lang="it-IT" sz="2000" dirty="0"/>
              <a:t>to </a:t>
            </a:r>
            <a:r>
              <a:rPr lang="it-IT" sz="2000" dirty="0" err="1"/>
              <a:t>improve</a:t>
            </a:r>
            <a:r>
              <a:rPr lang="it-IT" sz="2000" dirty="0"/>
              <a:t> the public control over City </a:t>
            </a:r>
            <a:r>
              <a:rPr lang="it-IT" sz="2000" dirty="0" err="1"/>
              <a:t>Council</a:t>
            </a:r>
            <a:r>
              <a:rPr lang="it-IT" sz="2000" dirty="0"/>
              <a:t> </a:t>
            </a:r>
            <a:r>
              <a:rPr lang="it-IT" sz="2000" dirty="0" err="1"/>
              <a:t>proceedings</a:t>
            </a:r>
            <a:r>
              <a:rPr lang="it-IT" sz="2000" dirty="0"/>
              <a:t>.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8000 City </a:t>
            </a:r>
            <a:r>
              <a:rPr lang="it-IT" sz="2000" dirty="0" err="1"/>
              <a:t>Council</a:t>
            </a:r>
            <a:r>
              <a:rPr lang="it-IT" sz="2000" dirty="0"/>
              <a:t> database </a:t>
            </a:r>
            <a:r>
              <a:rPr lang="it-IT" sz="2000" dirty="0" err="1"/>
              <a:t>will</a:t>
            </a:r>
            <a:r>
              <a:rPr lang="it-IT" sz="2000" dirty="0"/>
              <a:t> </a:t>
            </a:r>
            <a:r>
              <a:rPr lang="it-IT" sz="2000" dirty="0" err="1"/>
              <a:t>gother</a:t>
            </a:r>
            <a:r>
              <a:rPr lang="it-IT" sz="2000" dirty="0"/>
              <a:t> to ANPR, </a:t>
            </a:r>
            <a:r>
              <a:rPr lang="it-IT" sz="2000" dirty="0" err="1"/>
              <a:t>this</a:t>
            </a:r>
            <a:r>
              <a:rPr lang="it-IT" sz="2000" dirty="0"/>
              <a:t> </a:t>
            </a:r>
            <a:r>
              <a:rPr lang="it-IT" sz="2000" dirty="0" err="1"/>
              <a:t>becoming</a:t>
            </a:r>
            <a:r>
              <a:rPr lang="it-IT" sz="2000" dirty="0"/>
              <a:t> the </a:t>
            </a:r>
            <a:r>
              <a:rPr lang="it-IT" sz="2000" dirty="0" err="1"/>
              <a:t>unique</a:t>
            </a:r>
            <a:r>
              <a:rPr lang="it-IT" sz="2000" dirty="0"/>
              <a:t> database of personal data.</a:t>
            </a:r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228467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The </a:t>
            </a:r>
            <a:r>
              <a:rPr lang="it-IT" sz="2000" dirty="0" err="1"/>
              <a:t>outcomes</a:t>
            </a:r>
            <a:r>
              <a:rPr lang="it-IT" sz="2000" dirty="0"/>
              <a:t> are the </a:t>
            </a:r>
            <a:r>
              <a:rPr lang="it-IT" sz="2000" dirty="0" err="1"/>
              <a:t>following</a:t>
            </a:r>
            <a:r>
              <a:rPr lang="it-IT" sz="2000" dirty="0"/>
              <a:t>:</a:t>
            </a:r>
          </a:p>
          <a:p>
            <a:pPr marL="0" indent="0" algn="just">
              <a:buNone/>
            </a:pPr>
            <a:endParaRPr lang="it-IT" sz="2000" dirty="0"/>
          </a:p>
          <a:p>
            <a:pPr algn="just"/>
            <a:r>
              <a:rPr lang="it-IT" sz="2000" dirty="0"/>
              <a:t>The </a:t>
            </a:r>
            <a:r>
              <a:rPr lang="it-IT" sz="2000" dirty="0" err="1"/>
              <a:t>timely</a:t>
            </a:r>
            <a:r>
              <a:rPr lang="it-IT" sz="2000" dirty="0"/>
              <a:t> information </a:t>
            </a:r>
            <a:r>
              <a:rPr lang="it-IT" sz="2000" dirty="0" err="1"/>
              <a:t>concerning</a:t>
            </a:r>
            <a:r>
              <a:rPr lang="it-IT" sz="2000" dirty="0"/>
              <a:t> personal data by public </a:t>
            </a:r>
            <a:r>
              <a:rPr lang="it-IT" sz="2000" dirty="0" err="1"/>
              <a:t>institutions</a:t>
            </a:r>
            <a:r>
              <a:rPr lang="it-IT" sz="2000" dirty="0"/>
              <a:t>;</a:t>
            </a:r>
          </a:p>
          <a:p>
            <a:pPr algn="just"/>
            <a:r>
              <a:rPr lang="it-IT" sz="2000" dirty="0"/>
              <a:t>Integration of personal data from </a:t>
            </a:r>
            <a:r>
              <a:rPr lang="it-IT" sz="2000" dirty="0" err="1"/>
              <a:t>other</a:t>
            </a:r>
            <a:r>
              <a:rPr lang="it-IT" sz="2000" dirty="0"/>
              <a:t> public </a:t>
            </a:r>
            <a:r>
              <a:rPr lang="it-IT" sz="2000" dirty="0" err="1"/>
              <a:t>institutions</a:t>
            </a:r>
            <a:r>
              <a:rPr lang="it-IT" sz="2000" dirty="0"/>
              <a:t> database in ANPR;</a:t>
            </a:r>
          </a:p>
          <a:p>
            <a:pPr algn="just"/>
            <a:r>
              <a:rPr lang="it-IT" sz="2000" dirty="0"/>
              <a:t>ANPR </a:t>
            </a:r>
            <a:r>
              <a:rPr lang="it-IT" sz="2000" dirty="0" err="1"/>
              <a:t>is</a:t>
            </a:r>
            <a:r>
              <a:rPr lang="it-IT" sz="2000" dirty="0"/>
              <a:t> the </a:t>
            </a:r>
            <a:r>
              <a:rPr lang="it-IT" sz="2000" dirty="0" err="1"/>
              <a:t>only</a:t>
            </a:r>
            <a:r>
              <a:rPr lang="it-IT" sz="2000" dirty="0"/>
              <a:t> provider of </a:t>
            </a:r>
            <a:r>
              <a:rPr lang="it-IT" sz="2000" dirty="0" err="1"/>
              <a:t>citizens</a:t>
            </a:r>
            <a:r>
              <a:rPr lang="it-IT" sz="2000" dirty="0"/>
              <a:t> data to public </a:t>
            </a:r>
            <a:r>
              <a:rPr lang="it-IT" sz="2000" dirty="0" err="1"/>
              <a:t>institutions</a:t>
            </a:r>
            <a:r>
              <a:rPr lang="it-IT" sz="2000" dirty="0"/>
              <a:t>.</a:t>
            </a:r>
          </a:p>
          <a:p>
            <a:pPr algn="just"/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Personal data </a:t>
            </a:r>
            <a:r>
              <a:rPr lang="it-IT" sz="2000" dirty="0" err="1"/>
              <a:t>will</a:t>
            </a:r>
            <a:r>
              <a:rPr lang="it-IT" sz="2000" dirty="0"/>
              <a:t> be </a:t>
            </a:r>
            <a:r>
              <a:rPr lang="it-IT" sz="2000" dirty="0" err="1"/>
              <a:t>formally</a:t>
            </a:r>
            <a:r>
              <a:rPr lang="it-IT" sz="2000" dirty="0"/>
              <a:t> </a:t>
            </a:r>
            <a:r>
              <a:rPr lang="it-IT" sz="2000" dirty="0" err="1"/>
              <a:t>controlled</a:t>
            </a:r>
            <a:r>
              <a:rPr lang="it-IT" sz="2000" dirty="0"/>
              <a:t> by the </a:t>
            </a:r>
            <a:r>
              <a:rPr lang="it-IT" sz="2000" dirty="0" err="1"/>
              <a:t>Ministry</a:t>
            </a:r>
            <a:r>
              <a:rPr lang="it-IT" sz="2000" dirty="0"/>
              <a:t> to </a:t>
            </a:r>
            <a:r>
              <a:rPr lang="it-IT" sz="2000" dirty="0" err="1"/>
              <a:t>guarantee</a:t>
            </a:r>
            <a:r>
              <a:rPr lang="it-IT" sz="2000" dirty="0"/>
              <a:t> </a:t>
            </a:r>
            <a:r>
              <a:rPr lang="it-IT" sz="2000" dirty="0" err="1"/>
              <a:t>their</a:t>
            </a:r>
            <a:r>
              <a:rPr lang="it-IT" sz="2000" dirty="0"/>
              <a:t> </a:t>
            </a:r>
            <a:r>
              <a:rPr lang="it-IT" sz="2000" dirty="0" err="1"/>
              <a:t>integrity</a:t>
            </a:r>
            <a:r>
              <a:rPr lang="it-IT" sz="2000" dirty="0"/>
              <a:t>, </a:t>
            </a:r>
            <a:r>
              <a:rPr lang="it-IT" sz="2000" dirty="0" err="1"/>
              <a:t>uniqueness</a:t>
            </a:r>
            <a:r>
              <a:rPr lang="it-IT" sz="2000" dirty="0"/>
              <a:t> and </a:t>
            </a:r>
            <a:r>
              <a:rPr lang="it-IT" sz="2000" dirty="0" err="1"/>
              <a:t>safety</a:t>
            </a:r>
            <a:r>
              <a:rPr lang="it-IT" sz="2000" dirty="0"/>
              <a:t>.</a:t>
            </a:r>
          </a:p>
          <a:p>
            <a:pPr marL="0" indent="0" algn="just">
              <a:buNone/>
            </a:pPr>
            <a:r>
              <a:rPr lang="it-IT" sz="2000" dirty="0"/>
              <a:t>ANPR, </a:t>
            </a:r>
            <a:r>
              <a:rPr lang="it-IT" sz="2000" dirty="0" err="1"/>
              <a:t>when</a:t>
            </a:r>
            <a:r>
              <a:rPr lang="it-IT" sz="2000" dirty="0"/>
              <a:t> </a:t>
            </a:r>
            <a:r>
              <a:rPr lang="it-IT" sz="2000" dirty="0" err="1"/>
              <a:t>completed</a:t>
            </a:r>
            <a:r>
              <a:rPr lang="it-IT" sz="2000" dirty="0"/>
              <a:t>, </a:t>
            </a:r>
            <a:r>
              <a:rPr lang="it-IT" sz="2000" dirty="0" err="1"/>
              <a:t>will</a:t>
            </a:r>
            <a:r>
              <a:rPr lang="it-IT" sz="2000" dirty="0"/>
              <a:t> be a new database, easy to </a:t>
            </a:r>
            <a:r>
              <a:rPr lang="it-IT" sz="2000" dirty="0" err="1"/>
              <a:t>consult</a:t>
            </a:r>
            <a:r>
              <a:rPr lang="it-IT" sz="2000" dirty="0"/>
              <a:t>, </a:t>
            </a:r>
            <a:r>
              <a:rPr lang="it-IT" sz="2000" dirty="0" err="1"/>
              <a:t>safe</a:t>
            </a:r>
            <a:r>
              <a:rPr lang="it-IT" sz="2000" dirty="0"/>
              <a:t> and of </a:t>
            </a:r>
            <a:r>
              <a:rPr lang="it-IT" sz="2000" dirty="0" err="1"/>
              <a:t>great</a:t>
            </a:r>
            <a:r>
              <a:rPr lang="it-IT" sz="2000" dirty="0"/>
              <a:t> </a:t>
            </a:r>
            <a:r>
              <a:rPr lang="it-IT" sz="2000" dirty="0" err="1"/>
              <a:t>stretegical</a:t>
            </a:r>
            <a:r>
              <a:rPr lang="it-IT" sz="2000" dirty="0"/>
              <a:t> </a:t>
            </a:r>
            <a:r>
              <a:rPr lang="it-IT" sz="2000" dirty="0" err="1"/>
              <a:t>importance</a:t>
            </a:r>
            <a:r>
              <a:rPr lang="it-IT" sz="2000" dirty="0"/>
              <a:t>.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344364" y="188622"/>
            <a:ext cx="9066340" cy="648090"/>
          </a:xfrm>
        </p:spPr>
        <p:txBody>
          <a:bodyPr>
            <a:noAutofit/>
          </a:bodyPr>
          <a:lstStyle/>
          <a:p>
            <a:pPr algn="ctr"/>
            <a:r>
              <a:rPr lang="it-IT" sz="2400" dirty="0">
                <a:latin typeface="Optane"/>
                <a:ea typeface="Verdana" pitchFamily="34" charset="0"/>
                <a:cs typeface="Verdana" pitchFamily="34" charset="0"/>
              </a:rPr>
              <a:t>Future </a:t>
            </a:r>
            <a:r>
              <a:rPr lang="it-IT" sz="2400" dirty="0" err="1">
                <a:latin typeface="Optane"/>
                <a:ea typeface="Verdana" pitchFamily="34" charset="0"/>
                <a:cs typeface="Verdana" pitchFamily="34" charset="0"/>
              </a:rPr>
              <a:t>perspectives</a:t>
            </a:r>
            <a:r>
              <a:rPr lang="it-IT" sz="2400" dirty="0">
                <a:latin typeface="Optane"/>
                <a:ea typeface="Verdana" pitchFamily="34" charset="0"/>
                <a:cs typeface="Verdana" pitchFamily="34" charset="0"/>
              </a:rPr>
              <a:t>  -National</a:t>
            </a:r>
            <a:r>
              <a:rPr lang="it-IT" sz="2400" dirty="0">
                <a:latin typeface="Optane"/>
              </a:rPr>
              <a:t> </a:t>
            </a:r>
            <a:r>
              <a:rPr lang="it-IT" sz="2400" dirty="0" err="1">
                <a:latin typeface="Optane"/>
              </a:rPr>
              <a:t>records</a:t>
            </a:r>
            <a:r>
              <a:rPr lang="it-IT" sz="2400" dirty="0">
                <a:latin typeface="Optane"/>
              </a:rPr>
              <a:t> of </a:t>
            </a:r>
            <a:r>
              <a:rPr lang="it-IT" sz="2400" dirty="0" err="1">
                <a:latin typeface="Optane"/>
              </a:rPr>
              <a:t>resident</a:t>
            </a:r>
            <a:r>
              <a:rPr lang="it-IT" sz="2400" dirty="0">
                <a:latin typeface="Optane"/>
              </a:rPr>
              <a:t> </a:t>
            </a:r>
            <a:r>
              <a:rPr lang="it-IT" sz="2400" dirty="0" err="1">
                <a:latin typeface="Optane"/>
              </a:rPr>
              <a:t>popolation</a:t>
            </a:r>
            <a:r>
              <a:rPr lang="it-IT" sz="2400" dirty="0">
                <a:latin typeface="Optane"/>
              </a:rPr>
              <a:t> (ANPR)  3/3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2049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268700"/>
            <a:ext cx="9200197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400" b="1" dirty="0">
                <a:latin typeface="Optane"/>
              </a:rPr>
              <a:t>Frame of </a:t>
            </a:r>
            <a:r>
              <a:rPr lang="it-IT" sz="2400" b="1" dirty="0" err="1">
                <a:latin typeface="Optane"/>
              </a:rPr>
              <a:t>reference</a:t>
            </a:r>
            <a:r>
              <a:rPr lang="it-IT" sz="2400" b="1" dirty="0">
                <a:latin typeface="Optane"/>
              </a:rPr>
              <a:t> 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400" b="1" dirty="0">
                <a:latin typeface="Optane"/>
              </a:rPr>
              <a:t>On-line transmission of </a:t>
            </a:r>
            <a:r>
              <a:rPr lang="it-IT" sz="2400" b="1" dirty="0" err="1">
                <a:latin typeface="Optane"/>
              </a:rPr>
              <a:t>death</a:t>
            </a:r>
            <a:r>
              <a:rPr lang="it-IT" sz="2400" b="1" dirty="0">
                <a:latin typeface="Optane"/>
              </a:rPr>
              <a:t> from City </a:t>
            </a:r>
            <a:r>
              <a:rPr lang="it-IT" sz="2400" b="1" dirty="0" err="1">
                <a:latin typeface="Optane"/>
              </a:rPr>
              <a:t>Councils</a:t>
            </a:r>
            <a:r>
              <a:rPr lang="it-IT" sz="2400" b="1" dirty="0">
                <a:latin typeface="Optane"/>
              </a:rPr>
              <a:t>/</a:t>
            </a:r>
            <a:r>
              <a:rPr lang="it-IT" sz="2400" b="1" dirty="0" err="1">
                <a:latin typeface="Optane"/>
              </a:rPr>
              <a:t>municipalities</a:t>
            </a:r>
            <a:endParaRPr lang="it-IT" sz="2400" b="1" dirty="0">
              <a:latin typeface="Optane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400" b="1" dirty="0">
                <a:latin typeface="Optane"/>
              </a:rPr>
              <a:t>National record of personal data(I.N.A.)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400" b="1" dirty="0">
                <a:latin typeface="Optane"/>
                <a:ea typeface="Verdana" pitchFamily="34" charset="0"/>
                <a:cs typeface="Verdana" pitchFamily="34" charset="0"/>
              </a:rPr>
              <a:t>On-line transmission of </a:t>
            </a:r>
            <a:r>
              <a:rPr lang="it-IT" sz="2400" b="1" dirty="0" err="1">
                <a:latin typeface="Optane"/>
                <a:ea typeface="Verdana" pitchFamily="34" charset="0"/>
                <a:cs typeface="Verdana" pitchFamily="34" charset="0"/>
              </a:rPr>
              <a:t>death</a:t>
            </a:r>
            <a:r>
              <a:rPr lang="it-IT" sz="2400" b="1" dirty="0">
                <a:latin typeface="Optane"/>
                <a:ea typeface="Verdana" pitchFamily="34" charset="0"/>
                <a:cs typeface="Verdana" pitchFamily="34" charset="0"/>
              </a:rPr>
              <a:t> from </a:t>
            </a:r>
            <a:r>
              <a:rPr lang="it-IT" sz="2400" b="1" dirty="0" err="1">
                <a:latin typeface="Optane"/>
                <a:ea typeface="Verdana" pitchFamily="34" charset="0"/>
                <a:cs typeface="Verdana" pitchFamily="34" charset="0"/>
              </a:rPr>
              <a:t>doctors</a:t>
            </a:r>
            <a:endParaRPr lang="it-IT" sz="2400" b="1" dirty="0">
              <a:latin typeface="Optane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400" b="1" dirty="0" err="1">
                <a:latin typeface="Optane"/>
                <a:ea typeface="Verdana" pitchFamily="34" charset="0"/>
                <a:cs typeface="Verdana" pitchFamily="34" charset="0"/>
              </a:rPr>
              <a:t>Verification</a:t>
            </a:r>
            <a:r>
              <a:rPr lang="it-IT" sz="2400" b="1" dirty="0">
                <a:latin typeface="Optane"/>
                <a:ea typeface="Verdana" pitchFamily="34" charset="0"/>
                <a:cs typeface="Verdana" pitchFamily="34" charset="0"/>
              </a:rPr>
              <a:t> </a:t>
            </a:r>
            <a:r>
              <a:rPr lang="it-IT" sz="2400" b="1" dirty="0" err="1">
                <a:latin typeface="Optane"/>
                <a:ea typeface="Verdana" pitchFamily="34" charset="0"/>
                <a:cs typeface="Verdana" pitchFamily="34" charset="0"/>
              </a:rPr>
              <a:t>that</a:t>
            </a:r>
            <a:r>
              <a:rPr lang="it-IT" sz="2400" b="1" dirty="0">
                <a:latin typeface="Optane"/>
                <a:ea typeface="Verdana" pitchFamily="34" charset="0"/>
                <a:cs typeface="Verdana" pitchFamily="34" charset="0"/>
              </a:rPr>
              <a:t> Inps </a:t>
            </a:r>
            <a:r>
              <a:rPr lang="it-IT" sz="2400" b="1" dirty="0" err="1">
                <a:latin typeface="Optane"/>
                <a:ea typeface="Verdana" pitchFamily="34" charset="0"/>
                <a:cs typeface="Verdana" pitchFamily="34" charset="0"/>
              </a:rPr>
              <a:t>beneficiaries</a:t>
            </a:r>
            <a:r>
              <a:rPr lang="it-IT" sz="2400" b="1" dirty="0">
                <a:latin typeface="Optane"/>
                <a:ea typeface="Verdana" pitchFamily="34" charset="0"/>
                <a:cs typeface="Verdana" pitchFamily="34" charset="0"/>
              </a:rPr>
              <a:t>  are </a:t>
            </a:r>
            <a:r>
              <a:rPr lang="it-IT" sz="2400" b="1" dirty="0" err="1">
                <a:latin typeface="Optane"/>
                <a:ea typeface="Verdana" pitchFamily="34" charset="0"/>
                <a:cs typeface="Verdana" pitchFamily="34" charset="0"/>
              </a:rPr>
              <a:t>alive</a:t>
            </a:r>
            <a:endParaRPr lang="it-IT" sz="2400" b="1" dirty="0">
              <a:latin typeface="Optane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400" b="1" dirty="0">
                <a:latin typeface="Optane"/>
                <a:ea typeface="Verdana" pitchFamily="34" charset="0"/>
                <a:cs typeface="Verdana" pitchFamily="34" charset="0"/>
              </a:rPr>
              <a:t>Future </a:t>
            </a:r>
            <a:r>
              <a:rPr lang="it-IT" sz="2400" b="1" dirty="0" err="1">
                <a:latin typeface="Optane"/>
                <a:ea typeface="Verdana" pitchFamily="34" charset="0"/>
                <a:cs typeface="Verdana" pitchFamily="34" charset="0"/>
              </a:rPr>
              <a:t>perspectives</a:t>
            </a:r>
            <a:r>
              <a:rPr lang="it-IT" sz="2400" b="1" dirty="0">
                <a:latin typeface="Optane"/>
                <a:ea typeface="Verdana" pitchFamily="34" charset="0"/>
                <a:cs typeface="Verdana" pitchFamily="34" charset="0"/>
              </a:rPr>
              <a:t> – </a:t>
            </a:r>
            <a:r>
              <a:rPr lang="it-IT" sz="2400" b="1" dirty="0" err="1">
                <a:latin typeface="Optane"/>
                <a:ea typeface="Verdana" pitchFamily="34" charset="0"/>
                <a:cs typeface="Verdana" pitchFamily="34" charset="0"/>
              </a:rPr>
              <a:t>national</a:t>
            </a:r>
            <a:r>
              <a:rPr lang="it-IT" sz="2400" b="1" dirty="0">
                <a:latin typeface="Optane"/>
              </a:rPr>
              <a:t> </a:t>
            </a:r>
            <a:r>
              <a:rPr lang="it-IT" sz="2400" b="1" dirty="0" err="1">
                <a:latin typeface="Optane"/>
              </a:rPr>
              <a:t>records</a:t>
            </a:r>
            <a:r>
              <a:rPr lang="it-IT" sz="2400" b="1" dirty="0">
                <a:latin typeface="Optane"/>
              </a:rPr>
              <a:t> of </a:t>
            </a:r>
            <a:r>
              <a:rPr lang="it-IT" sz="2400" b="1" dirty="0" err="1">
                <a:latin typeface="Optane"/>
              </a:rPr>
              <a:t>resident</a:t>
            </a:r>
            <a:r>
              <a:rPr lang="it-IT" sz="2400" b="1" dirty="0">
                <a:latin typeface="Optane"/>
              </a:rPr>
              <a:t> </a:t>
            </a:r>
            <a:r>
              <a:rPr lang="it-IT" sz="2400" b="1" dirty="0" err="1">
                <a:latin typeface="Optane"/>
              </a:rPr>
              <a:t>popolation</a:t>
            </a:r>
            <a:r>
              <a:rPr lang="it-IT" sz="2400" b="1" dirty="0">
                <a:latin typeface="Optane"/>
              </a:rPr>
              <a:t> (ANPR)</a:t>
            </a:r>
            <a:endParaRPr lang="it-IT" sz="2400" b="1">
              <a:latin typeface="Optane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/>
              <a:t>INDEX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019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988840"/>
            <a:ext cx="92001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 err="1">
                <a:latin typeface="Optane"/>
              </a:rPr>
              <a:t>Italian</a:t>
            </a:r>
            <a:r>
              <a:rPr lang="it-IT" sz="2800" dirty="0">
                <a:latin typeface="Optane"/>
              </a:rPr>
              <a:t> </a:t>
            </a:r>
            <a:r>
              <a:rPr lang="it-IT" sz="2800" dirty="0" err="1">
                <a:latin typeface="Optane"/>
              </a:rPr>
              <a:t>territory</a:t>
            </a:r>
            <a:r>
              <a:rPr lang="it-IT" sz="2800" dirty="0">
                <a:latin typeface="Optane"/>
              </a:rPr>
              <a:t> </a:t>
            </a:r>
            <a:r>
              <a:rPr lang="it-IT" sz="2800" dirty="0" err="1">
                <a:latin typeface="Optane"/>
              </a:rPr>
              <a:t>is</a:t>
            </a:r>
            <a:r>
              <a:rPr lang="it-IT" sz="2800" dirty="0">
                <a:latin typeface="Optane"/>
              </a:rPr>
              <a:t> </a:t>
            </a:r>
            <a:r>
              <a:rPr lang="it-IT" sz="2800" dirty="0" err="1">
                <a:latin typeface="Optane"/>
              </a:rPr>
              <a:t>scattered</a:t>
            </a:r>
            <a:r>
              <a:rPr lang="it-IT" sz="2800" dirty="0">
                <a:latin typeface="Optane"/>
              </a:rPr>
              <a:t> </a:t>
            </a:r>
            <a:r>
              <a:rPr lang="it-IT" sz="2800" dirty="0" err="1">
                <a:latin typeface="Optane"/>
              </a:rPr>
              <a:t>into</a:t>
            </a:r>
            <a:r>
              <a:rPr lang="it-IT" sz="2800" dirty="0">
                <a:latin typeface="Optane"/>
              </a:rPr>
              <a:t> 7.981 city </a:t>
            </a:r>
            <a:r>
              <a:rPr lang="it-IT" sz="2800" dirty="0" err="1">
                <a:latin typeface="Optane"/>
              </a:rPr>
              <a:t>councils</a:t>
            </a:r>
            <a:r>
              <a:rPr lang="it-IT" sz="2800" dirty="0">
                <a:latin typeface="Optane"/>
              </a:rPr>
              <a:t>  (</a:t>
            </a:r>
            <a:r>
              <a:rPr lang="it-IT" sz="2800" i="1" dirty="0">
                <a:latin typeface="Optane"/>
              </a:rPr>
              <a:t>Comuni</a:t>
            </a:r>
            <a:r>
              <a:rPr lang="it-IT" sz="2800" dirty="0">
                <a:latin typeface="Optane"/>
              </a:rPr>
              <a:t>) </a:t>
            </a:r>
            <a:r>
              <a:rPr lang="it-IT" sz="2800" dirty="0" err="1">
                <a:latin typeface="Optane"/>
              </a:rPr>
              <a:t>which</a:t>
            </a:r>
            <a:r>
              <a:rPr lang="it-IT" sz="2800" dirty="0">
                <a:latin typeface="Optane"/>
              </a:rPr>
              <a:t> are under control by the </a:t>
            </a:r>
            <a:r>
              <a:rPr lang="it-IT" sz="2800" dirty="0" err="1">
                <a:latin typeface="Optane"/>
              </a:rPr>
              <a:t>Ministry</a:t>
            </a:r>
            <a:r>
              <a:rPr lang="it-IT" sz="2800" dirty="0">
                <a:latin typeface="Optane"/>
              </a:rPr>
              <a:t> of </a:t>
            </a:r>
            <a:r>
              <a:rPr lang="it-IT" sz="2800" dirty="0" err="1">
                <a:latin typeface="Optane"/>
              </a:rPr>
              <a:t>Interiors</a:t>
            </a:r>
            <a:r>
              <a:rPr lang="it-IT" sz="2800" dirty="0">
                <a:latin typeface="Optane"/>
              </a:rPr>
              <a:t> or Home Office.</a:t>
            </a:r>
          </a:p>
          <a:p>
            <a:pPr algn="just"/>
            <a:endParaRPr lang="it-IT" sz="2800" dirty="0">
              <a:latin typeface="Optane"/>
            </a:endParaRPr>
          </a:p>
          <a:p>
            <a:pPr algn="just"/>
            <a:endParaRPr lang="it-IT" sz="2800" dirty="0">
              <a:latin typeface="Optane"/>
            </a:endParaRPr>
          </a:p>
          <a:p>
            <a:pPr algn="just"/>
            <a:r>
              <a:rPr lang="it-IT" sz="2800" dirty="0">
                <a:latin typeface="Optane"/>
              </a:rPr>
              <a:t>On the 1st </a:t>
            </a:r>
            <a:r>
              <a:rPr lang="it-IT" sz="2800" dirty="0" err="1">
                <a:latin typeface="Optane"/>
              </a:rPr>
              <a:t>january</a:t>
            </a:r>
            <a:r>
              <a:rPr lang="it-IT" sz="2800" dirty="0">
                <a:latin typeface="Optane"/>
              </a:rPr>
              <a:t> 2017 Inps </a:t>
            </a:r>
            <a:r>
              <a:rPr lang="it-IT" sz="2800" dirty="0" err="1">
                <a:latin typeface="Optane"/>
              </a:rPr>
              <a:t>paied</a:t>
            </a:r>
            <a:r>
              <a:rPr lang="it-IT" sz="2800" dirty="0">
                <a:latin typeface="Optane"/>
              </a:rPr>
              <a:t> 20.929.854 </a:t>
            </a:r>
            <a:r>
              <a:rPr lang="it-IT" sz="2800" dirty="0" err="1">
                <a:latin typeface="Optane"/>
              </a:rPr>
              <a:t>pensions</a:t>
            </a:r>
            <a:r>
              <a:rPr lang="it-IT" sz="2800" dirty="0">
                <a:latin typeface="Optane"/>
              </a:rPr>
              <a:t>. 3.915.126 of </a:t>
            </a:r>
            <a:r>
              <a:rPr lang="it-IT" sz="2800" dirty="0" err="1">
                <a:latin typeface="Optane"/>
              </a:rPr>
              <a:t>which</a:t>
            </a:r>
            <a:r>
              <a:rPr lang="it-IT" sz="2800" dirty="0">
                <a:latin typeface="Optane"/>
              </a:rPr>
              <a:t> </a:t>
            </a:r>
            <a:r>
              <a:rPr lang="it-IT" sz="2800" dirty="0" err="1">
                <a:latin typeface="Optane"/>
              </a:rPr>
              <a:t>as</a:t>
            </a:r>
            <a:r>
              <a:rPr lang="it-IT" sz="2800" dirty="0">
                <a:latin typeface="Optane"/>
              </a:rPr>
              <a:t> social </a:t>
            </a:r>
            <a:r>
              <a:rPr lang="it-IT" sz="2800" dirty="0" err="1">
                <a:latin typeface="Optane"/>
              </a:rPr>
              <a:t>assistance</a:t>
            </a:r>
            <a:r>
              <a:rPr lang="it-IT" sz="2800" dirty="0">
                <a:latin typeface="Optane"/>
              </a:rPr>
              <a:t> </a:t>
            </a:r>
            <a:r>
              <a:rPr lang="it-IT" sz="2800" dirty="0" err="1">
                <a:latin typeface="Optane"/>
              </a:rPr>
              <a:t>pensions</a:t>
            </a:r>
            <a:r>
              <a:rPr lang="it-IT" sz="2800" dirty="0">
                <a:latin typeface="Optane"/>
              </a:rPr>
              <a:t>.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</p:spPr>
        <p:txBody>
          <a:bodyPr>
            <a:normAutofit/>
          </a:bodyPr>
          <a:lstStyle/>
          <a:p>
            <a:pPr algn="ctr"/>
            <a:r>
              <a:rPr lang="it-IT" sz="2400" dirty="0">
                <a:latin typeface="Optane"/>
              </a:rPr>
              <a:t>FRAME OF REFERENCE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13009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4364" y="116614"/>
            <a:ext cx="9066340" cy="648090"/>
          </a:xfrm>
        </p:spPr>
        <p:txBody>
          <a:bodyPr>
            <a:noAutofit/>
          </a:bodyPr>
          <a:lstStyle/>
          <a:p>
            <a:pPr algn="ctr"/>
            <a:br>
              <a:rPr lang="en-GB" sz="2800" dirty="0">
                <a:latin typeface="Optane"/>
              </a:rPr>
            </a:br>
            <a:br>
              <a:rPr lang="en-GB" sz="2800" dirty="0">
                <a:latin typeface="Optane"/>
              </a:rPr>
            </a:br>
            <a:r>
              <a:rPr lang="en-GB" sz="2800" dirty="0">
                <a:latin typeface="Optane"/>
              </a:rPr>
              <a:t>On–line transmission of death pensioners by City Councils</a:t>
            </a:r>
            <a:br>
              <a:rPr lang="en-GB" sz="2800" dirty="0">
                <a:latin typeface="Optane"/>
              </a:rPr>
            </a:br>
            <a:br>
              <a:rPr lang="en-GB" sz="2800" dirty="0">
                <a:latin typeface="Optane"/>
              </a:rPr>
            </a:br>
            <a:endParaRPr lang="en-GB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6370" y="980660"/>
            <a:ext cx="8994330" cy="54006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Art. 34, law 903 of 21° </a:t>
            </a:r>
            <a:r>
              <a:rPr lang="it-IT" sz="2400" dirty="0" err="1"/>
              <a:t>July</a:t>
            </a:r>
            <a:r>
              <a:rPr lang="it-IT" sz="2400" dirty="0"/>
              <a:t> 1965, </a:t>
            </a:r>
            <a:r>
              <a:rPr lang="it-IT" sz="2400" dirty="0" err="1"/>
              <a:t>stated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City </a:t>
            </a:r>
            <a:r>
              <a:rPr lang="it-IT" sz="2400" dirty="0" err="1"/>
              <a:t>Councils</a:t>
            </a:r>
            <a:r>
              <a:rPr lang="it-IT" sz="2400" dirty="0"/>
              <a:t> are </a:t>
            </a:r>
            <a:r>
              <a:rPr lang="it-IT" sz="2400" dirty="0" err="1"/>
              <a:t>obliged</a:t>
            </a:r>
            <a:r>
              <a:rPr lang="it-IT" sz="2400" dirty="0"/>
              <a:t> to </a:t>
            </a:r>
            <a:r>
              <a:rPr lang="it-IT" sz="2400" dirty="0" err="1"/>
              <a:t>inform</a:t>
            </a:r>
            <a:r>
              <a:rPr lang="it-IT" sz="2400" dirty="0"/>
              <a:t> INPS of </a:t>
            </a:r>
            <a:r>
              <a:rPr lang="it-IT" sz="2400" dirty="0" err="1"/>
              <a:t>any</a:t>
            </a:r>
            <a:r>
              <a:rPr lang="it-IT" sz="2400" dirty="0"/>
              <a:t> </a:t>
            </a:r>
            <a:r>
              <a:rPr lang="it-IT" sz="2400" dirty="0" err="1"/>
              <a:t>changement</a:t>
            </a:r>
            <a:r>
              <a:rPr lang="it-IT" sz="2400" dirty="0"/>
              <a:t> in personal and family situation of </a:t>
            </a:r>
            <a:r>
              <a:rPr lang="it-IT" sz="2400" dirty="0" err="1"/>
              <a:t>citizens</a:t>
            </a:r>
            <a:r>
              <a:rPr lang="it-IT" sz="2400" dirty="0"/>
              <a:t>: </a:t>
            </a:r>
            <a:r>
              <a:rPr lang="it-IT" sz="2400" dirty="0" err="1"/>
              <a:t>marriage</a:t>
            </a:r>
            <a:r>
              <a:rPr lang="it-IT" sz="2400" dirty="0"/>
              <a:t> or </a:t>
            </a:r>
            <a:r>
              <a:rPr lang="it-IT" sz="2400" dirty="0" err="1"/>
              <a:t>death</a:t>
            </a:r>
            <a:r>
              <a:rPr lang="it-IT" sz="2400" dirty="0"/>
              <a:t>. The goal of </a:t>
            </a:r>
            <a:r>
              <a:rPr lang="it-IT" sz="2400" dirty="0" err="1"/>
              <a:t>that</a:t>
            </a:r>
            <a:r>
              <a:rPr lang="it-IT" sz="2400" dirty="0"/>
              <a:t> duty </a:t>
            </a:r>
            <a:r>
              <a:rPr lang="it-IT" sz="2400" dirty="0" err="1"/>
              <a:t>is</a:t>
            </a:r>
            <a:r>
              <a:rPr lang="it-IT" sz="2400" dirty="0"/>
              <a:t> to </a:t>
            </a:r>
            <a:r>
              <a:rPr lang="it-IT" sz="2400" dirty="0" err="1"/>
              <a:t>keep</a:t>
            </a:r>
            <a:r>
              <a:rPr lang="it-IT" sz="2400" dirty="0"/>
              <a:t> under control </a:t>
            </a:r>
            <a:r>
              <a:rPr lang="it-IT" sz="2400" dirty="0" err="1"/>
              <a:t>death</a:t>
            </a:r>
            <a:r>
              <a:rPr lang="it-IT" sz="2400" dirty="0"/>
              <a:t> of </a:t>
            </a:r>
            <a:r>
              <a:rPr lang="it-IT" sz="2400" dirty="0" err="1"/>
              <a:t>pensioners</a:t>
            </a:r>
            <a:r>
              <a:rPr lang="it-IT" sz="2400" dirty="0"/>
              <a:t> and the </a:t>
            </a:r>
            <a:r>
              <a:rPr lang="it-IT" sz="2400" dirty="0" err="1"/>
              <a:t>allowances</a:t>
            </a:r>
            <a:r>
              <a:rPr lang="it-IT" sz="2400" dirty="0"/>
              <a:t> </a:t>
            </a:r>
            <a:r>
              <a:rPr lang="it-IT" sz="2400" dirty="0" err="1"/>
              <a:t>granted</a:t>
            </a:r>
            <a:r>
              <a:rPr lang="it-IT" sz="2400" dirty="0"/>
              <a:t> to </a:t>
            </a:r>
            <a:r>
              <a:rPr lang="it-IT" sz="2400" dirty="0" err="1"/>
              <a:t>their</a:t>
            </a:r>
            <a:r>
              <a:rPr lang="it-IT" sz="2400" dirty="0"/>
              <a:t> </a:t>
            </a:r>
            <a:r>
              <a:rPr lang="it-IT" sz="2400" dirty="0" err="1"/>
              <a:t>survivors</a:t>
            </a: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Law n. 289 of the 27th dicembre 2002, </a:t>
            </a:r>
            <a:r>
              <a:rPr lang="it-IT" sz="2400" dirty="0" err="1"/>
              <a:t>introduces</a:t>
            </a:r>
            <a:r>
              <a:rPr lang="it-IT" sz="2400" dirty="0"/>
              <a:t> City </a:t>
            </a:r>
            <a:r>
              <a:rPr lang="it-IT" sz="2400" dirty="0" err="1"/>
              <a:t>Council’s</a:t>
            </a:r>
            <a:r>
              <a:rPr lang="it-IT" sz="2400" dirty="0"/>
              <a:t> duty of </a:t>
            </a:r>
            <a:r>
              <a:rPr lang="it-IT" sz="2400" dirty="0" err="1"/>
              <a:t>informing</a:t>
            </a:r>
            <a:r>
              <a:rPr lang="it-IT" sz="2400" dirty="0"/>
              <a:t> INPS </a:t>
            </a:r>
            <a:r>
              <a:rPr lang="it-IT" sz="2400" dirty="0" err="1"/>
              <a:t>about</a:t>
            </a:r>
            <a:r>
              <a:rPr lang="it-IT" sz="2400" dirty="0"/>
              <a:t> the </a:t>
            </a:r>
            <a:r>
              <a:rPr lang="it-IT" sz="2400" dirty="0" err="1"/>
              <a:t>death</a:t>
            </a:r>
            <a:r>
              <a:rPr lang="it-IT" sz="2400" dirty="0"/>
              <a:t> of </a:t>
            </a:r>
            <a:r>
              <a:rPr lang="it-IT" sz="2400" dirty="0" err="1"/>
              <a:t>pensioners</a:t>
            </a:r>
            <a:r>
              <a:rPr lang="it-IT" sz="2400" dirty="0"/>
              <a:t> </a:t>
            </a:r>
            <a:r>
              <a:rPr lang="it-IT" sz="2400" dirty="0" err="1"/>
              <a:t>through</a:t>
            </a:r>
            <a:r>
              <a:rPr lang="it-IT" sz="2400" dirty="0"/>
              <a:t> an on-line procedure. </a:t>
            </a:r>
            <a:r>
              <a:rPr lang="it-IT" sz="2400" dirty="0" err="1"/>
              <a:t>That</a:t>
            </a:r>
            <a:r>
              <a:rPr lang="it-IT" sz="2400" dirty="0"/>
              <a:t> information must be </a:t>
            </a:r>
            <a:r>
              <a:rPr lang="it-IT" sz="2400" dirty="0" err="1"/>
              <a:t>transmitted</a:t>
            </a:r>
            <a:r>
              <a:rPr lang="it-IT" sz="2400" dirty="0"/>
              <a:t> </a:t>
            </a:r>
            <a:r>
              <a:rPr lang="it-IT" sz="2400" dirty="0" err="1"/>
              <a:t>within</a:t>
            </a:r>
            <a:r>
              <a:rPr lang="it-IT" sz="2400" dirty="0"/>
              <a:t> 15 </a:t>
            </a:r>
            <a:r>
              <a:rPr lang="it-IT" sz="2400" dirty="0" err="1"/>
              <a:t>days</a:t>
            </a:r>
            <a:r>
              <a:rPr lang="it-IT" sz="2400" dirty="0"/>
              <a:t> from the </a:t>
            </a:r>
            <a:r>
              <a:rPr lang="it-IT" sz="2400" dirty="0" err="1"/>
              <a:t>day</a:t>
            </a:r>
            <a:r>
              <a:rPr lang="it-IT" sz="2400" dirty="0"/>
              <a:t> of </a:t>
            </a:r>
            <a:r>
              <a:rPr lang="it-IT" sz="2400" dirty="0" err="1"/>
              <a:t>death</a:t>
            </a:r>
            <a:r>
              <a:rPr lang="it-IT" sz="2400" dirty="0"/>
              <a:t>. </a:t>
            </a:r>
            <a:r>
              <a:rPr lang="it-IT" sz="2400" dirty="0" err="1"/>
              <a:t>Thanks</a:t>
            </a:r>
            <a:r>
              <a:rPr lang="it-IT" sz="2400" dirty="0"/>
              <a:t> to </a:t>
            </a:r>
            <a:r>
              <a:rPr lang="it-IT" sz="2400" dirty="0" err="1"/>
              <a:t>that</a:t>
            </a:r>
            <a:r>
              <a:rPr lang="it-IT" sz="2400" dirty="0"/>
              <a:t> </a:t>
            </a:r>
            <a:r>
              <a:rPr lang="it-IT" sz="2400" dirty="0" err="1"/>
              <a:t>rule</a:t>
            </a:r>
            <a:r>
              <a:rPr lang="it-IT" sz="2400" dirty="0"/>
              <a:t> </a:t>
            </a:r>
            <a:r>
              <a:rPr lang="it-IT" sz="2400" dirty="0" err="1"/>
              <a:t>citizens</a:t>
            </a:r>
            <a:r>
              <a:rPr lang="it-IT" sz="2400" dirty="0"/>
              <a:t> </a:t>
            </a:r>
            <a:r>
              <a:rPr lang="it-IT" sz="2400" dirty="0" err="1"/>
              <a:t>need</a:t>
            </a:r>
            <a:r>
              <a:rPr lang="it-IT" sz="2400" dirty="0"/>
              <a:t> no more to </a:t>
            </a:r>
            <a:r>
              <a:rPr lang="it-IT" sz="2400" dirty="0" err="1"/>
              <a:t>send</a:t>
            </a:r>
            <a:r>
              <a:rPr lang="it-IT" sz="2400" dirty="0"/>
              <a:t> the </a:t>
            </a:r>
            <a:r>
              <a:rPr lang="it-IT" sz="2400" dirty="0" err="1"/>
              <a:t>death</a:t>
            </a:r>
            <a:r>
              <a:rPr lang="it-IT" sz="2400" dirty="0"/>
              <a:t> certificate in </a:t>
            </a:r>
            <a:r>
              <a:rPr lang="it-IT" sz="2400" dirty="0" err="1"/>
              <a:t>paper</a:t>
            </a:r>
            <a:r>
              <a:rPr lang="it-IT" sz="2400" dirty="0"/>
              <a:t> to INPS.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Law n. 326 of 2003, re-</a:t>
            </a:r>
            <a:r>
              <a:rPr lang="it-IT" sz="2400" dirty="0" err="1"/>
              <a:t>inforces</a:t>
            </a:r>
            <a:r>
              <a:rPr lang="it-IT" sz="2400" dirty="0"/>
              <a:t> the City </a:t>
            </a:r>
            <a:r>
              <a:rPr lang="it-IT" sz="2400" dirty="0" err="1"/>
              <a:t>Councils</a:t>
            </a:r>
            <a:r>
              <a:rPr lang="it-IT" sz="2400" dirty="0"/>
              <a:t> </a:t>
            </a:r>
            <a:r>
              <a:rPr lang="it-IT" sz="2400" dirty="0" err="1"/>
              <a:t>obligation</a:t>
            </a:r>
            <a:r>
              <a:rPr lang="it-IT" sz="2400" dirty="0"/>
              <a:t> to </a:t>
            </a:r>
            <a:r>
              <a:rPr lang="it-IT" sz="2400" dirty="0" err="1"/>
              <a:t>inform</a:t>
            </a:r>
            <a:r>
              <a:rPr lang="it-IT" sz="2400" dirty="0"/>
              <a:t> Inps </a:t>
            </a:r>
            <a:r>
              <a:rPr lang="it-IT" sz="2400" dirty="0" err="1"/>
              <a:t>about</a:t>
            </a:r>
            <a:r>
              <a:rPr lang="it-IT" sz="2400" dirty="0"/>
              <a:t> </a:t>
            </a:r>
            <a:r>
              <a:rPr lang="it-IT" sz="2400" dirty="0" err="1"/>
              <a:t>deceased</a:t>
            </a:r>
            <a:r>
              <a:rPr lang="it-IT" sz="2400" dirty="0"/>
              <a:t> </a:t>
            </a:r>
            <a:r>
              <a:rPr lang="it-IT" sz="2400" dirty="0" err="1"/>
              <a:t>pensioners</a:t>
            </a:r>
            <a:r>
              <a:rPr lang="it-IT" sz="2400" dirty="0"/>
              <a:t> and </a:t>
            </a:r>
            <a:r>
              <a:rPr lang="it-IT" sz="2400" dirty="0" err="1"/>
              <a:t>states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</a:t>
            </a:r>
            <a:r>
              <a:rPr lang="it-IT" sz="2400" dirty="0" err="1"/>
              <a:t>council</a:t>
            </a:r>
            <a:r>
              <a:rPr lang="it-IT" sz="2400" dirty="0"/>
              <a:t> </a:t>
            </a:r>
            <a:r>
              <a:rPr lang="it-IT" sz="2400" dirty="0" err="1"/>
              <a:t>officers</a:t>
            </a:r>
            <a:r>
              <a:rPr lang="it-IT" sz="2400" dirty="0"/>
              <a:t> </a:t>
            </a:r>
            <a:r>
              <a:rPr lang="it-IT" sz="2400" dirty="0" err="1"/>
              <a:t>who</a:t>
            </a:r>
            <a:r>
              <a:rPr lang="it-IT" sz="2400" dirty="0"/>
              <a:t> </a:t>
            </a:r>
            <a:r>
              <a:rPr lang="it-IT" sz="2400" dirty="0" err="1"/>
              <a:t>fail</a:t>
            </a:r>
            <a:r>
              <a:rPr lang="it-IT" sz="2400" dirty="0"/>
              <a:t> to do so can be </a:t>
            </a:r>
            <a:r>
              <a:rPr lang="it-IT" sz="2400" dirty="0" err="1"/>
              <a:t>subjected</a:t>
            </a:r>
            <a:r>
              <a:rPr lang="it-IT" sz="2400" dirty="0"/>
              <a:t> to </a:t>
            </a:r>
            <a:r>
              <a:rPr lang="it-IT" sz="2400" dirty="0" err="1"/>
              <a:t>pay</a:t>
            </a:r>
            <a:r>
              <a:rPr lang="it-IT" sz="2400" dirty="0"/>
              <a:t> </a:t>
            </a:r>
            <a:r>
              <a:rPr lang="it-IT" sz="2400" dirty="0" err="1"/>
              <a:t>fines</a:t>
            </a:r>
            <a:r>
              <a:rPr lang="it-IT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047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Law n. 133 of 6 August 2008 </a:t>
            </a:r>
            <a:r>
              <a:rPr lang="it-IT" sz="2400" dirty="0" err="1"/>
              <a:t>states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</a:t>
            </a:r>
            <a:r>
              <a:rPr lang="it-IT" sz="2400" dirty="0" err="1"/>
              <a:t>communications</a:t>
            </a:r>
            <a:r>
              <a:rPr lang="it-IT" sz="2400" dirty="0"/>
              <a:t> must be </a:t>
            </a:r>
            <a:r>
              <a:rPr lang="it-IT" sz="2400" dirty="0" err="1"/>
              <a:t>transmitted</a:t>
            </a:r>
            <a:r>
              <a:rPr lang="it-IT" sz="2400" dirty="0"/>
              <a:t> </a:t>
            </a:r>
            <a:r>
              <a:rPr lang="it-IT" sz="2400" dirty="0" err="1"/>
              <a:t>within</a:t>
            </a:r>
            <a:r>
              <a:rPr lang="it-IT" sz="2400" dirty="0"/>
              <a:t> </a:t>
            </a:r>
            <a:r>
              <a:rPr lang="it-IT" sz="2400" dirty="0" err="1"/>
              <a:t>two</a:t>
            </a:r>
            <a:r>
              <a:rPr lang="it-IT" sz="2400" dirty="0"/>
              <a:t> (2) </a:t>
            </a:r>
            <a:r>
              <a:rPr lang="it-IT" sz="2400" dirty="0" err="1"/>
              <a:t>days</a:t>
            </a:r>
            <a:r>
              <a:rPr lang="it-IT" sz="2400" dirty="0"/>
              <a:t> from the </a:t>
            </a:r>
            <a:r>
              <a:rPr lang="it-IT" sz="2400" dirty="0" err="1"/>
              <a:t>situation’s</a:t>
            </a:r>
            <a:r>
              <a:rPr lang="it-IT" sz="2400" dirty="0"/>
              <a:t> </a:t>
            </a:r>
            <a:r>
              <a:rPr lang="it-IT" sz="2400" dirty="0" err="1"/>
              <a:t>occurence</a:t>
            </a: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The late transmission of information to Inps </a:t>
            </a:r>
            <a:r>
              <a:rPr lang="it-IT" sz="2400" dirty="0" err="1"/>
              <a:t>foresees</a:t>
            </a:r>
            <a:r>
              <a:rPr lang="it-IT" sz="2400" dirty="0"/>
              <a:t> the  </a:t>
            </a:r>
            <a:r>
              <a:rPr lang="en-US" sz="2400" dirty="0"/>
              <a:t>possibility of holding city council officials liable for damage to the treasury (tax losses)</a:t>
            </a: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Law n.2 of 28 </a:t>
            </a:r>
            <a:r>
              <a:rPr lang="it-IT" sz="2400" dirty="0" err="1"/>
              <a:t>January</a:t>
            </a:r>
            <a:r>
              <a:rPr lang="it-IT" sz="2400" dirty="0"/>
              <a:t> 2009 </a:t>
            </a:r>
            <a:r>
              <a:rPr lang="it-IT" sz="2400" dirty="0" err="1"/>
              <a:t>establishes</a:t>
            </a:r>
            <a:r>
              <a:rPr lang="it-IT" sz="2400" dirty="0"/>
              <a:t> </a:t>
            </a:r>
            <a:r>
              <a:rPr lang="it-IT" sz="2400" dirty="0" err="1"/>
              <a:t>as</a:t>
            </a:r>
            <a:r>
              <a:rPr lang="it-IT" sz="2400" dirty="0"/>
              <a:t> </a:t>
            </a:r>
            <a:r>
              <a:rPr lang="it-IT" sz="2400" dirty="0" err="1"/>
              <a:t>following</a:t>
            </a:r>
            <a:r>
              <a:rPr lang="it-IT" sz="2400" dirty="0"/>
              <a:t>:</a:t>
            </a:r>
          </a:p>
          <a:p>
            <a:pPr marL="0" indent="0" algn="just">
              <a:buNone/>
            </a:pPr>
            <a:r>
              <a:rPr lang="it-IT" sz="2400" dirty="0"/>
              <a:t> “</a:t>
            </a:r>
            <a:r>
              <a:rPr lang="it-IT" sz="2400" dirty="0" err="1"/>
              <a:t>within</a:t>
            </a:r>
            <a:r>
              <a:rPr lang="it-IT" sz="2400" dirty="0"/>
              <a:t> 24 hours from the </a:t>
            </a:r>
            <a:r>
              <a:rPr lang="it-IT" sz="2400" dirty="0" err="1"/>
              <a:t>registration</a:t>
            </a:r>
            <a:r>
              <a:rPr lang="it-IT" sz="2400" dirty="0"/>
              <a:t> of the </a:t>
            </a:r>
            <a:r>
              <a:rPr lang="it-IT" sz="2400" dirty="0" err="1"/>
              <a:t>event</a:t>
            </a:r>
            <a:r>
              <a:rPr lang="it-IT" sz="2400" dirty="0"/>
              <a:t> in the </a:t>
            </a:r>
            <a:r>
              <a:rPr lang="it-IT" sz="2400" dirty="0" err="1"/>
              <a:t>Council</a:t>
            </a:r>
            <a:r>
              <a:rPr lang="it-IT" sz="2400" dirty="0"/>
              <a:t> </a:t>
            </a:r>
            <a:r>
              <a:rPr lang="it-IT" sz="2400" dirty="0" err="1"/>
              <a:t>Registry</a:t>
            </a:r>
            <a:r>
              <a:rPr lang="it-IT" sz="2400" dirty="0"/>
              <a:t>, the city </a:t>
            </a:r>
            <a:r>
              <a:rPr lang="it-IT" sz="2400" dirty="0" err="1"/>
              <a:t>council</a:t>
            </a:r>
            <a:r>
              <a:rPr lang="it-IT" sz="2400" dirty="0"/>
              <a:t> office </a:t>
            </a:r>
            <a:r>
              <a:rPr lang="it-IT" sz="2400" dirty="0" err="1"/>
              <a:t>transmits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</a:t>
            </a:r>
            <a:r>
              <a:rPr lang="it-IT" sz="2400" dirty="0" err="1"/>
              <a:t>variation</a:t>
            </a:r>
            <a:r>
              <a:rPr lang="it-IT" sz="2400" dirty="0"/>
              <a:t> to </a:t>
            </a:r>
            <a:r>
              <a:rPr lang="it-IT" sz="2400" i="1" dirty="0"/>
              <a:t> (</a:t>
            </a:r>
            <a:r>
              <a:rPr lang="it-IT" sz="2400" b="1" i="1" dirty="0"/>
              <a:t>I.N.A.</a:t>
            </a:r>
            <a:r>
              <a:rPr lang="it-IT" sz="2400" i="1" dirty="0"/>
              <a:t>) National Record of Personal Data.</a:t>
            </a:r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344364" y="116614"/>
            <a:ext cx="9066340" cy="648090"/>
          </a:xfrm>
        </p:spPr>
        <p:txBody>
          <a:bodyPr>
            <a:noAutofit/>
          </a:bodyPr>
          <a:lstStyle/>
          <a:p>
            <a:pPr algn="ctr"/>
            <a:br>
              <a:rPr lang="en-US" dirty="0">
                <a:latin typeface="+mj-ea"/>
                <a:cs typeface="+mj-ea"/>
              </a:rPr>
            </a:br>
            <a:br>
              <a:rPr lang="en-US" dirty="0">
                <a:latin typeface="+mj-ea"/>
                <a:cs typeface="+mj-ea"/>
              </a:rPr>
            </a:br>
            <a:br>
              <a:rPr lang="en-US" dirty="0">
                <a:latin typeface="+mj-ea"/>
                <a:cs typeface="+mj-ea"/>
              </a:rPr>
            </a:br>
            <a:r>
              <a:rPr lang="it-IT" sz="2800" dirty="0">
                <a:latin typeface="Optane"/>
              </a:rPr>
              <a:t>National record of personal data(I.N.A.) 1/4</a:t>
            </a:r>
            <a:br>
              <a:rPr lang="en-US" dirty="0">
                <a:latin typeface="+mj-ea"/>
                <a:cs typeface="+mj-ea"/>
              </a:rPr>
            </a:br>
            <a:br>
              <a:rPr lang="en-US" dirty="0">
                <a:latin typeface="+mj-ea"/>
                <a:cs typeface="+mj-ea"/>
              </a:rPr>
            </a:br>
            <a:br>
              <a:rPr lang="en-US" dirty="0">
                <a:latin typeface="+mj-ea"/>
                <a:cs typeface="+mj-ea"/>
              </a:rPr>
            </a:b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78575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National record of personal data(I.N.A.) 2/4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INA – set up in the Home Office by a 2011 </a:t>
            </a:r>
            <a:r>
              <a:rPr lang="it-IT" sz="2400" dirty="0" err="1"/>
              <a:t>legislation</a:t>
            </a:r>
            <a:r>
              <a:rPr lang="it-IT" sz="2400" dirty="0"/>
              <a:t> to </a:t>
            </a:r>
            <a:r>
              <a:rPr lang="it-IT" sz="2400" dirty="0" err="1"/>
              <a:t>enhance</a:t>
            </a:r>
            <a:r>
              <a:rPr lang="it-IT" sz="2400" dirty="0"/>
              <a:t> the control and management of the </a:t>
            </a:r>
            <a:r>
              <a:rPr lang="it-IT" sz="2400" dirty="0" err="1"/>
              <a:t>population</a:t>
            </a:r>
            <a:r>
              <a:rPr lang="it-IT" sz="2400" dirty="0"/>
              <a:t> data (personal data of </a:t>
            </a:r>
            <a:r>
              <a:rPr lang="it-IT" sz="2400" dirty="0" err="1"/>
              <a:t>citizens</a:t>
            </a:r>
            <a:r>
              <a:rPr lang="it-IT" sz="2400" dirty="0"/>
              <a:t>)- </a:t>
            </a:r>
            <a:r>
              <a:rPr lang="it-IT" sz="2400" dirty="0" err="1"/>
              <a:t>is</a:t>
            </a:r>
            <a:r>
              <a:rPr lang="it-IT" sz="2400" dirty="0"/>
              <a:t> the </a:t>
            </a:r>
            <a:r>
              <a:rPr lang="it-IT" sz="2400" dirty="0" err="1"/>
              <a:t>technological</a:t>
            </a:r>
            <a:r>
              <a:rPr lang="it-IT" sz="2400" dirty="0"/>
              <a:t> </a:t>
            </a:r>
            <a:r>
              <a:rPr lang="it-IT" sz="2400" dirty="0" err="1"/>
              <a:t>structure</a:t>
            </a:r>
            <a:r>
              <a:rPr lang="it-IT" sz="2400" dirty="0"/>
              <a:t> for the </a:t>
            </a:r>
            <a:r>
              <a:rPr lang="it-IT" sz="2400" dirty="0" err="1"/>
              <a:t>exchange</a:t>
            </a:r>
            <a:r>
              <a:rPr lang="it-IT" sz="2400" dirty="0"/>
              <a:t> of </a:t>
            </a:r>
            <a:r>
              <a:rPr lang="it-IT" sz="2400" dirty="0" err="1"/>
              <a:t>population</a:t>
            </a:r>
            <a:r>
              <a:rPr lang="it-IT" sz="2400" dirty="0"/>
              <a:t> data </a:t>
            </a:r>
            <a:r>
              <a:rPr lang="it-IT" sz="2400" dirty="0" err="1"/>
              <a:t>among</a:t>
            </a:r>
            <a:r>
              <a:rPr lang="it-IT" sz="2400" dirty="0"/>
              <a:t> city </a:t>
            </a:r>
            <a:r>
              <a:rPr lang="it-IT" sz="2400" dirty="0" err="1"/>
              <a:t>council</a:t>
            </a:r>
            <a:r>
              <a:rPr lang="it-IT" sz="2400" dirty="0"/>
              <a:t> </a:t>
            </a:r>
            <a:r>
              <a:rPr lang="it-IT" sz="2400" dirty="0" err="1"/>
              <a:t>registry</a:t>
            </a:r>
            <a:r>
              <a:rPr lang="it-IT" sz="2400" dirty="0"/>
              <a:t> and public </a:t>
            </a:r>
            <a:r>
              <a:rPr lang="it-IT" sz="2400" dirty="0" err="1"/>
              <a:t>institutions</a:t>
            </a:r>
            <a:r>
              <a:rPr lang="it-IT" sz="2400" dirty="0"/>
              <a:t>. </a:t>
            </a:r>
            <a:r>
              <a:rPr lang="it-IT" sz="2400" dirty="0" err="1"/>
              <a:t>Thus</a:t>
            </a:r>
            <a:r>
              <a:rPr lang="it-IT" sz="2400" dirty="0"/>
              <a:t> </a:t>
            </a:r>
            <a:r>
              <a:rPr lang="it-IT" sz="2400" dirty="0" err="1"/>
              <a:t>permitting</a:t>
            </a:r>
            <a:r>
              <a:rPr lang="it-IT" sz="2400" dirty="0"/>
              <a:t> to </a:t>
            </a:r>
            <a:r>
              <a:rPr lang="it-IT" sz="2400" dirty="0" err="1"/>
              <a:t>identify</a:t>
            </a:r>
            <a:r>
              <a:rPr lang="it-IT" sz="2400" dirty="0"/>
              <a:t> </a:t>
            </a:r>
            <a:r>
              <a:rPr lang="it-IT" sz="2400" dirty="0" err="1"/>
              <a:t>citizens</a:t>
            </a:r>
            <a:r>
              <a:rPr lang="it-IT" sz="2400" dirty="0"/>
              <a:t> by </a:t>
            </a:r>
            <a:r>
              <a:rPr lang="it-IT" sz="2400" dirty="0" err="1"/>
              <a:t>any</a:t>
            </a:r>
            <a:r>
              <a:rPr lang="it-IT" sz="2400" dirty="0"/>
              <a:t> </a:t>
            </a:r>
            <a:r>
              <a:rPr lang="it-IT" sz="2400" dirty="0" err="1"/>
              <a:t>pubblic</a:t>
            </a:r>
            <a:r>
              <a:rPr lang="it-IT" sz="2400" dirty="0"/>
              <a:t> body </a:t>
            </a:r>
            <a:r>
              <a:rPr lang="it-IT" sz="2400" dirty="0" err="1"/>
              <a:t>through</a:t>
            </a:r>
            <a:r>
              <a:rPr lang="it-IT" sz="2400" dirty="0"/>
              <a:t> a </a:t>
            </a:r>
            <a:r>
              <a:rPr lang="it-IT" sz="2400" dirty="0" err="1"/>
              <a:t>unique</a:t>
            </a:r>
            <a:r>
              <a:rPr lang="it-IT" sz="2400" dirty="0"/>
              <a:t> </a:t>
            </a:r>
            <a:r>
              <a:rPr lang="it-IT" sz="2400" dirty="0" err="1"/>
              <a:t>key</a:t>
            </a:r>
            <a:r>
              <a:rPr lang="it-IT" sz="2400" dirty="0"/>
              <a:t> </a:t>
            </a:r>
            <a:r>
              <a:rPr lang="it-IT" sz="2400" dirty="0" err="1"/>
              <a:t>search</a:t>
            </a:r>
            <a:r>
              <a:rPr lang="it-IT" sz="2400" dirty="0"/>
              <a:t> </a:t>
            </a:r>
            <a:r>
              <a:rPr lang="it-IT" sz="2400" dirty="0" err="1"/>
              <a:t>which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</a:t>
            </a:r>
            <a:r>
              <a:rPr lang="it-IT" sz="2400" b="1" dirty="0"/>
              <a:t>fiscal code</a:t>
            </a:r>
            <a:r>
              <a:rPr lang="it-IT" sz="2400" b="1" i="1" dirty="0"/>
              <a:t>.</a:t>
            </a:r>
            <a:r>
              <a:rPr lang="it-IT" sz="2400" dirty="0"/>
              <a:t> </a:t>
            </a:r>
            <a:r>
              <a:rPr lang="it-IT" sz="2400" i="1" dirty="0"/>
              <a:t>( Codice Fiscale C.F.)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The </a:t>
            </a:r>
            <a:r>
              <a:rPr lang="it-IT" sz="2400" b="1" dirty="0"/>
              <a:t>fiscal code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a16 </a:t>
            </a:r>
            <a:r>
              <a:rPr lang="it-IT" sz="2400" dirty="0" err="1"/>
              <a:t>alphanumeric</a:t>
            </a:r>
            <a:r>
              <a:rPr lang="it-IT" sz="2400" dirty="0"/>
              <a:t> </a:t>
            </a:r>
            <a:r>
              <a:rPr lang="it-IT" sz="2400" dirty="0" err="1"/>
              <a:t>digits</a:t>
            </a:r>
            <a:r>
              <a:rPr lang="it-IT" sz="2400" dirty="0"/>
              <a:t> line </a:t>
            </a:r>
            <a:r>
              <a:rPr lang="it-IT" sz="2400" dirty="0" err="1"/>
              <a:t>which</a:t>
            </a:r>
            <a:r>
              <a:rPr lang="it-IT" sz="2400" dirty="0"/>
              <a:t> </a:t>
            </a:r>
            <a:r>
              <a:rPr lang="it-IT" sz="2400" dirty="0" err="1"/>
              <a:t>identifies</a:t>
            </a:r>
            <a:r>
              <a:rPr lang="it-IT" sz="2400" dirty="0"/>
              <a:t> </a:t>
            </a:r>
            <a:r>
              <a:rPr lang="it-IT" sz="2400" dirty="0" err="1"/>
              <a:t>any</a:t>
            </a:r>
            <a:r>
              <a:rPr lang="it-IT" sz="2400" dirty="0"/>
              <a:t> </a:t>
            </a:r>
            <a:r>
              <a:rPr lang="it-IT" sz="2400" dirty="0" err="1"/>
              <a:t>citizens</a:t>
            </a:r>
            <a:r>
              <a:rPr lang="it-IT" sz="2400" dirty="0"/>
              <a:t> and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given</a:t>
            </a:r>
            <a:r>
              <a:rPr lang="it-IT" sz="2400" dirty="0"/>
              <a:t> to </a:t>
            </a:r>
            <a:r>
              <a:rPr lang="it-IT" sz="2400" dirty="0" err="1"/>
              <a:t>them</a:t>
            </a:r>
            <a:r>
              <a:rPr lang="it-IT" sz="2400" dirty="0"/>
              <a:t> </a:t>
            </a:r>
            <a:r>
              <a:rPr lang="it-IT" sz="2400" dirty="0" err="1"/>
              <a:t>at</a:t>
            </a:r>
            <a:r>
              <a:rPr lang="it-IT" sz="2400" dirty="0"/>
              <a:t> </a:t>
            </a:r>
            <a:r>
              <a:rPr lang="it-IT" sz="2400" dirty="0" err="1"/>
              <a:t>birth</a:t>
            </a:r>
            <a:r>
              <a:rPr lang="it-IT" sz="2400" dirty="0"/>
              <a:t> by </a:t>
            </a:r>
            <a:r>
              <a:rPr lang="it-IT" sz="2400" dirty="0" err="1"/>
              <a:t>Tax</a:t>
            </a:r>
            <a:r>
              <a:rPr lang="it-IT" sz="2400" dirty="0"/>
              <a:t> Office.</a:t>
            </a:r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484700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INA, set up and </a:t>
            </a:r>
            <a:r>
              <a:rPr lang="it-IT" sz="2400" dirty="0" err="1"/>
              <a:t>managed</a:t>
            </a:r>
            <a:r>
              <a:rPr lang="it-IT" sz="2400" dirty="0"/>
              <a:t> by the Home Office, </a:t>
            </a:r>
            <a:r>
              <a:rPr lang="it-IT" sz="2400" dirty="0" err="1"/>
              <a:t>is</a:t>
            </a:r>
            <a:r>
              <a:rPr lang="it-IT" sz="2400" dirty="0"/>
              <a:t> a free service </a:t>
            </a:r>
            <a:r>
              <a:rPr lang="it-IT" sz="2400" dirty="0" err="1"/>
              <a:t>accessible</a:t>
            </a:r>
            <a:r>
              <a:rPr lang="it-IT" sz="2400" dirty="0"/>
              <a:t> online by </a:t>
            </a:r>
            <a:r>
              <a:rPr lang="it-IT" sz="2400" dirty="0" err="1"/>
              <a:t>all</a:t>
            </a:r>
            <a:r>
              <a:rPr lang="it-IT" sz="2400" dirty="0"/>
              <a:t> City </a:t>
            </a:r>
            <a:r>
              <a:rPr lang="it-IT" sz="2400" dirty="0" err="1"/>
              <a:t>Councils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are </a:t>
            </a:r>
            <a:r>
              <a:rPr lang="it-IT" sz="2400" dirty="0" err="1"/>
              <a:t>obliged</a:t>
            </a:r>
            <a:r>
              <a:rPr lang="it-IT" sz="2400" dirty="0"/>
              <a:t> to </a:t>
            </a:r>
            <a:r>
              <a:rPr lang="it-IT" sz="2400" dirty="0" err="1"/>
              <a:t>keep</a:t>
            </a:r>
            <a:r>
              <a:rPr lang="it-IT" sz="2400" dirty="0"/>
              <a:t> </a:t>
            </a: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updated</a:t>
            </a: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The data </a:t>
            </a:r>
            <a:r>
              <a:rPr lang="it-IT" sz="2400" dirty="0" err="1"/>
              <a:t>store</a:t>
            </a:r>
            <a:r>
              <a:rPr lang="it-IT" sz="2400" dirty="0"/>
              <a:t> in INA are </a:t>
            </a:r>
            <a:r>
              <a:rPr lang="it-IT" sz="2400" dirty="0" err="1"/>
              <a:t>sent</a:t>
            </a:r>
            <a:r>
              <a:rPr lang="it-IT" sz="2400" dirty="0"/>
              <a:t> to public </a:t>
            </a:r>
            <a:r>
              <a:rPr lang="it-IT" sz="2400" dirty="0" err="1"/>
              <a:t>institutions</a:t>
            </a:r>
            <a:r>
              <a:rPr lang="it-IT" sz="2400" dirty="0"/>
              <a:t> </a:t>
            </a:r>
            <a:r>
              <a:rPr lang="it-IT" sz="2400" dirty="0" err="1"/>
              <a:t>through</a:t>
            </a:r>
            <a:r>
              <a:rPr lang="it-IT" sz="2400" dirty="0"/>
              <a:t> a security </a:t>
            </a:r>
            <a:r>
              <a:rPr lang="it-IT" sz="2400" dirty="0" err="1"/>
              <a:t>infrastructure</a:t>
            </a:r>
            <a:r>
              <a:rPr lang="it-IT" sz="2400" dirty="0"/>
              <a:t> </a:t>
            </a:r>
            <a:r>
              <a:rPr lang="it-IT" sz="2400" dirty="0" err="1"/>
              <a:t>called</a:t>
            </a:r>
            <a:r>
              <a:rPr lang="it-IT" sz="2400" dirty="0"/>
              <a:t> </a:t>
            </a:r>
            <a:r>
              <a:rPr lang="it-IT" sz="2400" i="1" dirty="0"/>
              <a:t>«Sistema di Accesso e di Interscambio Anagrafico» (S.A.I.A.)</a:t>
            </a:r>
            <a:r>
              <a:rPr lang="it-IT" sz="2400" dirty="0"/>
              <a:t>.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The personal data flow </a:t>
            </a:r>
            <a:r>
              <a:rPr lang="it-IT" sz="2400" dirty="0" err="1"/>
              <a:t>about</a:t>
            </a:r>
            <a:r>
              <a:rPr lang="it-IT" sz="2400" dirty="0"/>
              <a:t> </a:t>
            </a:r>
            <a:r>
              <a:rPr lang="it-IT" sz="2400" dirty="0" err="1"/>
              <a:t>citizens</a:t>
            </a:r>
            <a:r>
              <a:rPr lang="it-IT" sz="2400" dirty="0"/>
              <a:t> </a:t>
            </a:r>
            <a:r>
              <a:rPr lang="it-IT" sz="2400" dirty="0" err="1"/>
              <a:t>death</a:t>
            </a:r>
            <a:r>
              <a:rPr lang="it-IT" sz="2400" dirty="0"/>
              <a:t> </a:t>
            </a:r>
            <a:r>
              <a:rPr lang="it-IT" sz="2400" dirty="0" err="1"/>
              <a:t>allows</a:t>
            </a:r>
            <a:r>
              <a:rPr lang="it-IT" sz="2400" dirty="0"/>
              <a:t> INPS to a </a:t>
            </a:r>
            <a:r>
              <a:rPr lang="it-IT" sz="2400" dirty="0" err="1"/>
              <a:t>timely</a:t>
            </a:r>
            <a:r>
              <a:rPr lang="it-IT" sz="2400" dirty="0"/>
              <a:t> update of </a:t>
            </a:r>
            <a:r>
              <a:rPr lang="it-IT" sz="2400" dirty="0" err="1"/>
              <a:t>its</a:t>
            </a:r>
            <a:r>
              <a:rPr lang="it-IT" sz="2400" dirty="0"/>
              <a:t> </a:t>
            </a:r>
            <a:r>
              <a:rPr lang="it-IT" sz="2400" dirty="0" err="1"/>
              <a:t>files</a:t>
            </a:r>
            <a:r>
              <a:rPr lang="it-IT" sz="2400" dirty="0"/>
              <a:t> and </a:t>
            </a:r>
            <a:r>
              <a:rPr lang="it-IT" sz="2400" dirty="0" err="1"/>
              <a:t>therefore</a:t>
            </a:r>
            <a:r>
              <a:rPr lang="it-IT" sz="2400" dirty="0"/>
              <a:t> to delete </a:t>
            </a:r>
            <a:r>
              <a:rPr lang="it-IT" sz="2400" dirty="0" err="1"/>
              <a:t>promptly</a:t>
            </a:r>
            <a:r>
              <a:rPr lang="it-IT" sz="2400" dirty="0"/>
              <a:t> the </a:t>
            </a:r>
            <a:r>
              <a:rPr lang="it-IT" sz="2400" dirty="0" err="1"/>
              <a:t>pensions</a:t>
            </a:r>
            <a:r>
              <a:rPr lang="it-IT" sz="2400" dirty="0"/>
              <a:t> and </a:t>
            </a:r>
            <a:r>
              <a:rPr lang="it-IT" sz="2400" dirty="0" err="1"/>
              <a:t>thus</a:t>
            </a:r>
            <a:r>
              <a:rPr lang="it-IT" sz="2400" dirty="0"/>
              <a:t> </a:t>
            </a:r>
            <a:r>
              <a:rPr lang="it-IT" sz="2400" dirty="0" err="1"/>
              <a:t>avoiding</a:t>
            </a:r>
            <a:r>
              <a:rPr lang="it-IT" sz="2400" dirty="0"/>
              <a:t> to </a:t>
            </a:r>
            <a:r>
              <a:rPr lang="it-IT" sz="2400" dirty="0" err="1"/>
              <a:t>provide</a:t>
            </a:r>
            <a:r>
              <a:rPr lang="it-IT" sz="2400" dirty="0"/>
              <a:t> </a:t>
            </a:r>
            <a:r>
              <a:rPr lang="it-IT" sz="2400" dirty="0" err="1"/>
              <a:t>pensions</a:t>
            </a:r>
            <a:r>
              <a:rPr lang="it-IT" sz="2400" dirty="0"/>
              <a:t> </a:t>
            </a:r>
            <a:r>
              <a:rPr lang="it-IT" sz="2400" dirty="0" err="1"/>
              <a:t>allowances</a:t>
            </a:r>
            <a:r>
              <a:rPr lang="it-IT" sz="2400" dirty="0"/>
              <a:t> </a:t>
            </a:r>
            <a:r>
              <a:rPr lang="it-IT" sz="2400" dirty="0" err="1"/>
              <a:t>after</a:t>
            </a:r>
            <a:r>
              <a:rPr lang="it-IT" sz="2400" dirty="0"/>
              <a:t> the </a:t>
            </a:r>
            <a:r>
              <a:rPr lang="it-IT" sz="2400" dirty="0" err="1"/>
              <a:t>death</a:t>
            </a:r>
            <a:r>
              <a:rPr lang="it-IT" sz="2400" dirty="0"/>
              <a:t> of </a:t>
            </a:r>
            <a:r>
              <a:rPr lang="it-IT" sz="2400" dirty="0" err="1"/>
              <a:t>beneficiaries</a:t>
            </a:r>
            <a:r>
              <a:rPr lang="it-IT" sz="2400" dirty="0"/>
              <a:t>.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National record of personal data(I.N.A.) 3/4</a:t>
            </a:r>
          </a:p>
        </p:txBody>
      </p:sp>
    </p:spTree>
    <p:extLst>
      <p:ext uri="{BB962C8B-B14F-4D97-AF65-F5344CB8AC3E}">
        <p14:creationId xmlns:p14="http://schemas.microsoft.com/office/powerpoint/2010/main" val="2747536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 err="1"/>
              <a:t>Since</a:t>
            </a:r>
            <a:r>
              <a:rPr lang="it-IT" sz="2400" dirty="0"/>
              <a:t> 2009, INPS set up a </a:t>
            </a:r>
            <a:r>
              <a:rPr lang="it-IT" sz="2400" dirty="0" err="1"/>
              <a:t>specialised</a:t>
            </a:r>
            <a:r>
              <a:rPr lang="it-IT" sz="2400" dirty="0"/>
              <a:t> staff </a:t>
            </a:r>
            <a:r>
              <a:rPr lang="it-IT" sz="2400" dirty="0" err="1"/>
              <a:t>who</a:t>
            </a:r>
            <a:r>
              <a:rPr lang="it-IT" sz="2400" dirty="0"/>
              <a:t> </a:t>
            </a:r>
            <a:r>
              <a:rPr lang="it-IT" sz="2400" dirty="0" err="1"/>
              <a:t>ensure</a:t>
            </a:r>
            <a:r>
              <a:rPr lang="it-IT" sz="2400" dirty="0"/>
              <a:t> the </a:t>
            </a:r>
            <a:r>
              <a:rPr lang="it-IT" sz="2400" dirty="0" err="1"/>
              <a:t>proper</a:t>
            </a:r>
            <a:r>
              <a:rPr lang="it-IT" sz="2400" dirty="0"/>
              <a:t> </a:t>
            </a:r>
            <a:r>
              <a:rPr lang="it-IT" sz="2400" dirty="0" err="1"/>
              <a:t>functioning</a:t>
            </a:r>
            <a:r>
              <a:rPr lang="it-IT" sz="2400" dirty="0"/>
              <a:t> of information </a:t>
            </a:r>
            <a:r>
              <a:rPr lang="it-IT" sz="2400" dirty="0" err="1"/>
              <a:t>transmission</a:t>
            </a:r>
            <a:r>
              <a:rPr lang="it-IT" sz="2400" dirty="0"/>
              <a:t>  and are in </a:t>
            </a:r>
            <a:r>
              <a:rPr lang="it-IT" sz="2400" dirty="0" err="1"/>
              <a:t>contact</a:t>
            </a:r>
            <a:r>
              <a:rPr lang="it-IT" sz="2400" dirty="0"/>
              <a:t> with the city </a:t>
            </a:r>
            <a:r>
              <a:rPr lang="it-IT" sz="2400" dirty="0" err="1"/>
              <a:t>council</a:t>
            </a:r>
            <a:r>
              <a:rPr lang="it-IT" sz="2400" dirty="0"/>
              <a:t> </a:t>
            </a:r>
            <a:r>
              <a:rPr lang="it-IT" sz="2400" dirty="0" err="1"/>
              <a:t>officials</a:t>
            </a:r>
            <a:r>
              <a:rPr lang="it-IT" sz="2400" dirty="0"/>
              <a:t> and </a:t>
            </a:r>
            <a:r>
              <a:rPr lang="it-IT" sz="2400" dirty="0" err="1"/>
              <a:t>send</a:t>
            </a:r>
            <a:r>
              <a:rPr lang="it-IT" sz="2400" dirty="0"/>
              <a:t> to the Home Office </a:t>
            </a:r>
            <a:r>
              <a:rPr lang="it-IT" sz="2400" dirty="0" err="1"/>
              <a:t>any</a:t>
            </a:r>
            <a:r>
              <a:rPr lang="it-IT" sz="2400" dirty="0"/>
              <a:t> </a:t>
            </a:r>
            <a:r>
              <a:rPr lang="it-IT" sz="2400" dirty="0" err="1"/>
              <a:t>failure</a:t>
            </a:r>
            <a:r>
              <a:rPr lang="it-IT" sz="2400" dirty="0"/>
              <a:t> of the </a:t>
            </a:r>
            <a:r>
              <a:rPr lang="it-IT" sz="2400" dirty="0" err="1"/>
              <a:t>system</a:t>
            </a:r>
            <a:r>
              <a:rPr lang="it-IT" sz="2400" dirty="0"/>
              <a:t> or </a:t>
            </a:r>
            <a:r>
              <a:rPr lang="it-IT" sz="2400" dirty="0" err="1"/>
              <a:t>problem</a:t>
            </a:r>
            <a:r>
              <a:rPr lang="it-IT" sz="2400" dirty="0"/>
              <a:t> </a:t>
            </a:r>
            <a:r>
              <a:rPr lang="it-IT" sz="2400" dirty="0" err="1"/>
              <a:t>arisen</a:t>
            </a:r>
            <a:r>
              <a:rPr lang="it-IT" sz="2400" dirty="0"/>
              <a:t>.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The on-line </a:t>
            </a:r>
            <a:r>
              <a:rPr lang="it-IT" sz="2400" dirty="0" err="1"/>
              <a:t>transmission</a:t>
            </a:r>
            <a:r>
              <a:rPr lang="it-IT" sz="2400" dirty="0"/>
              <a:t> of data </a:t>
            </a:r>
            <a:r>
              <a:rPr lang="it-IT" sz="2400" dirty="0" err="1"/>
              <a:t>have</a:t>
            </a:r>
            <a:r>
              <a:rPr lang="it-IT" sz="2400" dirty="0"/>
              <a:t> </a:t>
            </a:r>
            <a:r>
              <a:rPr lang="it-IT" sz="2400" dirty="0" err="1"/>
              <a:t>reached</a:t>
            </a:r>
            <a:r>
              <a:rPr lang="it-IT" sz="2400" dirty="0"/>
              <a:t> </a:t>
            </a:r>
            <a:r>
              <a:rPr lang="it-IT" sz="2400" dirty="0" err="1"/>
              <a:t>today</a:t>
            </a:r>
            <a:r>
              <a:rPr lang="it-IT" sz="2400" dirty="0"/>
              <a:t> </a:t>
            </a:r>
            <a:r>
              <a:rPr lang="it-IT" sz="2400" b="1" dirty="0"/>
              <a:t>99,9% </a:t>
            </a:r>
            <a:r>
              <a:rPr lang="it-IT" sz="2400" dirty="0"/>
              <a:t>of the </a:t>
            </a:r>
            <a:r>
              <a:rPr lang="it-IT" sz="2400" dirty="0" err="1"/>
              <a:t>population</a:t>
            </a:r>
            <a:r>
              <a:rPr lang="it-IT" sz="2400" dirty="0"/>
              <a:t> and </a:t>
            </a:r>
            <a:r>
              <a:rPr lang="it-IT" sz="2400" b="1" dirty="0"/>
              <a:t>99,1%</a:t>
            </a:r>
            <a:r>
              <a:rPr lang="it-IT" sz="2400" dirty="0"/>
              <a:t> of City </a:t>
            </a:r>
            <a:r>
              <a:rPr lang="it-IT" sz="2400" dirty="0" err="1"/>
              <a:t>Councils</a:t>
            </a:r>
            <a:r>
              <a:rPr lang="it-IT" sz="2400" dirty="0"/>
              <a:t>.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 err="1"/>
              <a:t>Thanks</a:t>
            </a:r>
            <a:r>
              <a:rPr lang="it-IT" sz="2400" dirty="0"/>
              <a:t> to </a:t>
            </a:r>
            <a:r>
              <a:rPr lang="it-IT" sz="2400" dirty="0" err="1"/>
              <a:t>that</a:t>
            </a:r>
            <a:r>
              <a:rPr lang="it-IT" sz="2400" dirty="0"/>
              <a:t> online procedure and the </a:t>
            </a:r>
            <a:r>
              <a:rPr lang="it-IT" sz="2400" dirty="0" err="1"/>
              <a:t>prompt</a:t>
            </a:r>
            <a:r>
              <a:rPr lang="it-IT" sz="2400" dirty="0"/>
              <a:t> </a:t>
            </a:r>
            <a:r>
              <a:rPr lang="it-IT" sz="2400" dirty="0" err="1"/>
              <a:t>sending</a:t>
            </a:r>
            <a:r>
              <a:rPr lang="it-IT" sz="2400" dirty="0"/>
              <a:t> of information, </a:t>
            </a:r>
            <a:r>
              <a:rPr lang="it-IT" sz="2400" dirty="0" err="1"/>
              <a:t>pensions</a:t>
            </a:r>
            <a:r>
              <a:rPr lang="it-IT" sz="2400" dirty="0"/>
              <a:t> are </a:t>
            </a:r>
            <a:r>
              <a:rPr lang="it-IT" sz="2400" dirty="0" err="1"/>
              <a:t>deleted</a:t>
            </a:r>
            <a:r>
              <a:rPr lang="it-IT" sz="2400" dirty="0"/>
              <a:t> in </a:t>
            </a:r>
            <a:r>
              <a:rPr lang="it-IT" sz="2400" dirty="0" err="1"/>
              <a:t>less</a:t>
            </a:r>
            <a:r>
              <a:rPr lang="it-IT" sz="2400" dirty="0"/>
              <a:t> time </a:t>
            </a:r>
            <a:r>
              <a:rPr lang="it-IT" sz="2400" dirty="0" err="1"/>
              <a:t>than</a:t>
            </a:r>
            <a:r>
              <a:rPr lang="it-IT" sz="2400" dirty="0"/>
              <a:t> </a:t>
            </a:r>
            <a:r>
              <a:rPr lang="it-IT" sz="2400" dirty="0" err="1"/>
              <a:t>before</a:t>
            </a:r>
            <a:r>
              <a:rPr lang="it-IT" sz="2400" dirty="0"/>
              <a:t> and </a:t>
            </a:r>
            <a:r>
              <a:rPr lang="it-IT" sz="2400" dirty="0" err="1"/>
              <a:t>thus</a:t>
            </a:r>
            <a:r>
              <a:rPr lang="it-IT" sz="2400" dirty="0"/>
              <a:t> the </a:t>
            </a:r>
            <a:r>
              <a:rPr lang="it-IT" sz="2400" dirty="0" err="1"/>
              <a:t>undue</a:t>
            </a:r>
            <a:r>
              <a:rPr lang="it-IT" sz="2400" dirty="0"/>
              <a:t> or </a:t>
            </a:r>
            <a:r>
              <a:rPr lang="it-IT" sz="2400" dirty="0" err="1"/>
              <a:t>wrong</a:t>
            </a:r>
            <a:r>
              <a:rPr lang="it-IT" sz="2400" dirty="0"/>
              <a:t> </a:t>
            </a:r>
            <a:r>
              <a:rPr lang="it-IT" sz="2400" dirty="0" err="1"/>
              <a:t>payments</a:t>
            </a:r>
            <a:r>
              <a:rPr lang="it-IT" sz="2400" dirty="0"/>
              <a:t> by </a:t>
            </a:r>
            <a:r>
              <a:rPr lang="it-IT" sz="2400" dirty="0" err="1"/>
              <a:t>banks</a:t>
            </a:r>
            <a:r>
              <a:rPr lang="it-IT" sz="2400" dirty="0"/>
              <a:t> or post office are </a:t>
            </a:r>
            <a:r>
              <a:rPr lang="it-IT" sz="2400" dirty="0" err="1"/>
              <a:t>reduced</a:t>
            </a:r>
            <a:r>
              <a:rPr lang="it-IT" sz="2400" dirty="0"/>
              <a:t>. 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National record of personal data (I.N.A.) 4/4</a:t>
            </a:r>
          </a:p>
        </p:txBody>
      </p:sp>
    </p:spTree>
    <p:extLst>
      <p:ext uri="{BB962C8B-B14F-4D97-AF65-F5344CB8AC3E}">
        <p14:creationId xmlns:p14="http://schemas.microsoft.com/office/powerpoint/2010/main" val="3438056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4488" y="188622"/>
            <a:ext cx="9066340" cy="648090"/>
          </a:xfrm>
        </p:spPr>
        <p:txBody>
          <a:bodyPr anchor="ctr">
            <a:no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sz="2800" dirty="0">
                <a:latin typeface="Optane"/>
                <a:ea typeface="Verdana" pitchFamily="34" charset="0"/>
                <a:cs typeface="Verdana" pitchFamily="34" charset="0"/>
              </a:rPr>
              <a:t>On-line </a:t>
            </a:r>
            <a:r>
              <a:rPr lang="it-IT" sz="2800" dirty="0" err="1">
                <a:latin typeface="Optane"/>
                <a:ea typeface="Verdana" pitchFamily="34" charset="0"/>
                <a:cs typeface="Verdana" pitchFamily="34" charset="0"/>
              </a:rPr>
              <a:t>transmission</a:t>
            </a:r>
            <a:r>
              <a:rPr lang="it-IT" sz="2800" dirty="0">
                <a:latin typeface="Optane"/>
                <a:ea typeface="Verdana" pitchFamily="34" charset="0"/>
                <a:cs typeface="Verdana" pitchFamily="34" charset="0"/>
              </a:rPr>
              <a:t> of </a:t>
            </a:r>
            <a:r>
              <a:rPr lang="it-IT" sz="2800" dirty="0" err="1">
                <a:latin typeface="Optane"/>
                <a:ea typeface="Verdana" pitchFamily="34" charset="0"/>
                <a:cs typeface="Verdana" pitchFamily="34" charset="0"/>
              </a:rPr>
              <a:t>death</a:t>
            </a:r>
            <a:r>
              <a:rPr lang="it-IT" sz="2800" dirty="0">
                <a:latin typeface="Optane"/>
                <a:ea typeface="Verdana" pitchFamily="34" charset="0"/>
                <a:cs typeface="Verdana" pitchFamily="34" charset="0"/>
              </a:rPr>
              <a:t> from </a:t>
            </a:r>
            <a:r>
              <a:rPr lang="it-IT" sz="2800" dirty="0" err="1">
                <a:latin typeface="Optane"/>
                <a:ea typeface="Verdana" pitchFamily="34" charset="0"/>
                <a:cs typeface="Verdana" pitchFamily="34" charset="0"/>
              </a:rPr>
              <a:t>doctors</a:t>
            </a:r>
            <a:endParaRPr lang="it-IT" sz="2800" dirty="0">
              <a:latin typeface="Optane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it-IT" sz="2000" dirty="0">
              <a:latin typeface="Optane"/>
            </a:endParaRPr>
          </a:p>
          <a:p>
            <a:pPr marL="0" indent="0" algn="just">
              <a:buNone/>
            </a:pPr>
            <a:r>
              <a:rPr lang="it-IT" sz="2000" dirty="0">
                <a:latin typeface="Optane"/>
              </a:rPr>
              <a:t>Law n. 190 of 23rd </a:t>
            </a:r>
            <a:r>
              <a:rPr lang="it-IT" sz="2000" dirty="0" err="1">
                <a:latin typeface="Optane"/>
              </a:rPr>
              <a:t>december</a:t>
            </a:r>
            <a:r>
              <a:rPr lang="it-IT" sz="2000" dirty="0">
                <a:latin typeface="Optane"/>
              </a:rPr>
              <a:t> 2014, </a:t>
            </a:r>
            <a:r>
              <a:rPr lang="it-IT" sz="2000" dirty="0" err="1">
                <a:latin typeface="Optane"/>
              </a:rPr>
              <a:t>stated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that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doctors</a:t>
            </a:r>
            <a:r>
              <a:rPr lang="it-IT" sz="2000" dirty="0">
                <a:latin typeface="Optane"/>
              </a:rPr>
              <a:t> must </a:t>
            </a:r>
            <a:r>
              <a:rPr lang="it-IT" sz="2000" dirty="0" err="1">
                <a:latin typeface="Optane"/>
              </a:rPr>
              <a:t>send</a:t>
            </a:r>
            <a:r>
              <a:rPr lang="it-IT" sz="2000" dirty="0">
                <a:latin typeface="Optane"/>
              </a:rPr>
              <a:t> the </a:t>
            </a:r>
            <a:r>
              <a:rPr lang="it-IT" sz="2000" dirty="0" err="1">
                <a:latin typeface="Optane"/>
              </a:rPr>
              <a:t>death</a:t>
            </a:r>
            <a:r>
              <a:rPr lang="it-IT" sz="2000" dirty="0">
                <a:latin typeface="Optane"/>
              </a:rPr>
              <a:t> certificate to INPS by the online procedure </a:t>
            </a:r>
            <a:r>
              <a:rPr lang="it-IT" sz="2000" dirty="0" err="1">
                <a:latin typeface="Optane"/>
              </a:rPr>
              <a:t>within</a:t>
            </a:r>
            <a:r>
              <a:rPr lang="it-IT" sz="2000" dirty="0">
                <a:latin typeface="Optane"/>
              </a:rPr>
              <a:t> 48 </a:t>
            </a:r>
            <a:r>
              <a:rPr lang="it-IT" sz="2000" dirty="0" err="1">
                <a:latin typeface="Optane"/>
              </a:rPr>
              <a:t>hours.Doctors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who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fail</a:t>
            </a:r>
            <a:r>
              <a:rPr lang="it-IT" sz="2000" dirty="0">
                <a:latin typeface="Optane"/>
              </a:rPr>
              <a:t> to do so </a:t>
            </a:r>
            <a:r>
              <a:rPr lang="it-IT" sz="2000" dirty="0" err="1">
                <a:latin typeface="Optane"/>
              </a:rPr>
              <a:t>incurr</a:t>
            </a:r>
            <a:r>
              <a:rPr lang="it-IT" sz="2000" dirty="0">
                <a:latin typeface="Optane"/>
              </a:rPr>
              <a:t> to the </a:t>
            </a:r>
            <a:r>
              <a:rPr lang="it-IT" sz="2000" dirty="0" err="1">
                <a:latin typeface="Optane"/>
              </a:rPr>
              <a:t>same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fines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as</a:t>
            </a:r>
            <a:r>
              <a:rPr lang="it-IT" sz="2000" dirty="0">
                <a:latin typeface="Optane"/>
              </a:rPr>
              <a:t> for the city </a:t>
            </a:r>
            <a:r>
              <a:rPr lang="it-IT" sz="2000" dirty="0" err="1">
                <a:latin typeface="Optane"/>
              </a:rPr>
              <a:t>council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officials</a:t>
            </a:r>
            <a:r>
              <a:rPr lang="it-IT" sz="2000" dirty="0">
                <a:latin typeface="Optane"/>
              </a:rPr>
              <a:t>. </a:t>
            </a:r>
          </a:p>
          <a:p>
            <a:pPr marL="0" indent="0" algn="just">
              <a:buNone/>
            </a:pPr>
            <a:r>
              <a:rPr lang="it-IT" sz="2000" dirty="0">
                <a:latin typeface="Optane"/>
              </a:rPr>
              <a:t>The </a:t>
            </a:r>
            <a:r>
              <a:rPr lang="it-IT" sz="2000" dirty="0" err="1">
                <a:latin typeface="Optane"/>
              </a:rPr>
              <a:t>banks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where</a:t>
            </a:r>
            <a:r>
              <a:rPr lang="it-IT" sz="2000" dirty="0">
                <a:latin typeface="Optane"/>
              </a:rPr>
              <a:t> the accounts to </a:t>
            </a:r>
            <a:r>
              <a:rPr lang="it-IT" sz="2000" dirty="0" err="1">
                <a:latin typeface="Optane"/>
              </a:rPr>
              <a:t>which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pensionsa</a:t>
            </a:r>
            <a:r>
              <a:rPr lang="it-IT" sz="2000" dirty="0">
                <a:latin typeface="Optane"/>
              </a:rPr>
              <a:t> are </a:t>
            </a:r>
            <a:r>
              <a:rPr lang="it-IT" sz="2000" dirty="0" err="1">
                <a:latin typeface="Optane"/>
              </a:rPr>
              <a:t>paied</a:t>
            </a:r>
            <a:r>
              <a:rPr lang="it-IT" sz="2000" dirty="0">
                <a:latin typeface="Optane"/>
              </a:rPr>
              <a:t>, are </a:t>
            </a:r>
            <a:r>
              <a:rPr lang="it-IT" sz="2000" dirty="0" err="1">
                <a:latin typeface="Optane"/>
              </a:rPr>
              <a:t>obliged</a:t>
            </a:r>
            <a:r>
              <a:rPr lang="it-IT" sz="2000" dirty="0">
                <a:latin typeface="Optane"/>
              </a:rPr>
              <a:t> to do </a:t>
            </a:r>
            <a:r>
              <a:rPr lang="it-IT" sz="2000" dirty="0" err="1">
                <a:latin typeface="Optane"/>
              </a:rPr>
              <a:t>as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following</a:t>
            </a:r>
            <a:r>
              <a:rPr lang="it-IT" sz="2000" dirty="0">
                <a:latin typeface="Optane"/>
              </a:rPr>
              <a:t>:</a:t>
            </a:r>
          </a:p>
          <a:p>
            <a:pPr algn="just"/>
            <a:r>
              <a:rPr lang="it-IT" sz="2000" dirty="0" err="1">
                <a:latin typeface="Optane"/>
              </a:rPr>
              <a:t>promptly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give</a:t>
            </a:r>
            <a:r>
              <a:rPr lang="it-IT" sz="2000" dirty="0">
                <a:latin typeface="Optane"/>
              </a:rPr>
              <a:t> back to Inps the </a:t>
            </a:r>
            <a:r>
              <a:rPr lang="it-IT" sz="2000" dirty="0" err="1">
                <a:latin typeface="Optane"/>
              </a:rPr>
              <a:t>pension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amounts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if</a:t>
            </a:r>
            <a:r>
              <a:rPr lang="it-IT" sz="2000" dirty="0">
                <a:latin typeface="Optane"/>
              </a:rPr>
              <a:t> the </a:t>
            </a:r>
            <a:r>
              <a:rPr lang="it-IT" sz="2000" dirty="0" err="1">
                <a:latin typeface="Optane"/>
              </a:rPr>
              <a:t>beneficiary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is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not</a:t>
            </a:r>
            <a:r>
              <a:rPr lang="it-IT" sz="2000" dirty="0">
                <a:latin typeface="Optane"/>
              </a:rPr>
              <a:t> more </a:t>
            </a:r>
            <a:r>
              <a:rPr lang="it-IT" sz="2000" dirty="0" err="1">
                <a:latin typeface="Optane"/>
              </a:rPr>
              <a:t>entitled</a:t>
            </a:r>
            <a:r>
              <a:rPr lang="it-IT" sz="2000" dirty="0">
                <a:latin typeface="Optane"/>
              </a:rPr>
              <a:t> to </a:t>
            </a:r>
            <a:r>
              <a:rPr lang="it-IT" sz="2000" dirty="0" err="1">
                <a:latin typeface="Optane"/>
              </a:rPr>
              <a:t>them</a:t>
            </a:r>
            <a:r>
              <a:rPr lang="it-IT" sz="2000" dirty="0">
                <a:latin typeface="Optane"/>
              </a:rPr>
              <a:t>;</a:t>
            </a:r>
          </a:p>
          <a:p>
            <a:pPr algn="just"/>
            <a:r>
              <a:rPr lang="it-IT" sz="2000" dirty="0" err="1">
                <a:latin typeface="Optane"/>
              </a:rPr>
              <a:t>Giving</a:t>
            </a:r>
            <a:r>
              <a:rPr lang="it-IT" sz="2000" dirty="0">
                <a:latin typeface="Optane"/>
              </a:rPr>
              <a:t> to INPS personal </a:t>
            </a:r>
            <a:r>
              <a:rPr lang="it-IT" sz="2000" dirty="0" err="1">
                <a:latin typeface="Optane"/>
              </a:rPr>
              <a:t>details</a:t>
            </a:r>
            <a:r>
              <a:rPr lang="it-IT" sz="2000" dirty="0">
                <a:latin typeface="Optane"/>
              </a:rPr>
              <a:t> of the </a:t>
            </a:r>
            <a:r>
              <a:rPr lang="it-IT" sz="2000" dirty="0" err="1">
                <a:latin typeface="Optane"/>
              </a:rPr>
              <a:t>person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who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gets</a:t>
            </a:r>
            <a:r>
              <a:rPr lang="it-IT" sz="2000" dirty="0">
                <a:latin typeface="Optane"/>
              </a:rPr>
              <a:t> the </a:t>
            </a:r>
            <a:r>
              <a:rPr lang="it-IT" sz="2000" dirty="0" err="1">
                <a:latin typeface="Optane"/>
              </a:rPr>
              <a:t>money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if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it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is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impossible</a:t>
            </a:r>
            <a:r>
              <a:rPr lang="it-IT" sz="2000" dirty="0">
                <a:latin typeface="Optane"/>
              </a:rPr>
              <a:t> for the </a:t>
            </a:r>
            <a:r>
              <a:rPr lang="it-IT" sz="2000" dirty="0" err="1">
                <a:latin typeface="Optane"/>
              </a:rPr>
              <a:t>bank</a:t>
            </a:r>
            <a:r>
              <a:rPr lang="it-IT" sz="2000" dirty="0">
                <a:latin typeface="Optane"/>
              </a:rPr>
              <a:t> to </a:t>
            </a:r>
            <a:r>
              <a:rPr lang="it-IT" sz="2000" dirty="0" err="1">
                <a:latin typeface="Optane"/>
              </a:rPr>
              <a:t>pay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it</a:t>
            </a:r>
            <a:r>
              <a:rPr lang="it-IT" sz="2000" dirty="0">
                <a:latin typeface="Optane"/>
              </a:rPr>
              <a:t> back.</a:t>
            </a:r>
          </a:p>
          <a:p>
            <a:pPr marL="0" indent="0" algn="just">
              <a:buNone/>
            </a:pPr>
            <a:r>
              <a:rPr lang="it-IT" sz="2000" dirty="0">
                <a:latin typeface="Optane"/>
              </a:rPr>
              <a:t> </a:t>
            </a:r>
          </a:p>
          <a:p>
            <a:pPr marL="0" indent="0" algn="just">
              <a:buNone/>
            </a:pPr>
            <a:r>
              <a:rPr lang="it-IT" sz="2000" dirty="0" err="1">
                <a:latin typeface="Optane"/>
              </a:rPr>
              <a:t>After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receiving</a:t>
            </a:r>
            <a:r>
              <a:rPr lang="it-IT" sz="2000" dirty="0">
                <a:latin typeface="Optane"/>
              </a:rPr>
              <a:t> a </a:t>
            </a:r>
            <a:r>
              <a:rPr lang="it-IT" sz="2000" dirty="0" err="1">
                <a:latin typeface="Optane"/>
              </a:rPr>
              <a:t>death</a:t>
            </a:r>
            <a:r>
              <a:rPr lang="it-IT" sz="2000" dirty="0">
                <a:latin typeface="Optane"/>
              </a:rPr>
              <a:t> information by City </a:t>
            </a:r>
            <a:r>
              <a:rPr lang="it-IT" sz="2000" dirty="0" err="1">
                <a:latin typeface="Optane"/>
              </a:rPr>
              <a:t>Council</a:t>
            </a:r>
            <a:r>
              <a:rPr lang="it-IT" sz="2000" dirty="0">
                <a:latin typeface="Optane"/>
              </a:rPr>
              <a:t> or a </a:t>
            </a:r>
            <a:r>
              <a:rPr lang="it-IT" sz="2000" dirty="0" err="1">
                <a:latin typeface="Optane"/>
              </a:rPr>
              <a:t>doctor</a:t>
            </a:r>
            <a:r>
              <a:rPr lang="it-IT" sz="2000" dirty="0">
                <a:latin typeface="Optane"/>
              </a:rPr>
              <a:t>, INPS, </a:t>
            </a:r>
            <a:r>
              <a:rPr lang="it-IT" sz="2000" dirty="0" err="1">
                <a:latin typeface="Optane"/>
              </a:rPr>
              <a:t>thanks</a:t>
            </a:r>
            <a:r>
              <a:rPr lang="it-IT" sz="2000" dirty="0">
                <a:latin typeface="Optane"/>
              </a:rPr>
              <a:t> to online procedure, </a:t>
            </a:r>
            <a:r>
              <a:rPr lang="it-IT" sz="2000" dirty="0" err="1">
                <a:latin typeface="Optane"/>
              </a:rPr>
              <a:t>finds</a:t>
            </a:r>
            <a:r>
              <a:rPr lang="it-IT" sz="2000" dirty="0">
                <a:latin typeface="Optane"/>
              </a:rPr>
              <a:t> the </a:t>
            </a:r>
            <a:r>
              <a:rPr lang="it-IT" sz="2000" dirty="0" err="1">
                <a:latin typeface="Optane"/>
              </a:rPr>
              <a:t>person</a:t>
            </a:r>
            <a:r>
              <a:rPr lang="it-IT" sz="2000" dirty="0">
                <a:latin typeface="Optane"/>
              </a:rPr>
              <a:t> in </a:t>
            </a:r>
            <a:r>
              <a:rPr lang="it-IT" sz="2000" dirty="0" err="1">
                <a:latin typeface="Optane"/>
              </a:rPr>
              <a:t>its</a:t>
            </a:r>
            <a:r>
              <a:rPr lang="it-IT" sz="2000" dirty="0">
                <a:latin typeface="Optane"/>
              </a:rPr>
              <a:t> data base and </a:t>
            </a:r>
            <a:r>
              <a:rPr lang="it-IT" sz="2000" dirty="0" err="1">
                <a:latin typeface="Optane"/>
              </a:rPr>
              <a:t>change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appropriately</a:t>
            </a:r>
            <a:r>
              <a:rPr lang="it-IT" sz="2000" dirty="0">
                <a:latin typeface="Optane"/>
              </a:rPr>
              <a:t> the data (</a:t>
            </a:r>
            <a:r>
              <a:rPr lang="it-IT" sz="2000" dirty="0" err="1">
                <a:latin typeface="Optane"/>
              </a:rPr>
              <a:t>pension</a:t>
            </a:r>
            <a:r>
              <a:rPr lang="it-IT" sz="2000" dirty="0">
                <a:latin typeface="Optane"/>
              </a:rPr>
              <a:t> </a:t>
            </a:r>
            <a:r>
              <a:rPr lang="it-IT" sz="2000" dirty="0" err="1">
                <a:latin typeface="Optane"/>
              </a:rPr>
              <a:t>deletion</a:t>
            </a:r>
            <a:r>
              <a:rPr lang="it-IT" sz="2000" dirty="0">
                <a:latin typeface="Optane"/>
              </a:rPr>
              <a:t> or </a:t>
            </a:r>
            <a:r>
              <a:rPr lang="it-IT" sz="2000" dirty="0" err="1">
                <a:latin typeface="Optane"/>
              </a:rPr>
              <a:t>withdrawal</a:t>
            </a:r>
            <a:r>
              <a:rPr lang="it-IT" sz="2000" dirty="0">
                <a:latin typeface="Optane"/>
              </a:rPr>
              <a:t>, </a:t>
            </a:r>
            <a:r>
              <a:rPr lang="it-IT" sz="2000" dirty="0" err="1">
                <a:latin typeface="Optane"/>
              </a:rPr>
              <a:t>variation</a:t>
            </a:r>
            <a:r>
              <a:rPr lang="it-IT" sz="2000" dirty="0">
                <a:latin typeface="Optane"/>
              </a:rPr>
              <a:t> of </a:t>
            </a:r>
            <a:r>
              <a:rPr lang="it-IT" sz="2000" dirty="0" err="1">
                <a:latin typeface="Optane"/>
              </a:rPr>
              <a:t>marital</a:t>
            </a:r>
            <a:r>
              <a:rPr lang="it-IT" sz="2000" dirty="0">
                <a:latin typeface="Optane"/>
              </a:rPr>
              <a:t> status, etc.)</a:t>
            </a:r>
          </a:p>
        </p:txBody>
      </p:sp>
    </p:spTree>
    <p:extLst>
      <p:ext uri="{BB962C8B-B14F-4D97-AF65-F5344CB8AC3E}">
        <p14:creationId xmlns:p14="http://schemas.microsoft.com/office/powerpoint/2010/main" val="40798788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SPRP_Correct Power Point Templat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SPRP_Correct Power Point Template v1</Template>
  <TotalTime>625</TotalTime>
  <Words>1184</Words>
  <Application>Microsoft Office PowerPoint</Application>
  <PresentationFormat>A4 Paper (210x297 mm)</PresentationFormat>
  <Paragraphs>99</Paragraphs>
  <Slides>14</Slides>
  <Notes>2</Notes>
  <HiddenSlides>0</HiddenSlides>
  <MMClips>0</MMClips>
  <ScaleCrop>false</ScaleCrop>
  <HeadingPairs>
    <vt:vector size="10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  <vt:variant>
        <vt:lpstr>Custom Shows</vt:lpstr>
      </vt:variant>
      <vt:variant>
        <vt:i4>1</vt:i4>
      </vt:variant>
    </vt:vector>
  </HeadingPairs>
  <TitlesOfParts>
    <vt:vector size="23" baseType="lpstr">
      <vt:lpstr>Optane</vt:lpstr>
      <vt:lpstr>宋体</vt:lpstr>
      <vt:lpstr>Arial</vt:lpstr>
      <vt:lpstr>Calibri</vt:lpstr>
      <vt:lpstr>Verdana</vt:lpstr>
      <vt:lpstr>Wingdings</vt:lpstr>
      <vt:lpstr>SPRP_Correct Power Point Template v1</vt:lpstr>
      <vt:lpstr>think-cell Slide</vt:lpstr>
      <vt:lpstr>PowerPoint Presentation</vt:lpstr>
      <vt:lpstr>PowerPoint Presentation</vt:lpstr>
      <vt:lpstr>FRAME OF REFERENCE</vt:lpstr>
      <vt:lpstr>  On–line transmission of death pensioners by City Councils  </vt:lpstr>
      <vt:lpstr>   National record of personal data(I.N.A.) 1/4   </vt:lpstr>
      <vt:lpstr>National record of personal data(I.N.A.) 2/4</vt:lpstr>
      <vt:lpstr>National record of personal data(I.N.A.) 3/4</vt:lpstr>
      <vt:lpstr>National record of personal data (I.N.A.) 4/4</vt:lpstr>
      <vt:lpstr>On-line transmission of death from doctors</vt:lpstr>
      <vt:lpstr>Verification that Inps beneficiaries  are alive 1/2</vt:lpstr>
      <vt:lpstr>PowerPoint Presentation</vt:lpstr>
      <vt:lpstr>Future perspectives  - National records of resident popolation       (ANPR)  1/3</vt:lpstr>
      <vt:lpstr>Future perspectives  - National records of resident popolation (ANPR)  2/3</vt:lpstr>
      <vt:lpstr>Future perspectives  -National records of resident popolation (ANPR)  3/3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SPRP-BJ User</dc:creator>
  <cp:lastModifiedBy>马岚</cp:lastModifiedBy>
  <cp:revision>204</cp:revision>
  <cp:lastPrinted>2015-01-26T19:32:44Z</cp:lastPrinted>
  <dcterms:created xsi:type="dcterms:W3CDTF">2015-09-07T02:11:56Z</dcterms:created>
  <dcterms:modified xsi:type="dcterms:W3CDTF">2017-09-18T12:21:15Z</dcterms:modified>
</cp:coreProperties>
</file>