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21" r:id="rId3"/>
    <p:sldId id="323" r:id="rId4"/>
    <p:sldId id="301" r:id="rId5"/>
    <p:sldId id="324" r:id="rId6"/>
    <p:sldId id="325" r:id="rId7"/>
    <p:sldId id="326" r:id="rId8"/>
    <p:sldId id="327" r:id="rId9"/>
    <p:sldId id="331" r:id="rId10"/>
    <p:sldId id="328" r:id="rId11"/>
    <p:sldId id="310" r:id="rId12"/>
    <p:sldId id="311" r:id="rId13"/>
    <p:sldId id="284" r:id="rId14"/>
    <p:sldId id="285" r:id="rId15"/>
    <p:sldId id="290" r:id="rId16"/>
    <p:sldId id="286" r:id="rId17"/>
    <p:sldId id="287" r:id="rId18"/>
    <p:sldId id="288" r:id="rId19"/>
    <p:sldId id="312" r:id="rId20"/>
    <p:sldId id="313" r:id="rId21"/>
    <p:sldId id="293" r:id="rId22"/>
    <p:sldId id="319" r:id="rId23"/>
    <p:sldId id="314" r:id="rId24"/>
    <p:sldId id="330" r:id="rId25"/>
    <p:sldId id="329" r:id="rId26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o Padula" initials="MP" lastIdx="2" clrIdx="0">
    <p:extLst>
      <p:ext uri="{19B8F6BF-5375-455C-9EA6-DF929625EA0E}">
        <p15:presenceInfo xmlns:p15="http://schemas.microsoft.com/office/powerpoint/2012/main" userId="Mario Padul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503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103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F50F0-8ECF-4D08-9CD4-33C7D485CE88}" type="datetimeFigureOut">
              <a:rPr lang="it-IT" smtClean="0"/>
              <a:t>03/07/2018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D95B1-B978-41B8-944C-73CC117663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9886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2D6E1-850F-40B7-AE9B-96D1637EBAD3}" type="datetimeFigureOut">
              <a:rPr lang="it-IT" smtClean="0"/>
              <a:t>03/07/2018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928F0-9790-4991-AEB5-E2DD2906CA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951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4BD87-6C18-45A1-B26B-63B5521C3914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6346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C92F-2DCA-466B-BBEF-5729595274C1}" type="datetimeFigureOut">
              <a:rPr lang="it-IT" smtClean="0"/>
              <a:t>03/07/2018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91DF-C8A4-4C7B-804F-FF908695CA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3592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C92F-2DCA-466B-BBEF-5729595274C1}" type="datetimeFigureOut">
              <a:rPr lang="it-IT" smtClean="0"/>
              <a:t>03/07/2018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91DF-C8A4-4C7B-804F-FF908695CA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192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C92F-2DCA-466B-BBEF-5729595274C1}" type="datetimeFigureOut">
              <a:rPr lang="it-IT" smtClean="0"/>
              <a:t>03/07/2018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91DF-C8A4-4C7B-804F-FF908695CA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2947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C92F-2DCA-466B-BBEF-5729595274C1}" type="datetimeFigureOut">
              <a:rPr lang="it-IT" smtClean="0"/>
              <a:t>03/07/2018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91DF-C8A4-4C7B-804F-FF908695CA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373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C92F-2DCA-466B-BBEF-5729595274C1}" type="datetimeFigureOut">
              <a:rPr lang="it-IT" smtClean="0"/>
              <a:t>03/07/2018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91DF-C8A4-4C7B-804F-FF908695CA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7729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C92F-2DCA-466B-BBEF-5729595274C1}" type="datetimeFigureOut">
              <a:rPr lang="it-IT" smtClean="0"/>
              <a:t>03/07/2018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91DF-C8A4-4C7B-804F-FF908695CA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3851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C92F-2DCA-466B-BBEF-5729595274C1}" type="datetimeFigureOut">
              <a:rPr lang="it-IT" smtClean="0"/>
              <a:t>03/07/2018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91DF-C8A4-4C7B-804F-FF908695CA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1822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C92F-2DCA-466B-BBEF-5729595274C1}" type="datetimeFigureOut">
              <a:rPr lang="it-IT" smtClean="0"/>
              <a:t>03/07/2018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91DF-C8A4-4C7B-804F-FF908695CA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1775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C92F-2DCA-466B-BBEF-5729595274C1}" type="datetimeFigureOut">
              <a:rPr lang="it-IT" smtClean="0"/>
              <a:t>03/07/2018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91DF-C8A4-4C7B-804F-FF908695CA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4556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C92F-2DCA-466B-BBEF-5729595274C1}" type="datetimeFigureOut">
              <a:rPr lang="it-IT" smtClean="0"/>
              <a:t>03/07/2018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91DF-C8A4-4C7B-804F-FF908695CA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554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C92F-2DCA-466B-BBEF-5729595274C1}" type="datetimeFigureOut">
              <a:rPr lang="it-IT" smtClean="0"/>
              <a:t>03/07/2018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91DF-C8A4-4C7B-804F-FF908695CA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7922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9C92F-2DCA-466B-BBEF-5729595274C1}" type="datetimeFigureOut">
              <a:rPr lang="it-IT" smtClean="0"/>
              <a:t>03/07/2018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091DF-C8A4-4C7B-804F-FF908695CA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2618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covip.it/?cat=317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vip.it/isc_dinamico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vip.it/?page_id=12513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799" y="1368995"/>
            <a:ext cx="11057467" cy="248632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fr-FR" sz="36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fr-FR" sz="3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fr-FR" sz="36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fr-FR" sz="36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fr-FR" sz="36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fr-FR" sz="3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fr-FR" sz="3200" b="1" dirty="0" smtClean="0">
                <a:solidFill>
                  <a:schemeClr val="accent6">
                    <a:lumMod val="50000"/>
                  </a:schemeClr>
                </a:solidFill>
                <a:latin typeface="LMSans12-Regular"/>
              </a:rPr>
              <a:t>The </a:t>
            </a:r>
            <a:r>
              <a:rPr lang="fr-FR" sz="3200" b="1" dirty="0">
                <a:solidFill>
                  <a:schemeClr val="accent6">
                    <a:lumMod val="50000"/>
                  </a:schemeClr>
                </a:solidFill>
                <a:latin typeface="LMSans12-Regular"/>
              </a:rPr>
              <a:t>information to pension </a:t>
            </a:r>
            <a:r>
              <a:rPr lang="fr-FR" sz="3200" b="1" dirty="0" err="1">
                <a:solidFill>
                  <a:schemeClr val="accent6">
                    <a:lumMod val="50000"/>
                  </a:schemeClr>
                </a:solidFill>
                <a:latin typeface="LMSans12-Regular"/>
              </a:rPr>
              <a:t>fund</a:t>
            </a:r>
            <a:r>
              <a:rPr lang="fr-FR" sz="3200" b="1" dirty="0">
                <a:solidFill>
                  <a:schemeClr val="accent6">
                    <a:lumMod val="50000"/>
                  </a:schemeClr>
                </a:solidFill>
                <a:latin typeface="LMSans12-Regular"/>
              </a:rPr>
              <a:t> </a:t>
            </a:r>
            <a:r>
              <a:rPr lang="fr-FR" sz="3200" b="1" dirty="0" err="1">
                <a:solidFill>
                  <a:schemeClr val="accent6">
                    <a:lumMod val="50000"/>
                  </a:schemeClr>
                </a:solidFill>
                <a:latin typeface="LMSans12-Regular"/>
              </a:rPr>
              <a:t>members</a:t>
            </a:r>
            <a:r>
              <a:rPr lang="fr-FR" sz="3200" b="1" dirty="0">
                <a:solidFill>
                  <a:schemeClr val="accent6">
                    <a:lumMod val="50000"/>
                  </a:schemeClr>
                </a:solidFill>
                <a:latin typeface="LMSans12-Regular"/>
              </a:rPr>
              <a:t> for </a:t>
            </a:r>
            <a:r>
              <a:rPr lang="fr-FR" sz="3200" b="1" dirty="0" err="1">
                <a:solidFill>
                  <a:schemeClr val="accent6">
                    <a:lumMod val="50000"/>
                  </a:schemeClr>
                </a:solidFill>
                <a:latin typeface="LMSans12-Regular"/>
              </a:rPr>
              <a:t>defined</a:t>
            </a:r>
            <a:r>
              <a:rPr lang="fr-FR" sz="3200" b="1" dirty="0">
                <a:solidFill>
                  <a:schemeClr val="accent6">
                    <a:lumMod val="50000"/>
                  </a:schemeClr>
                </a:solidFill>
                <a:latin typeface="LMSans12-Regular"/>
              </a:rPr>
              <a:t> contribution pension plans: main issues and </a:t>
            </a:r>
            <a:r>
              <a:rPr lang="fr-FR" sz="3200" b="1" dirty="0" err="1">
                <a:solidFill>
                  <a:schemeClr val="accent6">
                    <a:lumMod val="50000"/>
                  </a:schemeClr>
                </a:solidFill>
                <a:latin typeface="LMSans12-Regular"/>
              </a:rPr>
              <a:t>practical</a:t>
            </a:r>
            <a:r>
              <a:rPr lang="fr-FR" sz="3200" b="1" dirty="0">
                <a:solidFill>
                  <a:schemeClr val="accent6">
                    <a:lumMod val="50000"/>
                  </a:schemeClr>
                </a:solidFill>
                <a:latin typeface="LMSans12-Regular"/>
              </a:rPr>
              <a:t> solutions </a:t>
            </a:r>
            <a:r>
              <a:rPr lang="fr-FR" sz="3200" b="1" dirty="0" smtClean="0">
                <a:solidFill>
                  <a:schemeClr val="accent6">
                    <a:lumMod val="50000"/>
                  </a:schemeClr>
                </a:solidFill>
                <a:latin typeface="LMSans12-Regular"/>
              </a:rPr>
              <a:t/>
            </a:r>
            <a:br>
              <a:rPr lang="fr-FR" sz="3200" b="1" dirty="0" smtClean="0">
                <a:solidFill>
                  <a:schemeClr val="accent6">
                    <a:lumMod val="50000"/>
                  </a:schemeClr>
                </a:solidFill>
                <a:latin typeface="LMSans12-Regular"/>
              </a:rPr>
            </a:br>
            <a:r>
              <a:rPr lang="fr-FR" sz="3200" b="1" dirty="0" smtClean="0">
                <a:solidFill>
                  <a:schemeClr val="accent6">
                    <a:lumMod val="50000"/>
                  </a:schemeClr>
                </a:solidFill>
                <a:latin typeface="LMSans12-Regular"/>
              </a:rPr>
              <a:t/>
            </a:r>
            <a:br>
              <a:rPr lang="fr-FR" sz="3200" b="1" dirty="0" smtClean="0">
                <a:solidFill>
                  <a:schemeClr val="accent6">
                    <a:lumMod val="50000"/>
                  </a:schemeClr>
                </a:solidFill>
                <a:latin typeface="LMSans12-Regular"/>
              </a:rPr>
            </a:br>
            <a:r>
              <a:rPr lang="it-IT" sz="1600" b="1" dirty="0" smtClean="0">
                <a:latin typeface="LMSans12-Regular"/>
              </a:rPr>
              <a:t>Elisabetta </a:t>
            </a:r>
            <a:r>
              <a:rPr lang="it-IT" sz="1600" b="1" dirty="0">
                <a:latin typeface="LMSans12-Regular"/>
              </a:rPr>
              <a:t>Giacomel</a:t>
            </a:r>
            <a:br>
              <a:rPr lang="it-IT" sz="1600" b="1" dirty="0">
                <a:latin typeface="LMSans12-Regular"/>
              </a:rPr>
            </a:br>
            <a:r>
              <a:rPr lang="it-IT" sz="1400" b="1" dirty="0">
                <a:solidFill>
                  <a:schemeClr val="accent6">
                    <a:lumMod val="50000"/>
                  </a:schemeClr>
                </a:solidFill>
                <a:latin typeface="LMSans12-Regular"/>
              </a:rPr>
              <a:t>Head of the </a:t>
            </a:r>
            <a:r>
              <a:rPr lang="it-IT" sz="1400" b="1" dirty="0" err="1">
                <a:solidFill>
                  <a:schemeClr val="accent6">
                    <a:lumMod val="50000"/>
                  </a:schemeClr>
                </a:solidFill>
                <a:latin typeface="LMSans12-Regular"/>
              </a:rPr>
              <a:t>Research</a:t>
            </a:r>
            <a:r>
              <a:rPr lang="it-IT" sz="1400" b="1" dirty="0">
                <a:solidFill>
                  <a:schemeClr val="accent6">
                    <a:lumMod val="50000"/>
                  </a:schemeClr>
                </a:solidFill>
                <a:latin typeface="LMSans12-Regular"/>
              </a:rPr>
              <a:t> </a:t>
            </a:r>
            <a:r>
              <a:rPr lang="it-IT" sz="1400" b="1" dirty="0" err="1">
                <a:solidFill>
                  <a:schemeClr val="accent6">
                    <a:lumMod val="50000"/>
                  </a:schemeClr>
                </a:solidFill>
                <a:latin typeface="LMSans12-Regular"/>
              </a:rPr>
              <a:t>Department</a:t>
            </a:r>
            <a:r>
              <a:rPr lang="it-IT" sz="1400" b="1" dirty="0">
                <a:solidFill>
                  <a:schemeClr val="accent6">
                    <a:lumMod val="50000"/>
                  </a:schemeClr>
                </a:solidFill>
                <a:latin typeface="LMSans12-Regular"/>
              </a:rPr>
              <a:t> and International Affairs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97933" y="5470566"/>
            <a:ext cx="11167533" cy="1387434"/>
          </a:xfrm>
        </p:spPr>
        <p:txBody>
          <a:bodyPr>
            <a:noAutofit/>
          </a:bodyPr>
          <a:lstStyle/>
          <a:p>
            <a:endParaRPr lang="it-IT" sz="1800" dirty="0" smtClean="0"/>
          </a:p>
          <a:p>
            <a:r>
              <a:rPr lang="en-US" altLang="zh-CN" sz="1800" dirty="0">
                <a:latin typeface="Arial" panose="020B0604020202020204" pitchFamily="34" charset="0"/>
              </a:rPr>
              <a:t>Component Two - 2018 Training Course “</a:t>
            </a:r>
            <a:r>
              <a:rPr lang="en-US" altLang="zh-CN" sz="1800" i="1" dirty="0">
                <a:latin typeface="Arial" panose="020B0604020202020204" pitchFamily="34" charset="0"/>
              </a:rPr>
              <a:t>Financing the social security system in an ageing society: </a:t>
            </a:r>
            <a:r>
              <a:rPr lang="en-US" altLang="zh-CN" sz="1800" i="1" dirty="0" smtClean="0">
                <a:latin typeface="Arial" panose="020B0604020202020204" pitchFamily="34" charset="0"/>
              </a:rPr>
              <a:t>the </a:t>
            </a:r>
            <a:r>
              <a:rPr lang="en-US" altLang="zh-CN" sz="1800" i="1" dirty="0">
                <a:latin typeface="Arial" panose="020B0604020202020204" pitchFamily="34" charset="0"/>
              </a:rPr>
              <a:t>role of public finance and private supplementary funds</a:t>
            </a:r>
            <a:r>
              <a:rPr lang="en-US" altLang="zh-CN" sz="1800" dirty="0">
                <a:latin typeface="Arial" panose="020B0604020202020204" pitchFamily="34" charset="0"/>
              </a:rPr>
              <a:t>”</a:t>
            </a:r>
            <a:endParaRPr lang="en-US" altLang="zh-CN" sz="5400" dirty="0">
              <a:cs typeface="Arial" panose="020B0604020202020204" pitchFamily="34" charset="0"/>
            </a:endParaRPr>
          </a:p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INPS, Rome, July</a:t>
            </a:r>
            <a:r>
              <a:rPr lang="pl-PL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6,</a:t>
            </a:r>
            <a:r>
              <a:rPr lang="pl-PL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201</a:t>
            </a:r>
            <a:r>
              <a:rPr lang="it-IT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it-IT" sz="3600" dirty="0">
              <a:solidFill>
                <a:srgbClr val="0D553F"/>
              </a:solidFill>
              <a:latin typeface="Calibri" panose="020F050202020403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90" y="378287"/>
            <a:ext cx="1222916" cy="95814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6449" y="3887885"/>
            <a:ext cx="2810500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13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314463"/>
            <a:ext cx="10530254" cy="4979245"/>
          </a:xfrm>
          <a:noFill/>
        </p:spPr>
        <p:txBody>
          <a:bodyPr>
            <a:normAutofit/>
          </a:bodyPr>
          <a:lstStyle/>
          <a:p>
            <a:pPr algn="just"/>
            <a:endParaRPr lang="en-US" sz="2300" dirty="0" smtClean="0">
              <a:cs typeface="Arial" panose="020B0604020202020204" pitchFamily="34" charset="0"/>
            </a:endParaRPr>
          </a:p>
          <a:p>
            <a:pPr algn="just"/>
            <a:r>
              <a:rPr lang="en-US" sz="2300" dirty="0" smtClean="0">
                <a:cs typeface="Arial" panose="020B0604020202020204" pitchFamily="34" charset="0"/>
              </a:rPr>
              <a:t>Comunicazione </a:t>
            </a:r>
            <a:r>
              <a:rPr lang="en-US" sz="2300" dirty="0" err="1">
                <a:cs typeface="Arial" panose="020B0604020202020204" pitchFamily="34" charset="0"/>
              </a:rPr>
              <a:t>periodica</a:t>
            </a:r>
            <a:r>
              <a:rPr lang="en-US" sz="2300" dirty="0">
                <a:cs typeface="Arial" panose="020B0604020202020204" pitchFamily="34" charset="0"/>
              </a:rPr>
              <a:t> – a document with the main information related to individual retirement position (e.g. contribution paid, investment returns)</a:t>
            </a:r>
          </a:p>
          <a:p>
            <a:pPr algn="just"/>
            <a:endParaRPr lang="en-US" sz="2300" dirty="0">
              <a:cs typeface="Arial" panose="020B0604020202020204" pitchFamily="34" charset="0"/>
            </a:endParaRPr>
          </a:p>
          <a:p>
            <a:pPr algn="just"/>
            <a:r>
              <a:rPr lang="en-US" sz="2300" dirty="0">
                <a:cs typeface="Arial" panose="020B0604020202020204" pitchFamily="34" charset="0"/>
              </a:rPr>
              <a:t>La </a:t>
            </a:r>
            <a:r>
              <a:rPr lang="en-US" sz="2300" dirty="0" err="1">
                <a:cs typeface="Arial" panose="020B0604020202020204" pitchFamily="34" charset="0"/>
              </a:rPr>
              <a:t>mia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pensione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complementare</a:t>
            </a:r>
            <a:r>
              <a:rPr lang="en-US" sz="2300" dirty="0">
                <a:cs typeface="Arial" panose="020B0604020202020204" pitchFamily="34" charset="0"/>
              </a:rPr>
              <a:t> – a document containing the pension projections taking into account member’ information and according to COVIP </a:t>
            </a:r>
            <a:r>
              <a:rPr lang="en-US" sz="2300" dirty="0" smtClean="0">
                <a:cs typeface="Arial" panose="020B0604020202020204" pitchFamily="34" charset="0"/>
              </a:rPr>
              <a:t>rules</a:t>
            </a:r>
            <a:endParaRPr lang="en-US" sz="2300" dirty="0">
              <a:cs typeface="Arial" panose="020B0604020202020204" pitchFamily="34" charset="0"/>
            </a:endParaRPr>
          </a:p>
          <a:p>
            <a:pPr algn="just"/>
            <a:endParaRPr lang="en-US" sz="2300" dirty="0">
              <a:cs typeface="Arial" panose="020B0604020202020204" pitchFamily="34" charset="0"/>
            </a:endParaRPr>
          </a:p>
          <a:p>
            <a:pPr algn="just"/>
            <a:r>
              <a:rPr lang="en-US" sz="2300" dirty="0" smtClean="0">
                <a:cs typeface="Arial" panose="020B0604020202020204" pitchFamily="34" charset="0"/>
              </a:rPr>
              <a:t>Other </a:t>
            </a:r>
            <a:r>
              <a:rPr lang="en-US" sz="2300" dirty="0">
                <a:cs typeface="Arial" panose="020B0604020202020204" pitchFamily="34" charset="0"/>
              </a:rPr>
              <a:t>documents have to be made available on the web of the pension fund, or provided on request. </a:t>
            </a:r>
            <a:endParaRPr lang="it-IT" sz="2300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2300" dirty="0" smtClean="0">
              <a:cs typeface="Arial" panose="020B0604020202020204" pitchFamily="34" charset="0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401663" y="192415"/>
            <a:ext cx="10515600" cy="8833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rgbClr val="006600"/>
                </a:solidFill>
                <a:latin typeface="LMSans12-Regular"/>
              </a:rPr>
              <a:t>Information to </a:t>
            </a:r>
            <a:r>
              <a:rPr lang="it-IT" sz="2400" b="1" dirty="0" err="1" smtClean="0">
                <a:solidFill>
                  <a:srgbClr val="006600"/>
                </a:solidFill>
                <a:latin typeface="LMSans12-Regular"/>
              </a:rPr>
              <a:t>actual</a:t>
            </a:r>
            <a:r>
              <a:rPr lang="it-IT" sz="2400" b="1" dirty="0" smtClean="0">
                <a:solidFill>
                  <a:srgbClr val="006600"/>
                </a:solidFill>
                <a:latin typeface="LMSans12-Regular"/>
              </a:rPr>
              <a:t> </a:t>
            </a:r>
            <a:r>
              <a:rPr lang="it-IT" sz="2400" b="1" dirty="0" err="1" smtClean="0">
                <a:solidFill>
                  <a:srgbClr val="006600"/>
                </a:solidFill>
                <a:latin typeface="LMSans12-Regular"/>
              </a:rPr>
              <a:t>members</a:t>
            </a:r>
            <a:r>
              <a:rPr lang="it-IT" sz="2400" b="1" dirty="0" smtClean="0">
                <a:solidFill>
                  <a:srgbClr val="006600"/>
                </a:solidFill>
                <a:latin typeface="LMSans12-Regular"/>
              </a:rPr>
              <a:t> </a:t>
            </a:r>
            <a:endParaRPr lang="it-IT" sz="2400" b="1" dirty="0">
              <a:solidFill>
                <a:srgbClr val="006600"/>
              </a:solidFill>
              <a:latin typeface="LMSans12-Regular"/>
            </a:endParaRPr>
          </a:p>
        </p:txBody>
      </p:sp>
      <p:cxnSp>
        <p:nvCxnSpPr>
          <p:cNvPr id="7" name="Connettore 1 6"/>
          <p:cNvCxnSpPr/>
          <p:nvPr/>
        </p:nvCxnSpPr>
        <p:spPr>
          <a:xfrm>
            <a:off x="838200" y="1075798"/>
            <a:ext cx="10515600" cy="5657"/>
          </a:xfrm>
          <a:prstGeom prst="line">
            <a:avLst/>
          </a:prstGeom>
          <a:ln w="412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68" y="270292"/>
            <a:ext cx="600032" cy="470120"/>
          </a:xfrm>
          <a:prstGeom prst="rect">
            <a:avLst/>
          </a:prstGeom>
        </p:spPr>
      </p:pic>
      <p:sp>
        <p:nvSpPr>
          <p:cNvPr id="9" name="Segnaposto numero diapositiva 5"/>
          <p:cNvSpPr txBox="1">
            <a:spLocks/>
          </p:cNvSpPr>
          <p:nvPr/>
        </p:nvSpPr>
        <p:spPr>
          <a:xfrm>
            <a:off x="0" y="6588000"/>
            <a:ext cx="12192000" cy="27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0" name="Segnaposto numero diapositiva 6"/>
          <p:cNvSpPr txBox="1">
            <a:spLocks/>
          </p:cNvSpPr>
          <p:nvPr/>
        </p:nvSpPr>
        <p:spPr>
          <a:xfrm>
            <a:off x="9448800" y="6588000"/>
            <a:ext cx="2743200" cy="2669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9559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173318" y="157115"/>
            <a:ext cx="3291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solidFill>
                  <a:srgbClr val="006600"/>
                </a:solidFill>
                <a:latin typeface="LMSans12-Regular"/>
              </a:rPr>
              <a:t>Comunicazione periodica</a:t>
            </a:r>
            <a:endParaRPr lang="it-IT" sz="2000" b="1" dirty="0">
              <a:solidFill>
                <a:srgbClr val="006600"/>
              </a:solidFill>
              <a:latin typeface="LMSans12-Regular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63" y="799364"/>
            <a:ext cx="4109091" cy="605863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591" y="429741"/>
            <a:ext cx="4511559" cy="6428259"/>
          </a:xfrm>
          <a:prstGeom prst="rect">
            <a:avLst/>
          </a:prstGeom>
        </p:spPr>
      </p:pic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9448800" y="6588000"/>
            <a:ext cx="2743200" cy="270000"/>
          </a:xfrm>
        </p:spPr>
        <p:txBody>
          <a:bodyPr/>
          <a:lstStyle/>
          <a:p>
            <a:r>
              <a:rPr lang="it-IT" dirty="0" smtClean="0"/>
              <a:t>10</a:t>
            </a:r>
            <a:endParaRPr lang="it-IT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47" y="208175"/>
            <a:ext cx="600032" cy="47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73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517611" y="278185"/>
            <a:ext cx="3291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solidFill>
                  <a:srgbClr val="006600"/>
                </a:solidFill>
                <a:latin typeface="LMSans12-Regular"/>
              </a:rPr>
              <a:t>Comunicazione periodica</a:t>
            </a:r>
            <a:endParaRPr lang="it-IT" sz="2000" b="1" dirty="0">
              <a:solidFill>
                <a:srgbClr val="006600"/>
              </a:solidFill>
              <a:latin typeface="LMSans12-Regular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677" y="1178169"/>
            <a:ext cx="3949637" cy="526778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324" y="1233695"/>
            <a:ext cx="4726236" cy="5405472"/>
          </a:xfrm>
          <a:prstGeom prst="rect">
            <a:avLst/>
          </a:prstGeom>
        </p:spPr>
      </p:pic>
      <p:sp>
        <p:nvSpPr>
          <p:cNvPr id="13" name="Segnaposto numero diapositiva 5"/>
          <p:cNvSpPr txBox="1">
            <a:spLocks/>
          </p:cNvSpPr>
          <p:nvPr/>
        </p:nvSpPr>
        <p:spPr>
          <a:xfrm>
            <a:off x="0" y="6588000"/>
            <a:ext cx="12192000" cy="27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9448800" y="6588000"/>
            <a:ext cx="2743200" cy="270000"/>
          </a:xfrm>
        </p:spPr>
        <p:txBody>
          <a:bodyPr/>
          <a:lstStyle/>
          <a:p>
            <a:r>
              <a:rPr lang="it-IT" dirty="0" smtClean="0"/>
              <a:t>11</a:t>
            </a:r>
            <a:endParaRPr lang="it-IT" dirty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47" y="208175"/>
            <a:ext cx="600032" cy="47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12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314463"/>
            <a:ext cx="10530254" cy="4979245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/>
            <a:endParaRPr lang="it-IT" sz="2000" dirty="0" smtClean="0"/>
          </a:p>
          <a:p>
            <a:pPr algn="just"/>
            <a:r>
              <a:rPr lang="it-IT" sz="2300" dirty="0" err="1">
                <a:cs typeface="Arial" panose="020B0604020202020204" pitchFamily="34" charset="0"/>
              </a:rPr>
              <a:t>Regulation</a:t>
            </a:r>
            <a:r>
              <a:rPr lang="it-IT" sz="2300" dirty="0">
                <a:cs typeface="Arial" panose="020B0604020202020204" pitchFamily="34" charset="0"/>
              </a:rPr>
              <a:t> set by COVIP in 2008 (</a:t>
            </a:r>
            <a:r>
              <a:rPr lang="it-IT" sz="2300" dirty="0" err="1">
                <a:cs typeface="Arial" panose="020B0604020202020204" pitchFamily="34" charset="0"/>
              </a:rPr>
              <a:t>since</a:t>
            </a:r>
            <a:r>
              <a:rPr lang="it-IT" sz="2300" dirty="0">
                <a:cs typeface="Arial" panose="020B0604020202020204" pitchFamily="34" charset="0"/>
              </a:rPr>
              <a:t> </a:t>
            </a:r>
            <a:r>
              <a:rPr lang="it-IT" sz="2300" dirty="0" err="1">
                <a:cs typeface="Arial" panose="020B0604020202020204" pitchFamily="34" charset="0"/>
              </a:rPr>
              <a:t>then</a:t>
            </a:r>
            <a:r>
              <a:rPr lang="it-IT" sz="2300" dirty="0">
                <a:cs typeface="Arial" panose="020B0604020202020204" pitchFamily="34" charset="0"/>
              </a:rPr>
              <a:t>, </a:t>
            </a:r>
            <a:r>
              <a:rPr lang="it-IT" sz="2300" dirty="0" err="1">
                <a:cs typeface="Arial" panose="020B0604020202020204" pitchFamily="34" charset="0"/>
              </a:rPr>
              <a:t>any</a:t>
            </a:r>
            <a:r>
              <a:rPr lang="it-IT" sz="2300" dirty="0">
                <a:cs typeface="Arial" panose="020B0604020202020204" pitchFamily="34" charset="0"/>
              </a:rPr>
              <a:t> major </a:t>
            </a:r>
            <a:r>
              <a:rPr lang="it-IT" sz="2300" dirty="0" err="1">
                <a:cs typeface="Arial" panose="020B0604020202020204" pitchFamily="34" charset="0"/>
              </a:rPr>
              <a:t>change</a:t>
            </a:r>
            <a:r>
              <a:rPr lang="it-IT" sz="2300" dirty="0">
                <a:cs typeface="Arial" panose="020B0604020202020204" pitchFamily="34" charset="0"/>
              </a:rPr>
              <a:t>)</a:t>
            </a:r>
          </a:p>
          <a:p>
            <a:pPr algn="just"/>
            <a:endParaRPr lang="it-IT" altLang="it-IT" sz="2300" dirty="0">
              <a:cs typeface="Arial" panose="020B0604020202020204" pitchFamily="34" charset="0"/>
            </a:endParaRPr>
          </a:p>
          <a:p>
            <a:pPr algn="just"/>
            <a:r>
              <a:rPr lang="it-IT" sz="2300" dirty="0" err="1" smtClean="0">
                <a:cs typeface="Arial" panose="020B0604020202020204" pitchFamily="34" charset="0"/>
              </a:rPr>
              <a:t>Pension</a:t>
            </a:r>
            <a:r>
              <a:rPr lang="it-IT" sz="2300" dirty="0" smtClean="0">
                <a:cs typeface="Arial" panose="020B0604020202020204" pitchFamily="34" charset="0"/>
              </a:rPr>
              <a:t> </a:t>
            </a:r>
            <a:r>
              <a:rPr lang="it-IT" sz="2300" dirty="0" err="1">
                <a:cs typeface="Arial" panose="020B0604020202020204" pitchFamily="34" charset="0"/>
              </a:rPr>
              <a:t>projections</a:t>
            </a:r>
            <a:r>
              <a:rPr lang="it-IT" sz="2300" dirty="0">
                <a:cs typeface="Arial" panose="020B0604020202020204" pitchFamily="34" charset="0"/>
              </a:rPr>
              <a:t> are </a:t>
            </a:r>
            <a:r>
              <a:rPr lang="it-IT" sz="2300" dirty="0" err="1">
                <a:cs typeface="Arial" panose="020B0604020202020204" pitchFamily="34" charset="0"/>
              </a:rPr>
              <a:t>computed</a:t>
            </a:r>
            <a:r>
              <a:rPr lang="it-IT" sz="2300" dirty="0">
                <a:cs typeface="Arial" panose="020B0604020202020204" pitchFamily="34" charset="0"/>
              </a:rPr>
              <a:t>  </a:t>
            </a:r>
            <a:r>
              <a:rPr lang="it-IT" sz="2300" dirty="0" err="1">
                <a:cs typeface="Arial" panose="020B0604020202020204" pitchFamily="34" charset="0"/>
              </a:rPr>
              <a:t>using</a:t>
            </a:r>
            <a:r>
              <a:rPr lang="it-IT" sz="2300" dirty="0">
                <a:cs typeface="Arial" panose="020B0604020202020204" pitchFamily="34" charset="0"/>
              </a:rPr>
              <a:t> a </a:t>
            </a:r>
            <a:r>
              <a:rPr lang="it-IT" sz="2300" dirty="0" err="1">
                <a:cs typeface="Arial" panose="020B0604020202020204" pitchFamily="34" charset="0"/>
              </a:rPr>
              <a:t>deterministic</a:t>
            </a:r>
            <a:r>
              <a:rPr lang="it-IT" sz="2300" dirty="0">
                <a:cs typeface="Arial" panose="020B0604020202020204" pitchFamily="34" charset="0"/>
              </a:rPr>
              <a:t> </a:t>
            </a:r>
            <a:r>
              <a:rPr lang="it-IT" sz="2300" dirty="0" err="1">
                <a:cs typeface="Arial" panose="020B0604020202020204" pitchFamily="34" charset="0"/>
              </a:rPr>
              <a:t>method</a:t>
            </a:r>
            <a:endParaRPr lang="it-IT" sz="2300" dirty="0">
              <a:cs typeface="Arial" panose="020B0604020202020204" pitchFamily="34" charset="0"/>
            </a:endParaRPr>
          </a:p>
          <a:p>
            <a:pPr algn="just"/>
            <a:endParaRPr lang="it-IT" sz="2300" dirty="0">
              <a:cs typeface="Arial" panose="020B0604020202020204" pitchFamily="34" charset="0"/>
            </a:endParaRPr>
          </a:p>
          <a:p>
            <a:pPr algn="just"/>
            <a:r>
              <a:rPr lang="it-IT" sz="2300" dirty="0">
                <a:cs typeface="Arial" panose="020B0604020202020204" pitchFamily="34" charset="0"/>
              </a:rPr>
              <a:t>Common </a:t>
            </a:r>
            <a:r>
              <a:rPr lang="it-IT" sz="2300" dirty="0" err="1">
                <a:cs typeface="Arial" panose="020B0604020202020204" pitchFamily="34" charset="0"/>
              </a:rPr>
              <a:t>rules</a:t>
            </a:r>
            <a:r>
              <a:rPr lang="it-IT" sz="2300" dirty="0">
                <a:cs typeface="Arial" panose="020B0604020202020204" pitchFamily="34" charset="0"/>
              </a:rPr>
              <a:t> for DC </a:t>
            </a:r>
            <a:r>
              <a:rPr lang="it-IT" sz="2300" dirty="0" err="1">
                <a:cs typeface="Arial" panose="020B0604020202020204" pitchFamily="34" charset="0"/>
              </a:rPr>
              <a:t>IORPs</a:t>
            </a:r>
            <a:r>
              <a:rPr lang="it-IT" sz="2300" dirty="0">
                <a:cs typeface="Arial" panose="020B0604020202020204" pitchFamily="34" charset="0"/>
              </a:rPr>
              <a:t> and DC personal </a:t>
            </a:r>
            <a:r>
              <a:rPr lang="it-IT" sz="2300" dirty="0" err="1">
                <a:cs typeface="Arial" panose="020B0604020202020204" pitchFamily="34" charset="0"/>
              </a:rPr>
              <a:t>plans</a:t>
            </a:r>
            <a:r>
              <a:rPr lang="it-IT" sz="2300" dirty="0">
                <a:cs typeface="Arial" panose="020B0604020202020204" pitchFamily="34" charset="0"/>
              </a:rPr>
              <a:t> (DB </a:t>
            </a:r>
            <a:r>
              <a:rPr lang="it-IT" sz="2300" dirty="0" err="1">
                <a:cs typeface="Arial" panose="020B0604020202020204" pitchFamily="34" charset="0"/>
              </a:rPr>
              <a:t>IORPs</a:t>
            </a:r>
            <a:r>
              <a:rPr lang="it-IT" sz="2300" dirty="0">
                <a:cs typeface="Arial" panose="020B0604020202020204" pitchFamily="34" charset="0"/>
              </a:rPr>
              <a:t> are </a:t>
            </a:r>
            <a:r>
              <a:rPr lang="it-IT" sz="2300" dirty="0" err="1">
                <a:cs typeface="Arial" panose="020B0604020202020204" pitchFamily="34" charset="0"/>
              </a:rPr>
              <a:t>excluded</a:t>
            </a:r>
            <a:r>
              <a:rPr lang="it-IT" sz="2300" dirty="0">
                <a:cs typeface="Arial" panose="020B0604020202020204" pitchFamily="34" charset="0"/>
              </a:rPr>
              <a:t>)</a:t>
            </a:r>
          </a:p>
          <a:p>
            <a:pPr marL="0" indent="0" algn="just">
              <a:buNone/>
            </a:pPr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091625" y="192415"/>
            <a:ext cx="10515600" cy="8833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 smtClean="0">
                <a:solidFill>
                  <a:srgbClr val="006600"/>
                </a:solidFill>
                <a:latin typeface="LMSans12-Regular"/>
              </a:rPr>
              <a:t>La mia pensione complementare (</a:t>
            </a:r>
            <a:r>
              <a:rPr lang="it-IT" sz="2400" b="1" dirty="0" err="1" smtClean="0">
                <a:solidFill>
                  <a:srgbClr val="006600"/>
                </a:solidFill>
                <a:latin typeface="LMSans12-Regular"/>
              </a:rPr>
              <a:t>pension</a:t>
            </a:r>
            <a:r>
              <a:rPr lang="it-IT" sz="2400" b="1" dirty="0" smtClean="0">
                <a:solidFill>
                  <a:srgbClr val="006600"/>
                </a:solidFill>
                <a:latin typeface="LMSans12-Regular"/>
              </a:rPr>
              <a:t> </a:t>
            </a:r>
            <a:r>
              <a:rPr lang="it-IT" sz="2400" b="1" dirty="0" err="1" smtClean="0">
                <a:solidFill>
                  <a:srgbClr val="006600"/>
                </a:solidFill>
                <a:latin typeface="LMSans12-Regular"/>
              </a:rPr>
              <a:t>projections</a:t>
            </a:r>
            <a:r>
              <a:rPr lang="it-IT" sz="2400" b="1" dirty="0" smtClean="0">
                <a:solidFill>
                  <a:srgbClr val="006600"/>
                </a:solidFill>
                <a:latin typeface="LMSans12-Regular"/>
              </a:rPr>
              <a:t>)</a:t>
            </a:r>
            <a:endParaRPr lang="it-IT" sz="2400" b="1" dirty="0">
              <a:solidFill>
                <a:srgbClr val="006600"/>
              </a:solidFill>
              <a:latin typeface="LMSans12-Regular"/>
            </a:endParaRPr>
          </a:p>
        </p:txBody>
      </p:sp>
      <p:cxnSp>
        <p:nvCxnSpPr>
          <p:cNvPr id="7" name="Connettore 1 6"/>
          <p:cNvCxnSpPr/>
          <p:nvPr/>
        </p:nvCxnSpPr>
        <p:spPr>
          <a:xfrm>
            <a:off x="838200" y="1075798"/>
            <a:ext cx="10515600" cy="5657"/>
          </a:xfrm>
          <a:prstGeom prst="line">
            <a:avLst/>
          </a:prstGeom>
          <a:ln w="412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68" y="270292"/>
            <a:ext cx="600032" cy="470120"/>
          </a:xfrm>
          <a:prstGeom prst="rect">
            <a:avLst/>
          </a:prstGeom>
        </p:spPr>
      </p:pic>
      <p:sp>
        <p:nvSpPr>
          <p:cNvPr id="9" name="Segnaposto numero diapositiva 5"/>
          <p:cNvSpPr txBox="1">
            <a:spLocks/>
          </p:cNvSpPr>
          <p:nvPr/>
        </p:nvSpPr>
        <p:spPr>
          <a:xfrm>
            <a:off x="0" y="6588000"/>
            <a:ext cx="12192000" cy="27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0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9448800" y="6588000"/>
            <a:ext cx="2743200" cy="270000"/>
          </a:xfrm>
        </p:spPr>
        <p:txBody>
          <a:bodyPr/>
          <a:lstStyle/>
          <a:p>
            <a:r>
              <a:rPr lang="it-IT" dirty="0" smtClean="0"/>
              <a:t>12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4293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05435" y="1184256"/>
            <a:ext cx="10534737" cy="488485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just">
              <a:spcAft>
                <a:spcPts val="300"/>
              </a:spcAft>
              <a:buNone/>
              <a:defRPr/>
            </a:pPr>
            <a:endParaRPr lang="it-IT" sz="2300" dirty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 algn="just">
              <a:spcAft>
                <a:spcPts val="300"/>
              </a:spcAft>
              <a:buFontTx/>
              <a:buChar char="-"/>
              <a:defRPr/>
            </a:pPr>
            <a:r>
              <a:rPr lang="it-IT" sz="2300" dirty="0">
                <a:cs typeface="Arial" panose="020B0604020202020204" pitchFamily="34" charset="0"/>
                <a:sym typeface="Wingdings" panose="05000000000000000000" pitchFamily="2" charset="2"/>
              </a:rPr>
              <a:t>    </a:t>
            </a:r>
            <a:r>
              <a:rPr lang="it-IT" sz="2300" dirty="0" err="1">
                <a:cs typeface="Arial" panose="020B0604020202020204" pitchFamily="34" charset="0"/>
                <a:sym typeface="Wingdings" panose="05000000000000000000" pitchFamily="2" charset="2"/>
              </a:rPr>
              <a:t>awareness</a:t>
            </a:r>
            <a:r>
              <a:rPr lang="it-IT" sz="2300" dirty="0"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it-IT" sz="2300" dirty="0" err="1">
                <a:cs typeface="Arial" panose="020B0604020202020204" pitchFamily="34" charset="0"/>
                <a:sym typeface="Wingdings" panose="05000000000000000000" pitchFamily="2" charset="2"/>
              </a:rPr>
              <a:t>making</a:t>
            </a:r>
            <a:r>
              <a:rPr lang="it-IT" sz="2300" dirty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it-IT" sz="2300" dirty="0" err="1">
                <a:cs typeface="Arial" panose="020B0604020202020204" pitchFamily="34" charset="0"/>
                <a:sym typeface="Wingdings" panose="05000000000000000000" pitchFamily="2" charset="2"/>
              </a:rPr>
              <a:t>people</a:t>
            </a:r>
            <a:r>
              <a:rPr lang="it-IT" sz="2300" dirty="0">
                <a:cs typeface="Arial" panose="020B0604020202020204" pitchFamily="34" charset="0"/>
                <a:sym typeface="Wingdings" panose="05000000000000000000" pitchFamily="2" charset="2"/>
              </a:rPr>
              <a:t> more </a:t>
            </a:r>
            <a:r>
              <a:rPr lang="it-IT" sz="2300" dirty="0" err="1">
                <a:cs typeface="Arial" panose="020B0604020202020204" pitchFamily="34" charset="0"/>
                <a:sym typeface="Wingdings" panose="05000000000000000000" pitchFamily="2" charset="2"/>
              </a:rPr>
              <a:t>aware</a:t>
            </a:r>
            <a:r>
              <a:rPr lang="it-IT" sz="2300" dirty="0">
                <a:cs typeface="Arial" panose="020B0604020202020204" pitchFamily="34" charset="0"/>
                <a:sym typeface="Wingdings" panose="05000000000000000000" pitchFamily="2" charset="2"/>
              </a:rPr>
              <a:t> of </a:t>
            </a:r>
            <a:r>
              <a:rPr lang="it-IT" sz="2300" dirty="0" err="1">
                <a:cs typeface="Arial" panose="020B0604020202020204" pitchFamily="34" charset="0"/>
                <a:sym typeface="Wingdings" panose="05000000000000000000" pitchFamily="2" charset="2"/>
              </a:rPr>
              <a:t>how</a:t>
            </a:r>
            <a:r>
              <a:rPr lang="it-IT" sz="2300" dirty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it-IT" sz="2300" dirty="0" err="1">
                <a:cs typeface="Arial" panose="020B0604020202020204" pitchFamily="34" charset="0"/>
                <a:sym typeface="Wingdings" panose="05000000000000000000" pitchFamily="2" charset="2"/>
              </a:rPr>
              <a:t>much</a:t>
            </a:r>
            <a:r>
              <a:rPr lang="it-IT" sz="2300" dirty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it-IT" sz="2300" dirty="0" err="1">
                <a:cs typeface="Arial" panose="020B0604020202020204" pitchFamily="34" charset="0"/>
                <a:sym typeface="Wingdings" panose="05000000000000000000" pitchFamily="2" charset="2"/>
              </a:rPr>
              <a:t>they</a:t>
            </a:r>
            <a:r>
              <a:rPr lang="it-IT" sz="2300" dirty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it-IT" sz="2300" dirty="0" err="1">
                <a:cs typeface="Arial" panose="020B0604020202020204" pitchFamily="34" charset="0"/>
                <a:sym typeface="Wingdings" panose="05000000000000000000" pitchFamily="2" charset="2"/>
              </a:rPr>
              <a:t>might</a:t>
            </a:r>
            <a:r>
              <a:rPr lang="it-IT" sz="2300" dirty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it-IT" sz="2300" dirty="0" err="1">
                <a:cs typeface="Arial" panose="020B0604020202020204" pitchFamily="34" charset="0"/>
                <a:sym typeface="Wingdings" panose="05000000000000000000" pitchFamily="2" charset="2"/>
              </a:rPr>
              <a:t>reasonably</a:t>
            </a:r>
            <a:r>
              <a:rPr lang="it-IT" sz="2300" dirty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it-IT" sz="2300" dirty="0" err="1">
                <a:cs typeface="Arial" panose="020B0604020202020204" pitchFamily="34" charset="0"/>
                <a:sym typeface="Wingdings" panose="05000000000000000000" pitchFamily="2" charset="2"/>
              </a:rPr>
              <a:t>expect</a:t>
            </a:r>
            <a:r>
              <a:rPr lang="it-IT" sz="2300" dirty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it-IT" sz="2300" dirty="0" err="1">
                <a:cs typeface="Arial" panose="020B0604020202020204" pitchFamily="34" charset="0"/>
                <a:sym typeface="Wingdings" panose="05000000000000000000" pitchFamily="2" charset="2"/>
              </a:rPr>
              <a:t>at</a:t>
            </a:r>
            <a:r>
              <a:rPr lang="it-IT" sz="2300" dirty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it-IT" sz="23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retirement</a:t>
            </a:r>
            <a:r>
              <a:rPr lang="it-IT" sz="2300" dirty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it-IT" sz="2300" dirty="0" smtClean="0">
                <a:cs typeface="Arial" panose="020B0604020202020204" pitchFamily="34" charset="0"/>
                <a:sym typeface="Wingdings" panose="05000000000000000000" pitchFamily="2" charset="2"/>
              </a:rPr>
              <a:t>(</a:t>
            </a:r>
            <a:r>
              <a:rPr lang="it-IT" sz="23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particularly</a:t>
            </a:r>
            <a:r>
              <a:rPr lang="it-IT" sz="230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it-IT" sz="2300" dirty="0" err="1">
                <a:cs typeface="Arial" panose="020B0604020202020204" pitchFamily="34" charset="0"/>
                <a:sym typeface="Wingdings" panose="05000000000000000000" pitchFamily="2" charset="2"/>
              </a:rPr>
              <a:t>useful</a:t>
            </a:r>
            <a:r>
              <a:rPr lang="it-IT" sz="2300" dirty="0">
                <a:cs typeface="Arial" panose="020B0604020202020204" pitchFamily="34" charset="0"/>
                <a:sym typeface="Wingdings" panose="05000000000000000000" pitchFamily="2" charset="2"/>
              </a:rPr>
              <a:t> in case </a:t>
            </a:r>
            <a:r>
              <a:rPr lang="it-IT" sz="2300" dirty="0" err="1">
                <a:cs typeface="Arial" panose="020B0604020202020204" pitchFamily="34" charset="0"/>
                <a:sym typeface="Wingdings" panose="05000000000000000000" pitchFamily="2" charset="2"/>
              </a:rPr>
              <a:t>such</a:t>
            </a:r>
            <a:r>
              <a:rPr lang="it-IT" sz="2300" dirty="0">
                <a:cs typeface="Arial" panose="020B0604020202020204" pitchFamily="34" charset="0"/>
                <a:sym typeface="Wingdings" panose="05000000000000000000" pitchFamily="2" charset="2"/>
              </a:rPr>
              <a:t> an estimate </a:t>
            </a:r>
            <a:r>
              <a:rPr lang="it-IT" sz="2300" dirty="0" err="1">
                <a:cs typeface="Arial" panose="020B0604020202020204" pitchFamily="34" charset="0"/>
                <a:sym typeface="Wingdings" panose="05000000000000000000" pitchFamily="2" charset="2"/>
              </a:rPr>
              <a:t>is</a:t>
            </a:r>
            <a:r>
              <a:rPr lang="it-IT" sz="2300" dirty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it-IT" sz="2300" dirty="0" err="1">
                <a:cs typeface="Arial" panose="020B0604020202020204" pitchFamily="34" charset="0"/>
                <a:sym typeface="Wingdings" panose="05000000000000000000" pitchFamily="2" charset="2"/>
              </a:rPr>
              <a:t>also</a:t>
            </a:r>
            <a:r>
              <a:rPr lang="it-IT" sz="2300" dirty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it-IT" sz="2300" dirty="0" err="1">
                <a:cs typeface="Arial" panose="020B0604020202020204" pitchFamily="34" charset="0"/>
                <a:sym typeface="Wingdings" panose="05000000000000000000" pitchFamily="2" charset="2"/>
              </a:rPr>
              <a:t>available</a:t>
            </a:r>
            <a:r>
              <a:rPr lang="it-IT" sz="2300" dirty="0">
                <a:cs typeface="Arial" panose="020B0604020202020204" pitchFamily="34" charset="0"/>
                <a:sym typeface="Wingdings" panose="05000000000000000000" pitchFamily="2" charset="2"/>
              </a:rPr>
              <a:t> from the 1</a:t>
            </a:r>
            <a:r>
              <a:rPr lang="it-IT" sz="2300" baseline="30000" dirty="0">
                <a:cs typeface="Arial" panose="020B0604020202020204" pitchFamily="34" charset="0"/>
                <a:sym typeface="Wingdings" panose="05000000000000000000" pitchFamily="2" charset="2"/>
              </a:rPr>
              <a:t>st</a:t>
            </a:r>
            <a:r>
              <a:rPr lang="it-IT" sz="2300" dirty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it-IT" sz="2300" dirty="0" smtClean="0">
                <a:cs typeface="Arial" panose="020B0604020202020204" pitchFamily="34" charset="0"/>
                <a:sym typeface="Wingdings" panose="05000000000000000000" pitchFamily="2" charset="2"/>
              </a:rPr>
              <a:t>pillar)</a:t>
            </a:r>
          </a:p>
          <a:p>
            <a:pPr marL="342900" indent="-342900" algn="just">
              <a:spcAft>
                <a:spcPts val="300"/>
              </a:spcAft>
              <a:buFontTx/>
              <a:buChar char="-"/>
              <a:defRPr/>
            </a:pPr>
            <a:endParaRPr lang="it-IT" sz="2300" dirty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 algn="just">
              <a:spcAft>
                <a:spcPts val="300"/>
              </a:spcAft>
              <a:buFontTx/>
              <a:buChar char="-"/>
              <a:defRPr/>
            </a:pPr>
            <a:r>
              <a:rPr lang="it-IT" sz="2300" dirty="0">
                <a:cs typeface="Arial" panose="020B0604020202020204" pitchFamily="34" charset="0"/>
                <a:sym typeface="Wingdings" panose="05000000000000000000" pitchFamily="2" charset="2"/>
              </a:rPr>
              <a:t>    information, </a:t>
            </a:r>
            <a:r>
              <a:rPr lang="it-IT" sz="2300" dirty="0" err="1">
                <a:cs typeface="Arial" panose="020B0604020202020204" pitchFamily="34" charset="0"/>
                <a:sym typeface="Wingdings" panose="05000000000000000000" pitchFamily="2" charset="2"/>
              </a:rPr>
              <a:t>making</a:t>
            </a:r>
            <a:r>
              <a:rPr lang="it-IT" sz="2300" dirty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it-IT" sz="2300" dirty="0" err="1">
                <a:cs typeface="Arial" panose="020B0604020202020204" pitchFamily="34" charset="0"/>
                <a:sym typeface="Wingdings" panose="05000000000000000000" pitchFamily="2" charset="2"/>
              </a:rPr>
              <a:t>people</a:t>
            </a:r>
            <a:r>
              <a:rPr lang="it-IT" sz="2300" dirty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it-IT" sz="2300" dirty="0" err="1">
                <a:cs typeface="Arial" panose="020B0604020202020204" pitchFamily="34" charset="0"/>
                <a:sym typeface="Wingdings" panose="05000000000000000000" pitchFamily="2" charset="2"/>
              </a:rPr>
              <a:t>able</a:t>
            </a:r>
            <a:r>
              <a:rPr lang="it-IT" sz="2300" dirty="0">
                <a:cs typeface="Arial" panose="020B0604020202020204" pitchFamily="34" charset="0"/>
                <a:sym typeface="Wingdings" panose="05000000000000000000" pitchFamily="2" charset="2"/>
              </a:rPr>
              <a:t> to </a:t>
            </a:r>
            <a:r>
              <a:rPr lang="it-IT" sz="2300" dirty="0" err="1">
                <a:cs typeface="Arial" panose="020B0604020202020204" pitchFamily="34" charset="0"/>
                <a:sym typeface="Wingdings" panose="05000000000000000000" pitchFamily="2" charset="2"/>
              </a:rPr>
              <a:t>better</a:t>
            </a:r>
            <a:r>
              <a:rPr lang="it-IT" sz="2300" dirty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it-IT" sz="2300" dirty="0" err="1">
                <a:cs typeface="Arial" panose="020B0604020202020204" pitchFamily="34" charset="0"/>
                <a:sym typeface="Wingdings" panose="05000000000000000000" pitchFamily="2" charset="2"/>
              </a:rPr>
              <a:t>evaluate</a:t>
            </a:r>
            <a:r>
              <a:rPr lang="it-IT" sz="2300" dirty="0">
                <a:cs typeface="Arial" panose="020B0604020202020204" pitchFamily="34" charset="0"/>
                <a:sym typeface="Wingdings" panose="05000000000000000000" pitchFamily="2" charset="2"/>
              </a:rPr>
              <a:t> the impact of the </a:t>
            </a:r>
            <a:r>
              <a:rPr lang="it-IT" sz="2300" dirty="0" err="1">
                <a:cs typeface="Arial" panose="020B0604020202020204" pitchFamily="34" charset="0"/>
                <a:sym typeface="Wingdings" panose="05000000000000000000" pitchFamily="2" charset="2"/>
              </a:rPr>
              <a:t>different</a:t>
            </a:r>
            <a:r>
              <a:rPr lang="it-IT" sz="2300" dirty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it-IT" sz="2300" dirty="0" err="1">
                <a:cs typeface="Arial" panose="020B0604020202020204" pitchFamily="34" charset="0"/>
                <a:sym typeface="Wingdings" panose="05000000000000000000" pitchFamily="2" charset="2"/>
              </a:rPr>
              <a:t>choices</a:t>
            </a:r>
            <a:r>
              <a:rPr lang="it-IT" sz="2300" dirty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it-IT" sz="2300" dirty="0" err="1">
                <a:cs typeface="Arial" panose="020B0604020202020204" pitchFamily="34" charset="0"/>
                <a:sym typeface="Wingdings" panose="05000000000000000000" pitchFamily="2" charset="2"/>
              </a:rPr>
              <a:t>they</a:t>
            </a:r>
            <a:r>
              <a:rPr lang="it-IT" sz="2300" dirty="0">
                <a:cs typeface="Arial" panose="020B0604020202020204" pitchFamily="34" charset="0"/>
                <a:sym typeface="Wingdings" panose="05000000000000000000" pitchFamily="2" charset="2"/>
              </a:rPr>
              <a:t> are </a:t>
            </a:r>
            <a:r>
              <a:rPr lang="it-IT" sz="2300" dirty="0" err="1">
                <a:cs typeface="Arial" panose="020B0604020202020204" pitchFamily="34" charset="0"/>
                <a:sym typeface="Wingdings" panose="05000000000000000000" pitchFamily="2" charset="2"/>
              </a:rPr>
              <a:t>asked</a:t>
            </a:r>
            <a:r>
              <a:rPr lang="it-IT" sz="2300" dirty="0">
                <a:cs typeface="Arial" panose="020B0604020202020204" pitchFamily="34" charset="0"/>
                <a:sym typeface="Wingdings" panose="05000000000000000000" pitchFamily="2" charset="2"/>
              </a:rPr>
              <a:t> to </a:t>
            </a:r>
            <a:r>
              <a:rPr lang="it-IT" sz="2300" dirty="0" err="1">
                <a:cs typeface="Arial" panose="020B0604020202020204" pitchFamily="34" charset="0"/>
                <a:sym typeface="Wingdings" panose="05000000000000000000" pitchFamily="2" charset="2"/>
              </a:rPr>
              <a:t>make</a:t>
            </a:r>
            <a:r>
              <a:rPr lang="it-IT" sz="2300" dirty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it-IT" sz="2300" dirty="0" err="1">
                <a:cs typeface="Arial" panose="020B0604020202020204" pitchFamily="34" charset="0"/>
                <a:sym typeface="Wingdings" panose="05000000000000000000" pitchFamily="2" charset="2"/>
              </a:rPr>
              <a:t>when</a:t>
            </a:r>
            <a:r>
              <a:rPr lang="it-IT" sz="2300" dirty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it-IT" sz="2300" dirty="0" err="1">
                <a:cs typeface="Arial" panose="020B0604020202020204" pitchFamily="34" charset="0"/>
                <a:sym typeface="Wingdings" panose="05000000000000000000" pitchFamily="2" charset="2"/>
              </a:rPr>
              <a:t>they</a:t>
            </a:r>
            <a:r>
              <a:rPr lang="it-IT" sz="2300" dirty="0">
                <a:cs typeface="Arial" panose="020B0604020202020204" pitchFamily="34" charset="0"/>
                <a:sym typeface="Wingdings" panose="05000000000000000000" pitchFamily="2" charset="2"/>
              </a:rPr>
              <a:t> join a </a:t>
            </a:r>
            <a:r>
              <a:rPr lang="it-IT" sz="2300" dirty="0" err="1">
                <a:cs typeface="Arial" panose="020B0604020202020204" pitchFamily="34" charset="0"/>
                <a:sym typeface="Wingdings" panose="05000000000000000000" pitchFamily="2" charset="2"/>
              </a:rPr>
              <a:t>plan</a:t>
            </a:r>
            <a:r>
              <a:rPr lang="it-IT" sz="2300" dirty="0">
                <a:cs typeface="Arial" panose="020B0604020202020204" pitchFamily="34" charset="0"/>
                <a:sym typeface="Wingdings" panose="05000000000000000000" pitchFamily="2" charset="2"/>
              </a:rPr>
              <a:t> (i.e. the </a:t>
            </a:r>
            <a:r>
              <a:rPr lang="it-IT" sz="2300" dirty="0" err="1">
                <a:cs typeface="Arial" panose="020B0604020202020204" pitchFamily="34" charset="0"/>
                <a:sym typeface="Wingdings" panose="05000000000000000000" pitchFamily="2" charset="2"/>
              </a:rPr>
              <a:t>pension</a:t>
            </a:r>
            <a:r>
              <a:rPr lang="it-IT" sz="2300" dirty="0">
                <a:cs typeface="Arial" panose="020B0604020202020204" pitchFamily="34" charset="0"/>
                <a:sym typeface="Wingdings" panose="05000000000000000000" pitchFamily="2" charset="2"/>
              </a:rPr>
              <a:t> provider, the </a:t>
            </a:r>
            <a:r>
              <a:rPr lang="it-IT" sz="2300" dirty="0" err="1">
                <a:cs typeface="Arial" panose="020B0604020202020204" pitchFamily="34" charset="0"/>
                <a:sym typeface="Wingdings" panose="05000000000000000000" pitchFamily="2" charset="2"/>
              </a:rPr>
              <a:t>contribution</a:t>
            </a:r>
            <a:r>
              <a:rPr lang="it-IT" sz="2300" dirty="0">
                <a:cs typeface="Arial" panose="020B0604020202020204" pitchFamily="34" charset="0"/>
                <a:sym typeface="Wingdings" panose="05000000000000000000" pitchFamily="2" charset="2"/>
              </a:rPr>
              <a:t> rate, the </a:t>
            </a:r>
            <a:r>
              <a:rPr lang="it-IT" sz="2300" dirty="0" err="1">
                <a:cs typeface="Arial" panose="020B0604020202020204" pitchFamily="34" charset="0"/>
                <a:sym typeface="Wingdings" panose="05000000000000000000" pitchFamily="2" charset="2"/>
              </a:rPr>
              <a:t>investment</a:t>
            </a:r>
            <a:r>
              <a:rPr lang="it-IT" sz="2300" dirty="0">
                <a:cs typeface="Arial" panose="020B0604020202020204" pitchFamily="34" charset="0"/>
                <a:sym typeface="Wingdings" panose="05000000000000000000" pitchFamily="2" charset="2"/>
              </a:rPr>
              <a:t> option, the </a:t>
            </a:r>
            <a:r>
              <a:rPr lang="it-IT" sz="2300" dirty="0" err="1">
                <a:cs typeface="Arial" panose="020B0604020202020204" pitchFamily="34" charset="0"/>
                <a:sym typeface="Wingdings" panose="05000000000000000000" pitchFamily="2" charset="2"/>
              </a:rPr>
              <a:t>kind</a:t>
            </a:r>
            <a:r>
              <a:rPr lang="it-IT" sz="2300" dirty="0">
                <a:cs typeface="Arial" panose="020B0604020202020204" pitchFamily="34" charset="0"/>
                <a:sym typeface="Wingdings" panose="05000000000000000000" pitchFamily="2" charset="2"/>
              </a:rPr>
              <a:t> of </a:t>
            </a:r>
            <a:r>
              <a:rPr lang="it-IT" sz="2300" dirty="0" err="1">
                <a:cs typeface="Arial" panose="020B0604020202020204" pitchFamily="34" charset="0"/>
                <a:sym typeface="Wingdings" panose="05000000000000000000" pitchFamily="2" charset="2"/>
              </a:rPr>
              <a:t>pension</a:t>
            </a:r>
            <a:r>
              <a:rPr lang="it-IT" sz="2300" dirty="0">
                <a:cs typeface="Arial" panose="020B0604020202020204" pitchFamily="34" charset="0"/>
                <a:sym typeface="Wingdings" panose="05000000000000000000" pitchFamily="2" charset="2"/>
              </a:rPr>
              <a:t> benefits, etc</a:t>
            </a:r>
            <a:r>
              <a:rPr lang="it-IT" sz="2300" dirty="0" smtClean="0">
                <a:cs typeface="Arial" panose="020B0604020202020204" pitchFamily="34" charset="0"/>
                <a:sym typeface="Wingdings" panose="05000000000000000000" pitchFamily="2" charset="2"/>
              </a:rPr>
              <a:t>.)</a:t>
            </a:r>
          </a:p>
          <a:p>
            <a:pPr marL="342900" indent="-342900" algn="just">
              <a:spcAft>
                <a:spcPts val="300"/>
              </a:spcAft>
              <a:buFontTx/>
              <a:buChar char="-"/>
              <a:defRPr/>
            </a:pPr>
            <a:endParaRPr lang="it-IT" sz="2300" dirty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 algn="just">
              <a:spcAft>
                <a:spcPts val="1800"/>
              </a:spcAft>
              <a:buFontTx/>
              <a:buChar char="-"/>
              <a:defRPr/>
            </a:pPr>
            <a:r>
              <a:rPr lang="it-IT" sz="2300" dirty="0">
                <a:cs typeface="Arial" panose="020B0604020202020204" pitchFamily="34" charset="0"/>
                <a:sym typeface="Wingdings" panose="05000000000000000000" pitchFamily="2" charset="2"/>
              </a:rPr>
              <a:t>       </a:t>
            </a:r>
            <a:r>
              <a:rPr lang="it-IT" sz="2300" dirty="0" smtClean="0">
                <a:cs typeface="Arial" panose="020B0604020202020204" pitchFamily="34" charset="0"/>
                <a:sym typeface="Wingdings" panose="05000000000000000000" pitchFamily="2" charset="2"/>
              </a:rPr>
              <a:t>educate, </a:t>
            </a:r>
            <a:r>
              <a:rPr lang="it-IT" sz="2300" dirty="0" err="1">
                <a:cs typeface="Arial" panose="020B0604020202020204" pitchFamily="34" charset="0"/>
                <a:sym typeface="Wingdings" panose="05000000000000000000" pitchFamily="2" charset="2"/>
              </a:rPr>
              <a:t>making</a:t>
            </a:r>
            <a:r>
              <a:rPr lang="it-IT" sz="2300" dirty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it-IT" sz="2300" dirty="0" err="1">
                <a:cs typeface="Arial" panose="020B0604020202020204" pitchFamily="34" charset="0"/>
                <a:sym typeface="Wingdings" panose="05000000000000000000" pitchFamily="2" charset="2"/>
              </a:rPr>
              <a:t>people</a:t>
            </a:r>
            <a:r>
              <a:rPr lang="it-IT" sz="2300" dirty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it-IT" sz="2300" dirty="0" err="1">
                <a:cs typeface="Arial" panose="020B0604020202020204" pitchFamily="34" charset="0"/>
                <a:sym typeface="Wingdings" panose="05000000000000000000" pitchFamily="2" charset="2"/>
              </a:rPr>
              <a:t>better</a:t>
            </a:r>
            <a:r>
              <a:rPr lang="it-IT" sz="2300" dirty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it-IT" sz="2300" dirty="0" err="1">
                <a:cs typeface="Arial" panose="020B0604020202020204" pitchFamily="34" charset="0"/>
                <a:sym typeface="Wingdings" panose="05000000000000000000" pitchFamily="2" charset="2"/>
              </a:rPr>
              <a:t>equipped</a:t>
            </a:r>
            <a:r>
              <a:rPr lang="it-IT" sz="2300" dirty="0">
                <a:cs typeface="Arial" panose="020B0604020202020204" pitchFamily="34" charset="0"/>
                <a:sym typeface="Wingdings" panose="05000000000000000000" pitchFamily="2" charset="2"/>
              </a:rPr>
              <a:t> to do the right </a:t>
            </a:r>
            <a:r>
              <a:rPr lang="it-IT" sz="2300" dirty="0" err="1">
                <a:cs typeface="Arial" panose="020B0604020202020204" pitchFamily="34" charset="0"/>
                <a:sym typeface="Wingdings" panose="05000000000000000000" pitchFamily="2" charset="2"/>
              </a:rPr>
              <a:t>choice</a:t>
            </a:r>
            <a:r>
              <a:rPr lang="it-IT" sz="2300" dirty="0">
                <a:cs typeface="Arial" panose="020B0604020202020204" pitchFamily="34" charset="0"/>
                <a:sym typeface="Wingdings" panose="05000000000000000000" pitchFamily="2" charset="2"/>
              </a:rPr>
              <a:t> for </a:t>
            </a:r>
            <a:r>
              <a:rPr lang="it-IT" sz="2300" dirty="0" err="1">
                <a:cs typeface="Arial" panose="020B0604020202020204" pitchFamily="34" charset="0"/>
                <a:sym typeface="Wingdings" panose="05000000000000000000" pitchFamily="2" charset="2"/>
              </a:rPr>
              <a:t>their</a:t>
            </a:r>
            <a:r>
              <a:rPr lang="it-IT" sz="2300" dirty="0">
                <a:cs typeface="Arial" panose="020B0604020202020204" pitchFamily="34" charset="0"/>
                <a:sym typeface="Wingdings" panose="05000000000000000000" pitchFamily="2" charset="2"/>
              </a:rPr>
              <a:t> private </a:t>
            </a:r>
            <a:r>
              <a:rPr lang="it-IT" sz="2300" dirty="0" err="1">
                <a:cs typeface="Arial" panose="020B0604020202020204" pitchFamily="34" charset="0"/>
                <a:sym typeface="Wingdings" panose="05000000000000000000" pitchFamily="2" charset="2"/>
              </a:rPr>
              <a:t>pension</a:t>
            </a:r>
            <a:endParaRPr lang="it-IT" sz="2300" dirty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it-IT" sz="2300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294808" y="192415"/>
            <a:ext cx="10515600" cy="8833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 err="1">
                <a:solidFill>
                  <a:srgbClr val="006600"/>
                </a:solidFill>
                <a:latin typeface="LMSans12-Regular"/>
              </a:rPr>
              <a:t>Pension</a:t>
            </a:r>
            <a:r>
              <a:rPr lang="it-IT" sz="2400" b="1" dirty="0">
                <a:solidFill>
                  <a:srgbClr val="006600"/>
                </a:solidFill>
                <a:latin typeface="LMSans12-Regular"/>
              </a:rPr>
              <a:t> </a:t>
            </a:r>
            <a:r>
              <a:rPr lang="it-IT" sz="2400" b="1" dirty="0" err="1">
                <a:solidFill>
                  <a:srgbClr val="006600"/>
                </a:solidFill>
                <a:latin typeface="LMSans12-Regular"/>
              </a:rPr>
              <a:t>projections</a:t>
            </a:r>
            <a:r>
              <a:rPr lang="it-IT" sz="2400" b="1" dirty="0">
                <a:solidFill>
                  <a:srgbClr val="006600"/>
                </a:solidFill>
                <a:latin typeface="LMSans12-Regular"/>
              </a:rPr>
              <a:t> </a:t>
            </a:r>
            <a:r>
              <a:rPr lang="it-IT" sz="2400" b="1" dirty="0" smtClean="0">
                <a:solidFill>
                  <a:srgbClr val="006600"/>
                </a:solidFill>
                <a:latin typeface="LMSans12-Regular"/>
              </a:rPr>
              <a:t>- </a:t>
            </a:r>
            <a:r>
              <a:rPr lang="it-IT" sz="2400" b="1" dirty="0" err="1">
                <a:solidFill>
                  <a:srgbClr val="006600"/>
                </a:solidFill>
                <a:latin typeface="LMSans12-Regular"/>
              </a:rPr>
              <a:t>objectives</a:t>
            </a:r>
            <a:endParaRPr lang="it-IT" sz="2400" b="1" dirty="0">
              <a:solidFill>
                <a:srgbClr val="006600"/>
              </a:solidFill>
              <a:latin typeface="LMSans12-Regular"/>
            </a:endParaRPr>
          </a:p>
        </p:txBody>
      </p:sp>
      <p:cxnSp>
        <p:nvCxnSpPr>
          <p:cNvPr id="7" name="Connettore 1 6"/>
          <p:cNvCxnSpPr/>
          <p:nvPr/>
        </p:nvCxnSpPr>
        <p:spPr>
          <a:xfrm>
            <a:off x="838200" y="1075798"/>
            <a:ext cx="10515600" cy="5657"/>
          </a:xfrm>
          <a:prstGeom prst="line">
            <a:avLst/>
          </a:prstGeom>
          <a:ln w="412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ccia a destra 1"/>
          <p:cNvSpPr>
            <a:spLocks noChangeArrowheads="1"/>
          </p:cNvSpPr>
          <p:nvPr/>
        </p:nvSpPr>
        <p:spPr bwMode="auto">
          <a:xfrm rot="-5400000">
            <a:off x="1214932" y="1661588"/>
            <a:ext cx="360362" cy="215900"/>
          </a:xfrm>
          <a:prstGeom prst="rightArrow">
            <a:avLst>
              <a:gd name="adj1" fmla="val 50000"/>
              <a:gd name="adj2" fmla="val 503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8" name="Freccia a destra 1"/>
          <p:cNvSpPr>
            <a:spLocks noChangeArrowheads="1"/>
          </p:cNvSpPr>
          <p:nvPr/>
        </p:nvSpPr>
        <p:spPr bwMode="auto">
          <a:xfrm rot="-5400000">
            <a:off x="1222577" y="3195894"/>
            <a:ext cx="360362" cy="215900"/>
          </a:xfrm>
          <a:prstGeom prst="rightArrow">
            <a:avLst>
              <a:gd name="adj1" fmla="val 50000"/>
              <a:gd name="adj2" fmla="val 503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9" name="Freccia a destra 8"/>
          <p:cNvSpPr>
            <a:spLocks noChangeArrowheads="1"/>
          </p:cNvSpPr>
          <p:nvPr/>
        </p:nvSpPr>
        <p:spPr bwMode="auto">
          <a:xfrm>
            <a:off x="1257477" y="4960693"/>
            <a:ext cx="395288" cy="215900"/>
          </a:xfrm>
          <a:prstGeom prst="rightArrow">
            <a:avLst>
              <a:gd name="adj1" fmla="val 50000"/>
              <a:gd name="adj2" fmla="val 5002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68" y="270292"/>
            <a:ext cx="600032" cy="470120"/>
          </a:xfrm>
          <a:prstGeom prst="rect">
            <a:avLst/>
          </a:prstGeom>
        </p:spPr>
      </p:pic>
      <p:sp>
        <p:nvSpPr>
          <p:cNvPr id="11" name="Segnaposto numero diapositiva 5"/>
          <p:cNvSpPr txBox="1">
            <a:spLocks/>
          </p:cNvSpPr>
          <p:nvPr/>
        </p:nvSpPr>
        <p:spPr>
          <a:xfrm>
            <a:off x="0" y="6588000"/>
            <a:ext cx="12192000" cy="27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2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9448800" y="6588000"/>
            <a:ext cx="2743200" cy="270000"/>
          </a:xfrm>
        </p:spPr>
        <p:txBody>
          <a:bodyPr/>
          <a:lstStyle/>
          <a:p>
            <a:r>
              <a:rPr lang="it-IT" dirty="0" smtClean="0"/>
              <a:t>13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0656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1371600" y="192415"/>
            <a:ext cx="10011508" cy="8833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 err="1">
                <a:solidFill>
                  <a:srgbClr val="006600"/>
                </a:solidFill>
                <a:latin typeface="LMSans12-Regular"/>
              </a:rPr>
              <a:t>Pension</a:t>
            </a:r>
            <a:r>
              <a:rPr lang="it-IT" sz="2400" b="1" dirty="0">
                <a:solidFill>
                  <a:srgbClr val="006600"/>
                </a:solidFill>
                <a:latin typeface="LMSans12-Regular"/>
              </a:rPr>
              <a:t> </a:t>
            </a:r>
            <a:r>
              <a:rPr lang="it-IT" sz="2400" b="1" dirty="0" err="1">
                <a:solidFill>
                  <a:srgbClr val="006600"/>
                </a:solidFill>
                <a:latin typeface="LMSans12-Regular"/>
              </a:rPr>
              <a:t>projections</a:t>
            </a:r>
            <a:r>
              <a:rPr lang="it-IT" sz="2400" b="1" dirty="0">
                <a:solidFill>
                  <a:srgbClr val="006600"/>
                </a:solidFill>
                <a:latin typeface="LMSans12-Regular"/>
              </a:rPr>
              <a:t> – </a:t>
            </a:r>
            <a:r>
              <a:rPr lang="it-IT" sz="2400" b="1" dirty="0" err="1">
                <a:solidFill>
                  <a:srgbClr val="006600"/>
                </a:solidFill>
                <a:latin typeface="LMSans12-Regular"/>
              </a:rPr>
              <a:t>standardized</a:t>
            </a:r>
            <a:r>
              <a:rPr lang="it-IT" sz="2400" b="1" dirty="0">
                <a:solidFill>
                  <a:srgbClr val="006600"/>
                </a:solidFill>
                <a:latin typeface="LMSans12-Regular"/>
              </a:rPr>
              <a:t> and </a:t>
            </a:r>
            <a:r>
              <a:rPr lang="it-IT" sz="2400" b="1" dirty="0" err="1">
                <a:solidFill>
                  <a:srgbClr val="006600"/>
                </a:solidFill>
                <a:latin typeface="LMSans12-Regular"/>
              </a:rPr>
              <a:t>personalized</a:t>
            </a:r>
            <a:r>
              <a:rPr lang="it-IT" sz="2400" b="1" dirty="0">
                <a:solidFill>
                  <a:srgbClr val="006600"/>
                </a:solidFill>
                <a:latin typeface="LMSans12-Regular"/>
              </a:rPr>
              <a:t> </a:t>
            </a:r>
            <a:r>
              <a:rPr lang="it-IT" sz="2400" b="1" dirty="0" err="1">
                <a:solidFill>
                  <a:srgbClr val="006600"/>
                </a:solidFill>
                <a:latin typeface="LMSans12-Regular"/>
              </a:rPr>
              <a:t>version</a:t>
            </a:r>
            <a:endParaRPr lang="it-IT" sz="2400" b="1" dirty="0">
              <a:solidFill>
                <a:srgbClr val="006600"/>
              </a:solidFill>
              <a:latin typeface="LMSans12-Regular"/>
            </a:endParaRPr>
          </a:p>
        </p:txBody>
      </p:sp>
      <p:cxnSp>
        <p:nvCxnSpPr>
          <p:cNvPr id="7" name="Connettore 1 6"/>
          <p:cNvCxnSpPr/>
          <p:nvPr/>
        </p:nvCxnSpPr>
        <p:spPr>
          <a:xfrm>
            <a:off x="838200" y="1075798"/>
            <a:ext cx="10515600" cy="5657"/>
          </a:xfrm>
          <a:prstGeom prst="line">
            <a:avLst/>
          </a:prstGeom>
          <a:ln w="412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80612"/>
              </p:ext>
            </p:extLst>
          </p:nvPr>
        </p:nvGraphicFramePr>
        <p:xfrm>
          <a:off x="1523103" y="1628864"/>
          <a:ext cx="8783508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8259"/>
                <a:gridCol w="3053457"/>
                <a:gridCol w="2931792"/>
              </a:tblGrid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Standardized</a:t>
                      </a:r>
                      <a:r>
                        <a:rPr lang="it-IT" dirty="0" smtClean="0"/>
                        <a:t>  </a:t>
                      </a:r>
                      <a:r>
                        <a:rPr lang="it-IT" dirty="0" err="1" smtClean="0"/>
                        <a:t>pension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projections</a:t>
                      </a:r>
                      <a:r>
                        <a:rPr lang="it-IT" dirty="0" smtClean="0"/>
                        <a:t> - </a:t>
                      </a:r>
                    </a:p>
                    <a:p>
                      <a:pPr algn="ctr"/>
                      <a:r>
                        <a:rPr lang="it-IT" dirty="0" smtClean="0"/>
                        <a:t>‘</a:t>
                      </a:r>
                      <a:r>
                        <a:rPr lang="it-IT" sz="1800" dirty="0" err="1" smtClean="0"/>
                        <a:t>representative</a:t>
                      </a:r>
                      <a:r>
                        <a:rPr lang="it-IT" sz="1800" dirty="0" smtClean="0"/>
                        <a:t> </a:t>
                      </a:r>
                      <a:r>
                        <a:rPr lang="it-IT" sz="1800" dirty="0" err="1" smtClean="0"/>
                        <a:t>individual</a:t>
                      </a:r>
                      <a:r>
                        <a:rPr lang="it-IT" dirty="0" smtClean="0"/>
                        <a:t>’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Personalized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pension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projections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When</a:t>
                      </a:r>
                      <a:r>
                        <a:rPr lang="it-IT" dirty="0" smtClean="0"/>
                        <a:t>?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At </a:t>
                      </a:r>
                      <a:r>
                        <a:rPr lang="it-IT" dirty="0" err="1" smtClean="0"/>
                        <a:t>adhesion</a:t>
                      </a:r>
                      <a:r>
                        <a:rPr lang="it-IT" dirty="0" smtClean="0"/>
                        <a:t> </a:t>
                      </a:r>
                    </a:p>
                    <a:p>
                      <a:pPr algn="ctr"/>
                      <a:r>
                        <a:rPr lang="it-IT" dirty="0" err="1" smtClean="0"/>
                        <a:t>paper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version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On </a:t>
                      </a:r>
                      <a:r>
                        <a:rPr lang="it-IT" dirty="0" err="1" smtClean="0"/>
                        <a:t>annual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basis</a:t>
                      </a:r>
                      <a:r>
                        <a:rPr lang="it-IT" dirty="0" smtClean="0"/>
                        <a:t> </a:t>
                      </a:r>
                    </a:p>
                    <a:p>
                      <a:pPr algn="ctr"/>
                      <a:r>
                        <a:rPr lang="it-IT" dirty="0" err="1" smtClean="0"/>
                        <a:t>Elettronic</a:t>
                      </a:r>
                      <a:r>
                        <a:rPr lang="it-IT" baseline="0" dirty="0" smtClean="0"/>
                        <a:t> or </a:t>
                      </a:r>
                      <a:r>
                        <a:rPr lang="it-IT" baseline="0" dirty="0" err="1" smtClean="0"/>
                        <a:t>paper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version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Age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30 </a:t>
                      </a:r>
                      <a:r>
                        <a:rPr lang="it-IT" dirty="0" err="1" smtClean="0"/>
                        <a:t>years</a:t>
                      </a:r>
                      <a:endParaRPr lang="it-IT" dirty="0" smtClean="0"/>
                    </a:p>
                    <a:p>
                      <a:pPr algn="ctr"/>
                      <a:r>
                        <a:rPr lang="it-IT" dirty="0" smtClean="0"/>
                        <a:t>40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years</a:t>
                      </a:r>
                      <a:endParaRPr lang="it-IT" baseline="0" dirty="0" smtClean="0"/>
                    </a:p>
                    <a:p>
                      <a:pPr algn="ctr"/>
                      <a:r>
                        <a:rPr lang="it-IT" baseline="0" dirty="0" smtClean="0"/>
                        <a:t>50 </a:t>
                      </a:r>
                      <a:r>
                        <a:rPr lang="it-IT" baseline="0" dirty="0" err="1" smtClean="0"/>
                        <a:t>years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Member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age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Retirement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age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67 </a:t>
                      </a:r>
                      <a:r>
                        <a:rPr lang="it-IT" dirty="0" err="1" smtClean="0"/>
                        <a:t>years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COVIP  (66-70 </a:t>
                      </a:r>
                      <a:r>
                        <a:rPr lang="it-IT" dirty="0" err="1" smtClean="0"/>
                        <a:t>years</a:t>
                      </a:r>
                      <a:r>
                        <a:rPr lang="it-IT" dirty="0" smtClean="0"/>
                        <a:t>)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Annual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contributions</a:t>
                      </a:r>
                      <a:r>
                        <a:rPr lang="it-IT" baseline="0" dirty="0" smtClean="0"/>
                        <a:t>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1.500 euro</a:t>
                      </a:r>
                    </a:p>
                    <a:p>
                      <a:pPr algn="ctr"/>
                      <a:r>
                        <a:rPr lang="it-IT" dirty="0" smtClean="0"/>
                        <a:t>2.500</a:t>
                      </a:r>
                      <a:r>
                        <a:rPr lang="it-IT" baseline="0" dirty="0" smtClean="0"/>
                        <a:t> euro</a:t>
                      </a:r>
                    </a:p>
                    <a:p>
                      <a:pPr algn="ctr"/>
                      <a:r>
                        <a:rPr lang="it-IT" baseline="0" dirty="0" smtClean="0"/>
                        <a:t>5.000 euro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Member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contributions</a:t>
                      </a:r>
                      <a:r>
                        <a:rPr lang="it-IT" baseline="0" dirty="0" smtClean="0"/>
                        <a:t> 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Investment</a:t>
                      </a:r>
                      <a:r>
                        <a:rPr lang="it-IT" baseline="0" dirty="0" smtClean="0"/>
                        <a:t> line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All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investment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lines</a:t>
                      </a:r>
                      <a:r>
                        <a:rPr lang="it-IT" baseline="0" dirty="0" smtClean="0"/>
                        <a:t> </a:t>
                      </a:r>
                    </a:p>
                    <a:p>
                      <a:pPr algn="ctr"/>
                      <a:r>
                        <a:rPr lang="it-IT" baseline="0" dirty="0" smtClean="0"/>
                        <a:t>of the IORP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Investment</a:t>
                      </a:r>
                      <a:r>
                        <a:rPr lang="it-IT" baseline="0" dirty="0" smtClean="0"/>
                        <a:t> line(s)  </a:t>
                      </a:r>
                    </a:p>
                    <a:p>
                      <a:pPr algn="ctr"/>
                      <a:r>
                        <a:rPr lang="it-IT" baseline="0" dirty="0" err="1" smtClean="0"/>
                        <a:t>chosen</a:t>
                      </a:r>
                      <a:r>
                        <a:rPr lang="it-IT" baseline="0" dirty="0" smtClean="0"/>
                        <a:t> 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68" y="270292"/>
            <a:ext cx="600032" cy="470120"/>
          </a:xfrm>
          <a:prstGeom prst="rect">
            <a:avLst/>
          </a:prstGeom>
        </p:spPr>
      </p:pic>
      <p:sp>
        <p:nvSpPr>
          <p:cNvPr id="9" name="Segnaposto numero diapositiva 5"/>
          <p:cNvSpPr txBox="1">
            <a:spLocks/>
          </p:cNvSpPr>
          <p:nvPr/>
        </p:nvSpPr>
        <p:spPr>
          <a:xfrm>
            <a:off x="0" y="6588000"/>
            <a:ext cx="12192000" cy="27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0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9448800" y="6588000"/>
            <a:ext cx="2743200" cy="270000"/>
          </a:xfrm>
        </p:spPr>
        <p:txBody>
          <a:bodyPr/>
          <a:lstStyle/>
          <a:p>
            <a:r>
              <a:rPr lang="it-IT" dirty="0" smtClean="0"/>
              <a:t>14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5836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2032000" y="192415"/>
            <a:ext cx="10515600" cy="8833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 err="1">
                <a:solidFill>
                  <a:srgbClr val="006600"/>
                </a:solidFill>
                <a:latin typeface="LMSans12-Regular"/>
              </a:rPr>
              <a:t>Pension</a:t>
            </a:r>
            <a:r>
              <a:rPr lang="it-IT" sz="2400" b="1" dirty="0">
                <a:solidFill>
                  <a:srgbClr val="006600"/>
                </a:solidFill>
                <a:latin typeface="LMSans12-Regular"/>
              </a:rPr>
              <a:t> </a:t>
            </a:r>
            <a:r>
              <a:rPr lang="it-IT" sz="2400" b="1" dirty="0" err="1">
                <a:solidFill>
                  <a:srgbClr val="006600"/>
                </a:solidFill>
                <a:latin typeface="LMSans12-Regular"/>
              </a:rPr>
              <a:t>projections</a:t>
            </a:r>
            <a:r>
              <a:rPr lang="it-IT" sz="2400" b="1" dirty="0">
                <a:solidFill>
                  <a:srgbClr val="006600"/>
                </a:solidFill>
                <a:latin typeface="LMSans12-Regular"/>
              </a:rPr>
              <a:t> – general </a:t>
            </a:r>
            <a:r>
              <a:rPr lang="it-IT" sz="2400" b="1" dirty="0" err="1">
                <a:solidFill>
                  <a:srgbClr val="006600"/>
                </a:solidFill>
                <a:latin typeface="LMSans12-Regular"/>
              </a:rPr>
              <a:t>rules</a:t>
            </a:r>
            <a:endParaRPr lang="it-IT" sz="2400" b="1" dirty="0">
              <a:solidFill>
                <a:srgbClr val="006600"/>
              </a:solidFill>
              <a:latin typeface="LMSans12-Regular"/>
            </a:endParaRPr>
          </a:p>
        </p:txBody>
      </p:sp>
      <p:cxnSp>
        <p:nvCxnSpPr>
          <p:cNvPr id="7" name="Connettore 1 6"/>
          <p:cNvCxnSpPr/>
          <p:nvPr/>
        </p:nvCxnSpPr>
        <p:spPr>
          <a:xfrm>
            <a:off x="838200" y="1075798"/>
            <a:ext cx="10515600" cy="5657"/>
          </a:xfrm>
          <a:prstGeom prst="line">
            <a:avLst/>
          </a:prstGeom>
          <a:ln w="412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ella 1"/>
          <p:cNvGraphicFramePr>
            <a:graphicFrameLocks noGrp="1"/>
          </p:cNvGraphicFramePr>
          <p:nvPr>
            <p:extLst/>
          </p:nvPr>
        </p:nvGraphicFramePr>
        <p:xfrm>
          <a:off x="2032000" y="1168696"/>
          <a:ext cx="8128000" cy="5362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0">
                <a:tc>
                  <a:txBody>
                    <a:bodyPr/>
                    <a:lstStyle/>
                    <a:p>
                      <a:r>
                        <a:rPr lang="en-GB" sz="16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Parameters</a:t>
                      </a:r>
                      <a:endParaRPr lang="en-GB" sz="16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COVIP 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IORP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MEMBER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51687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Gender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it-I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it-IT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standardized</a:t>
                      </a:r>
                      <a:r>
                        <a:rPr lang="it-I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51687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it-I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it-IT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standardized</a:t>
                      </a:r>
                      <a:r>
                        <a:rPr lang="it-I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it-I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51687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 of</a:t>
                      </a:r>
                      <a:r>
                        <a:rPr lang="it-IT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retirement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it-I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51687">
                <a:tc>
                  <a:txBody>
                    <a:bodyPr/>
                    <a:lstStyle/>
                    <a:p>
                      <a:r>
                        <a:rPr lang="it-IT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Costs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it-I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51687">
                <a:tc>
                  <a:txBody>
                    <a:bodyPr/>
                    <a:lstStyle/>
                    <a:p>
                      <a:r>
                        <a:rPr lang="it-IT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Contributions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it-I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it-IT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standardized</a:t>
                      </a:r>
                      <a:r>
                        <a:rPr lang="it-I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it-I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51687">
                <a:tc>
                  <a:txBody>
                    <a:bodyPr/>
                    <a:lstStyle/>
                    <a:p>
                      <a:r>
                        <a:rPr lang="it-IT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Wage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it-I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51687">
                <a:tc>
                  <a:txBody>
                    <a:bodyPr/>
                    <a:lstStyle/>
                    <a:p>
                      <a:r>
                        <a:rPr lang="it-IT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Wage</a:t>
                      </a:r>
                      <a:r>
                        <a:rPr lang="it-IT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growth</a:t>
                      </a:r>
                      <a:r>
                        <a:rPr lang="it-IT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rate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it-I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(1%)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49210">
                <a:tc>
                  <a:txBody>
                    <a:bodyPr/>
                    <a:lstStyle/>
                    <a:p>
                      <a:r>
                        <a:rPr lang="it-IT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Investment</a:t>
                      </a:r>
                      <a:r>
                        <a:rPr lang="it-I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line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it-I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it-I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it-IT" altLang="it-IT" sz="16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it-IT" altLang="it-IT" sz="160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 ,</a:t>
                      </a:r>
                      <a:r>
                        <a:rPr lang="it-IT" altLang="it-IT" sz="16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</a:t>
                      </a:r>
                      <a:r>
                        <a:rPr lang="it-IT" altLang="it-I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it-I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it-I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51687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Rate of </a:t>
                      </a:r>
                      <a:r>
                        <a:rPr lang="it-IT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returns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it-IT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51687">
                <a:tc>
                  <a:txBody>
                    <a:bodyPr/>
                    <a:lstStyle/>
                    <a:p>
                      <a:r>
                        <a:rPr lang="it-IT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Inflation</a:t>
                      </a:r>
                      <a:r>
                        <a:rPr lang="it-IT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rate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it-I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(2%)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49210">
                <a:tc>
                  <a:txBody>
                    <a:bodyPr/>
                    <a:lstStyle/>
                    <a:p>
                      <a:r>
                        <a:rPr lang="it-IT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Mortality</a:t>
                      </a:r>
                      <a:r>
                        <a:rPr lang="it-I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it-I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it-I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(IPS 55 or IPS 55U)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it-I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51687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Technical</a:t>
                      </a:r>
                      <a:r>
                        <a:rPr lang="it-IT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rate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it-I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(0%)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it-I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51687">
                <a:tc>
                  <a:txBody>
                    <a:bodyPr/>
                    <a:lstStyle/>
                    <a:p>
                      <a:r>
                        <a:rPr lang="it-IT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Annuity</a:t>
                      </a:r>
                      <a:r>
                        <a:rPr lang="it-I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charge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it-I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(1.25%)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it-I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68" y="270292"/>
            <a:ext cx="600032" cy="470120"/>
          </a:xfrm>
          <a:prstGeom prst="rect">
            <a:avLst/>
          </a:prstGeom>
        </p:spPr>
      </p:pic>
      <p:sp>
        <p:nvSpPr>
          <p:cNvPr id="8" name="Segnaposto numero diapositiva 5"/>
          <p:cNvSpPr txBox="1">
            <a:spLocks/>
          </p:cNvSpPr>
          <p:nvPr/>
        </p:nvSpPr>
        <p:spPr>
          <a:xfrm>
            <a:off x="0" y="6588000"/>
            <a:ext cx="12192000" cy="27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9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9448800" y="6588000"/>
            <a:ext cx="2743200" cy="270000"/>
          </a:xfrm>
        </p:spPr>
        <p:txBody>
          <a:bodyPr/>
          <a:lstStyle/>
          <a:p>
            <a:r>
              <a:rPr lang="it-IT" dirty="0" smtClean="0"/>
              <a:t>15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5682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240322"/>
            <a:ext cx="10544908" cy="550186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it-IT" sz="2300" dirty="0" err="1" smtClean="0">
                <a:cs typeface="Arial" panose="020B0604020202020204" pitchFamily="34" charset="0"/>
              </a:rPr>
              <a:t>Different</a:t>
            </a:r>
            <a:r>
              <a:rPr lang="it-IT" sz="2300" dirty="0" smtClean="0">
                <a:cs typeface="Arial" panose="020B0604020202020204" pitchFamily="34" charset="0"/>
              </a:rPr>
              <a:t> </a:t>
            </a:r>
            <a:r>
              <a:rPr lang="it-IT" sz="2300" dirty="0" err="1" smtClean="0">
                <a:cs typeface="Arial" panose="020B0604020202020204" pitchFamily="34" charset="0"/>
              </a:rPr>
              <a:t>hypotesis</a:t>
            </a:r>
            <a:r>
              <a:rPr lang="it-IT" sz="2300" dirty="0" smtClean="0">
                <a:cs typeface="Arial" panose="020B0604020202020204" pitchFamily="34" charset="0"/>
              </a:rPr>
              <a:t> by </a:t>
            </a:r>
            <a:r>
              <a:rPr lang="it-IT" sz="2300" dirty="0" err="1" smtClean="0">
                <a:cs typeface="Arial" panose="020B0604020202020204" pitchFamily="34" charset="0"/>
              </a:rPr>
              <a:t>asset</a:t>
            </a:r>
            <a:r>
              <a:rPr lang="it-IT" sz="2300" dirty="0" smtClean="0">
                <a:cs typeface="Arial" panose="020B0604020202020204" pitchFamily="34" charset="0"/>
              </a:rPr>
              <a:t> </a:t>
            </a:r>
            <a:r>
              <a:rPr lang="it-IT" sz="2300" dirty="0" err="1" smtClean="0">
                <a:cs typeface="Arial" panose="020B0604020202020204" pitchFamily="34" charset="0"/>
              </a:rPr>
              <a:t>class</a:t>
            </a:r>
            <a:r>
              <a:rPr lang="it-IT" sz="2300" dirty="0" smtClean="0">
                <a:cs typeface="Arial" panose="020B0604020202020204" pitchFamily="34" charset="0"/>
              </a:rPr>
              <a:t>:</a:t>
            </a:r>
          </a:p>
          <a:p>
            <a:pPr lvl="1">
              <a:buFontTx/>
              <a:buChar char="-"/>
              <a:defRPr/>
            </a:pPr>
            <a:r>
              <a:rPr lang="it-IT" altLang="it-IT" sz="2300" dirty="0" smtClean="0">
                <a:cs typeface="Arial" panose="020B0604020202020204" pitchFamily="34" charset="0"/>
              </a:rPr>
              <a:t>Bonds: 2</a:t>
            </a:r>
            <a:r>
              <a:rPr lang="it-IT" altLang="it-IT" sz="2300" dirty="0">
                <a:cs typeface="Arial" panose="020B0604020202020204" pitchFamily="34" charset="0"/>
              </a:rPr>
              <a:t>% </a:t>
            </a:r>
            <a:r>
              <a:rPr lang="it-IT" altLang="it-IT" sz="2300" dirty="0" smtClean="0">
                <a:cs typeface="Arial" panose="020B0604020202020204" pitchFamily="34" charset="0"/>
              </a:rPr>
              <a:t>(</a:t>
            </a:r>
            <a:r>
              <a:rPr lang="it-IT" altLang="it-IT" sz="2300" dirty="0" err="1" smtClean="0">
                <a:cs typeface="Arial" panose="020B0604020202020204" pitchFamily="34" charset="0"/>
              </a:rPr>
              <a:t>real</a:t>
            </a:r>
            <a:r>
              <a:rPr lang="it-IT" altLang="it-IT" sz="2300" dirty="0">
                <a:cs typeface="Arial" panose="020B0604020202020204" pitchFamily="34" charset="0"/>
              </a:rPr>
              <a:t>) </a:t>
            </a:r>
            <a:endParaRPr lang="it-IT" altLang="it-IT" sz="2300" dirty="0" smtClean="0">
              <a:cs typeface="Arial" panose="020B0604020202020204" pitchFamily="34" charset="0"/>
            </a:endParaRPr>
          </a:p>
          <a:p>
            <a:pPr lvl="1">
              <a:buFontTx/>
              <a:buChar char="-"/>
              <a:defRPr/>
            </a:pPr>
            <a:r>
              <a:rPr lang="it-IT" altLang="it-IT" sz="2300" dirty="0" err="1" smtClean="0">
                <a:cs typeface="Arial" panose="020B0604020202020204" pitchFamily="34" charset="0"/>
              </a:rPr>
              <a:t>Equities</a:t>
            </a:r>
            <a:r>
              <a:rPr lang="it-IT" altLang="it-IT" sz="2300" dirty="0" smtClean="0">
                <a:cs typeface="Arial" panose="020B0604020202020204" pitchFamily="34" charset="0"/>
              </a:rPr>
              <a:t>: </a:t>
            </a:r>
            <a:r>
              <a:rPr lang="it-IT" altLang="it-IT" sz="2300" dirty="0">
                <a:cs typeface="Arial" panose="020B0604020202020204" pitchFamily="34" charset="0"/>
              </a:rPr>
              <a:t>4% </a:t>
            </a:r>
            <a:r>
              <a:rPr lang="it-IT" altLang="it-IT" sz="2300" dirty="0" smtClean="0">
                <a:cs typeface="Arial" panose="020B0604020202020204" pitchFamily="34" charset="0"/>
              </a:rPr>
              <a:t>(</a:t>
            </a:r>
            <a:r>
              <a:rPr lang="it-IT" altLang="it-IT" sz="2300" dirty="0" err="1" smtClean="0">
                <a:cs typeface="Arial" panose="020B0604020202020204" pitchFamily="34" charset="0"/>
              </a:rPr>
              <a:t>real</a:t>
            </a:r>
            <a:r>
              <a:rPr lang="it-IT" altLang="it-IT" sz="2300" dirty="0" smtClean="0">
                <a:cs typeface="Arial" panose="020B0604020202020204" pitchFamily="34" charset="0"/>
              </a:rPr>
              <a:t>)</a:t>
            </a:r>
            <a:endParaRPr lang="it-IT" altLang="it-IT" sz="2300" dirty="0">
              <a:cs typeface="Arial" panose="020B0604020202020204" pitchFamily="34" charset="0"/>
            </a:endParaRPr>
          </a:p>
          <a:p>
            <a:pPr marL="0" indent="0">
              <a:defRPr/>
            </a:pPr>
            <a:r>
              <a:rPr lang="it-IT" altLang="it-IT" sz="2300" dirty="0" smtClean="0">
                <a:cs typeface="Arial" panose="020B0604020202020204" pitchFamily="34" charset="0"/>
                <a:sym typeface="Wingdings" panose="05000000000000000000" pitchFamily="2" charset="2"/>
              </a:rPr>
              <a:t>  For </a:t>
            </a:r>
            <a:r>
              <a:rPr lang="it-IT" altLang="it-IT" sz="23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each</a:t>
            </a:r>
            <a:r>
              <a:rPr lang="it-IT" altLang="it-IT" sz="230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it-IT" altLang="it-IT" sz="23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investment</a:t>
            </a:r>
            <a:r>
              <a:rPr lang="it-IT" altLang="it-IT" sz="230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it-IT" altLang="it-IT" sz="23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lines</a:t>
            </a:r>
            <a:r>
              <a:rPr lang="it-IT" altLang="it-IT" sz="2300" dirty="0" smtClean="0"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it-IT" altLang="it-IT" sz="23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returns</a:t>
            </a:r>
            <a:r>
              <a:rPr lang="it-IT" altLang="it-IT" sz="2300" dirty="0" smtClean="0">
                <a:cs typeface="Arial" panose="020B0604020202020204" pitchFamily="34" charset="0"/>
                <a:sym typeface="Wingdings" panose="05000000000000000000" pitchFamily="2" charset="2"/>
              </a:rPr>
              <a:t> are </a:t>
            </a:r>
            <a:r>
              <a:rPr lang="it-IT" altLang="it-IT" sz="23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computed</a:t>
            </a:r>
            <a:r>
              <a:rPr lang="it-IT" altLang="it-IT" sz="230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it-IT" altLang="it-IT" sz="23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taking</a:t>
            </a:r>
            <a:r>
              <a:rPr lang="it-IT" altLang="it-IT" sz="230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it-IT" altLang="it-IT" sz="23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into</a:t>
            </a:r>
            <a:r>
              <a:rPr lang="it-IT" altLang="it-IT" sz="2300" dirty="0" smtClean="0">
                <a:cs typeface="Arial" panose="020B0604020202020204" pitchFamily="34" charset="0"/>
                <a:sym typeface="Wingdings" panose="05000000000000000000" pitchFamily="2" charset="2"/>
              </a:rPr>
              <a:t> account the </a:t>
            </a:r>
            <a:r>
              <a:rPr lang="it-IT" altLang="it-IT" sz="23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strategic</a:t>
            </a:r>
            <a:r>
              <a:rPr lang="it-IT" altLang="it-IT" sz="230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it-IT" altLang="it-IT" sz="23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asset</a:t>
            </a:r>
            <a:r>
              <a:rPr lang="it-IT" altLang="it-IT" sz="230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it-IT" altLang="it-IT" sz="23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allocation</a:t>
            </a:r>
            <a:r>
              <a:rPr lang="it-IT" altLang="it-IT" sz="2300" dirty="0" smtClean="0">
                <a:cs typeface="Arial" panose="020B0604020202020204" pitchFamily="34" charset="0"/>
                <a:sym typeface="Wingdings" panose="05000000000000000000" pitchFamily="2" charset="2"/>
              </a:rPr>
              <a:t>: </a:t>
            </a:r>
          </a:p>
          <a:p>
            <a:pPr marL="0" indent="0" algn="ctr">
              <a:buNone/>
              <a:defRPr/>
            </a:pPr>
            <a:r>
              <a:rPr lang="it-IT" altLang="it-IT" sz="2300" dirty="0" smtClean="0">
                <a:cs typeface="Arial" panose="020B0604020202020204" pitchFamily="34" charset="0"/>
                <a:sym typeface="Wingdings" panose="05000000000000000000" pitchFamily="2" charset="2"/>
              </a:rPr>
              <a:t>R</a:t>
            </a:r>
            <a:r>
              <a:rPr lang="it-IT" altLang="it-IT" sz="2300" baseline="-25000" dirty="0" smtClean="0">
                <a:cs typeface="Arial" panose="020B0604020202020204" pitchFamily="34" charset="0"/>
                <a:sym typeface="Wingdings" panose="05000000000000000000" pitchFamily="2" charset="2"/>
              </a:rPr>
              <a:t>(IL)</a:t>
            </a:r>
            <a:r>
              <a:rPr lang="it-IT" altLang="it-IT" sz="2300" dirty="0" smtClean="0">
                <a:cs typeface="Arial" panose="020B0604020202020204" pitchFamily="34" charset="0"/>
                <a:sym typeface="Wingdings" panose="05000000000000000000" pitchFamily="2" charset="2"/>
              </a:rPr>
              <a:t>= 2% * </a:t>
            </a:r>
            <a:r>
              <a:rPr lang="it-IT" altLang="it-IT" sz="2300" i="1" dirty="0">
                <a:cs typeface="Arial" panose="020B0604020202020204" pitchFamily="34" charset="0"/>
                <a:sym typeface="Symbol" panose="05050102010706020507" pitchFamily="18" charset="2"/>
              </a:rPr>
              <a:t></a:t>
            </a:r>
            <a:r>
              <a:rPr lang="it-IT" altLang="it-IT" sz="2300" dirty="0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it-IT" altLang="it-IT" sz="2300" dirty="0" smtClean="0">
                <a:cs typeface="Arial" panose="020B0604020202020204" pitchFamily="34" charset="0"/>
                <a:sym typeface="Symbol" panose="05050102010706020507" pitchFamily="18" charset="2"/>
              </a:rPr>
              <a:t>+ 4*</a:t>
            </a:r>
            <a:r>
              <a:rPr lang="it-IT" altLang="it-IT" sz="2300" i="1" dirty="0" smtClean="0">
                <a:cs typeface="Arial" panose="020B0604020202020204" pitchFamily="34" charset="0"/>
                <a:sym typeface="Symbol" panose="05050102010706020507" pitchFamily="18" charset="2"/>
              </a:rPr>
              <a:t></a:t>
            </a:r>
            <a:r>
              <a:rPr lang="it-IT" altLang="it-IT" sz="2300" dirty="0" smtClean="0">
                <a:cs typeface="Arial" panose="020B0604020202020204" pitchFamily="34" charset="0"/>
                <a:sym typeface="Symbol" panose="05050102010706020507" pitchFamily="18" charset="2"/>
              </a:rPr>
              <a:t>      </a:t>
            </a:r>
            <a:r>
              <a:rPr lang="it-IT" altLang="it-IT" sz="2300" dirty="0" err="1" smtClean="0">
                <a:cs typeface="Arial" panose="020B0604020202020204" pitchFamily="34" charset="0"/>
                <a:sym typeface="Symbol" panose="05050102010706020507" pitchFamily="18" charset="2"/>
              </a:rPr>
              <a:t>w</a:t>
            </a:r>
            <a:r>
              <a:rPr lang="it-IT" altLang="it-IT" sz="23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here</a:t>
            </a:r>
            <a:r>
              <a:rPr lang="it-IT" altLang="it-IT" sz="2300" i="1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it-IT" altLang="it-IT" sz="2300" i="1" dirty="0">
                <a:cs typeface="Arial" panose="020B0604020202020204" pitchFamily="34" charset="0"/>
                <a:sym typeface="Symbol" panose="05050102010706020507" pitchFamily="18" charset="2"/>
              </a:rPr>
              <a:t></a:t>
            </a:r>
            <a:r>
              <a:rPr lang="it-IT" altLang="it-IT" sz="2300" dirty="0">
                <a:cs typeface="Arial" panose="020B0604020202020204" pitchFamily="34" charset="0"/>
                <a:sym typeface="Symbol" panose="05050102010706020507" pitchFamily="18" charset="2"/>
              </a:rPr>
              <a:t> = </a:t>
            </a:r>
            <a:r>
              <a:rPr lang="it-IT" altLang="it-IT" sz="2300" dirty="0" err="1">
                <a:cs typeface="Arial" panose="020B0604020202020204" pitchFamily="34" charset="0"/>
                <a:sym typeface="Symbol" panose="05050102010706020507" pitchFamily="18" charset="2"/>
              </a:rPr>
              <a:t>weight</a:t>
            </a:r>
            <a:r>
              <a:rPr lang="it-IT" altLang="it-IT" sz="2300" dirty="0">
                <a:cs typeface="Arial" panose="020B0604020202020204" pitchFamily="34" charset="0"/>
                <a:sym typeface="Symbol" panose="05050102010706020507" pitchFamily="18" charset="2"/>
              </a:rPr>
              <a:t> of </a:t>
            </a:r>
            <a:r>
              <a:rPr lang="it-IT" altLang="it-IT" sz="2300" dirty="0" err="1">
                <a:cs typeface="Arial" panose="020B0604020202020204" pitchFamily="34" charset="0"/>
                <a:sym typeface="Symbol" panose="05050102010706020507" pitchFamily="18" charset="2"/>
              </a:rPr>
              <a:t>equities</a:t>
            </a:r>
            <a:r>
              <a:rPr lang="it-IT" altLang="it-IT" sz="2300" dirty="0">
                <a:cs typeface="Arial" panose="020B0604020202020204" pitchFamily="34" charset="0"/>
                <a:sym typeface="Symbol" panose="05050102010706020507" pitchFamily="18" charset="2"/>
              </a:rPr>
              <a:t>; </a:t>
            </a:r>
            <a:r>
              <a:rPr lang="it-IT" altLang="it-IT" sz="2300" i="1" dirty="0">
                <a:cs typeface="Arial" panose="020B0604020202020204" pitchFamily="34" charset="0"/>
                <a:sym typeface="Symbol" panose="05050102010706020507" pitchFamily="18" charset="2"/>
              </a:rPr>
              <a:t></a:t>
            </a:r>
            <a:r>
              <a:rPr lang="it-IT" altLang="it-IT" sz="2300" dirty="0">
                <a:cs typeface="Arial" panose="020B0604020202020204" pitchFamily="34" charset="0"/>
                <a:sym typeface="Symbol" panose="05050102010706020507" pitchFamily="18" charset="2"/>
              </a:rPr>
              <a:t> = </a:t>
            </a:r>
            <a:r>
              <a:rPr lang="it-IT" altLang="it-IT" sz="2300" dirty="0" err="1" smtClean="0">
                <a:cs typeface="Arial" panose="020B0604020202020204" pitchFamily="34" charset="0"/>
                <a:sym typeface="Symbol" panose="05050102010706020507" pitchFamily="18" charset="2"/>
              </a:rPr>
              <a:t>weight</a:t>
            </a:r>
            <a:r>
              <a:rPr lang="it-IT" altLang="it-IT" sz="2300" dirty="0" smtClean="0">
                <a:cs typeface="Arial" panose="020B0604020202020204" pitchFamily="34" charset="0"/>
                <a:sym typeface="Symbol" panose="05050102010706020507" pitchFamily="18" charset="2"/>
              </a:rPr>
              <a:t> of bonds</a:t>
            </a:r>
            <a:endParaRPr lang="it-IT" altLang="it-IT" sz="2300" dirty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None/>
            </a:pPr>
            <a:endParaRPr lang="it-IT" altLang="it-IT" sz="2300" dirty="0" smtClean="0">
              <a:sym typeface="Wingdings" panose="05000000000000000000" pitchFamily="2" charset="2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it-IT" altLang="it-IT" sz="2300" dirty="0" err="1">
                <a:cs typeface="Arial" panose="020B0604020202020204" pitchFamily="34" charset="0"/>
                <a:sym typeface="Wingdings" panose="05000000000000000000" pitchFamily="2" charset="2"/>
              </a:rPr>
              <a:t>These</a:t>
            </a:r>
            <a:r>
              <a:rPr lang="it-IT" altLang="it-IT" sz="2300" dirty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it-IT" altLang="it-IT" sz="2300" dirty="0" err="1">
                <a:cs typeface="Arial" panose="020B0604020202020204" pitchFamily="34" charset="0"/>
                <a:sym typeface="Wingdings" panose="05000000000000000000" pitchFamily="2" charset="2"/>
              </a:rPr>
              <a:t>rates</a:t>
            </a:r>
            <a:r>
              <a:rPr lang="it-IT" altLang="it-IT" sz="2300" dirty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it-IT" altLang="it-IT" sz="2300" dirty="0" err="1">
                <a:cs typeface="Arial" panose="020B0604020202020204" pitchFamily="34" charset="0"/>
                <a:sym typeface="Wingdings" panose="05000000000000000000" pitchFamily="2" charset="2"/>
              </a:rPr>
              <a:t>were</a:t>
            </a:r>
            <a:r>
              <a:rPr lang="it-IT" altLang="it-IT" sz="2300" dirty="0">
                <a:cs typeface="Arial" panose="020B0604020202020204" pitchFamily="34" charset="0"/>
                <a:sym typeface="Wingdings" panose="05000000000000000000" pitchFamily="2" charset="2"/>
              </a:rPr>
              <a:t> set in 2008 and </a:t>
            </a:r>
            <a:r>
              <a:rPr lang="it-IT" altLang="it-IT" sz="2300" dirty="0" err="1">
                <a:cs typeface="Arial" panose="020B0604020202020204" pitchFamily="34" charset="0"/>
                <a:sym typeface="Wingdings" panose="05000000000000000000" pitchFamily="2" charset="2"/>
              </a:rPr>
              <a:t>have</a:t>
            </a:r>
            <a:r>
              <a:rPr lang="it-IT" altLang="it-IT" sz="2300" dirty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it-IT" altLang="it-IT" sz="2300" dirty="0" err="1">
                <a:cs typeface="Arial" panose="020B0604020202020204" pitchFamily="34" charset="0"/>
                <a:sym typeface="Wingdings" panose="05000000000000000000" pitchFamily="2" charset="2"/>
              </a:rPr>
              <a:t>not</a:t>
            </a:r>
            <a:r>
              <a:rPr lang="it-IT" altLang="it-IT" sz="2300" dirty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it-IT" altLang="it-IT" sz="2300" dirty="0" err="1">
                <a:cs typeface="Arial" panose="020B0604020202020204" pitchFamily="34" charset="0"/>
                <a:sym typeface="Wingdings" panose="05000000000000000000" pitchFamily="2" charset="2"/>
              </a:rPr>
              <a:t>been</a:t>
            </a:r>
            <a:r>
              <a:rPr lang="it-IT" altLang="it-IT" sz="2300" dirty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it-IT" altLang="it-IT" sz="2300" dirty="0" err="1">
                <a:cs typeface="Arial" panose="020B0604020202020204" pitchFamily="34" charset="0"/>
                <a:sym typeface="Wingdings" panose="05000000000000000000" pitchFamily="2" charset="2"/>
              </a:rPr>
              <a:t>changed</a:t>
            </a:r>
            <a:r>
              <a:rPr lang="it-IT" altLang="it-IT" sz="2300" dirty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it-IT" altLang="it-IT" sz="2300" dirty="0" err="1">
                <a:cs typeface="Arial" panose="020B0604020202020204" pitchFamily="34" charset="0"/>
                <a:sym typeface="Wingdings" panose="05000000000000000000" pitchFamily="2" charset="2"/>
              </a:rPr>
              <a:t>since</a:t>
            </a:r>
            <a:r>
              <a:rPr lang="it-IT" altLang="it-IT" sz="2300" dirty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it-IT" altLang="it-IT" sz="2300" dirty="0" err="1">
                <a:cs typeface="Arial" panose="020B0604020202020204" pitchFamily="34" charset="0"/>
                <a:sym typeface="Wingdings" panose="05000000000000000000" pitchFamily="2" charset="2"/>
              </a:rPr>
              <a:t>then</a:t>
            </a:r>
            <a:endParaRPr lang="it-IT" altLang="it-IT" sz="2300" dirty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None/>
            </a:pPr>
            <a:endParaRPr lang="it-IT" altLang="it-IT" sz="2300" dirty="0" smtClean="0"/>
          </a:p>
          <a:p>
            <a:pPr marL="0" indent="0" algn="just">
              <a:defRPr/>
            </a:pPr>
            <a:endParaRPr lang="it-IT" altLang="it-IT" sz="2300" dirty="0">
              <a:sym typeface="Wingdings" panose="05000000000000000000" pitchFamily="2" charset="2"/>
            </a:endParaRPr>
          </a:p>
          <a:p>
            <a:pPr algn="just">
              <a:defRPr/>
            </a:pPr>
            <a:endParaRPr lang="it-IT" altLang="it-IT" sz="2300" dirty="0">
              <a:sym typeface="Wingdings" panose="05000000000000000000" pitchFamily="2" charset="2"/>
            </a:endParaRPr>
          </a:p>
          <a:p>
            <a:pPr marL="0" lvl="1" indent="0" algn="just">
              <a:spcBef>
                <a:spcPts val="1000"/>
              </a:spcBef>
              <a:defRPr/>
            </a:pPr>
            <a:endParaRPr lang="it-IT" altLang="it-IT" sz="2300" dirty="0" smtClean="0"/>
          </a:p>
          <a:p>
            <a:pPr marL="0" lvl="1" indent="0" algn="just">
              <a:spcBef>
                <a:spcPts val="1000"/>
              </a:spcBef>
              <a:defRPr/>
            </a:pPr>
            <a:endParaRPr lang="it-IT" altLang="it-IT" sz="2300" dirty="0"/>
          </a:p>
          <a:p>
            <a:pPr marL="0" lvl="1" indent="0" algn="just">
              <a:spcBef>
                <a:spcPts val="1000"/>
              </a:spcBef>
              <a:defRPr/>
            </a:pPr>
            <a:endParaRPr lang="it-IT" altLang="it-IT" sz="2300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333673" y="151284"/>
            <a:ext cx="10515600" cy="8833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 err="1">
                <a:solidFill>
                  <a:srgbClr val="006600"/>
                </a:solidFill>
                <a:latin typeface="LMSans12-Regular"/>
              </a:rPr>
              <a:t>Pension</a:t>
            </a:r>
            <a:r>
              <a:rPr lang="it-IT" sz="2400" b="1" dirty="0">
                <a:solidFill>
                  <a:srgbClr val="006600"/>
                </a:solidFill>
                <a:latin typeface="LMSans12-Regular"/>
              </a:rPr>
              <a:t> </a:t>
            </a:r>
            <a:r>
              <a:rPr lang="it-IT" sz="2400" b="1" dirty="0" err="1">
                <a:solidFill>
                  <a:srgbClr val="006600"/>
                </a:solidFill>
                <a:latin typeface="LMSans12-Regular"/>
              </a:rPr>
              <a:t>projections</a:t>
            </a:r>
            <a:r>
              <a:rPr lang="it-IT" sz="2400" b="1" dirty="0">
                <a:solidFill>
                  <a:srgbClr val="006600"/>
                </a:solidFill>
                <a:latin typeface="LMSans12-Regular"/>
              </a:rPr>
              <a:t> – rate of </a:t>
            </a:r>
            <a:r>
              <a:rPr lang="it-IT" sz="2400" b="1" dirty="0" err="1">
                <a:solidFill>
                  <a:srgbClr val="006600"/>
                </a:solidFill>
                <a:latin typeface="LMSans12-Regular"/>
              </a:rPr>
              <a:t>returns</a:t>
            </a:r>
            <a:endParaRPr lang="it-IT" sz="2400" b="1" dirty="0">
              <a:solidFill>
                <a:srgbClr val="006600"/>
              </a:solidFill>
              <a:latin typeface="LMSans12-Regular"/>
            </a:endParaRPr>
          </a:p>
        </p:txBody>
      </p:sp>
      <p:cxnSp>
        <p:nvCxnSpPr>
          <p:cNvPr id="7" name="Connettore 1 6"/>
          <p:cNvCxnSpPr/>
          <p:nvPr/>
        </p:nvCxnSpPr>
        <p:spPr>
          <a:xfrm>
            <a:off x="838200" y="1075798"/>
            <a:ext cx="10515600" cy="5657"/>
          </a:xfrm>
          <a:prstGeom prst="line">
            <a:avLst/>
          </a:prstGeom>
          <a:ln w="412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678" y="4834875"/>
            <a:ext cx="3926015" cy="167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e 17"/>
          <p:cNvSpPr>
            <a:spLocks noChangeArrowheads="1"/>
          </p:cNvSpPr>
          <p:nvPr/>
        </p:nvSpPr>
        <p:spPr bwMode="auto">
          <a:xfrm>
            <a:off x="3427692" y="6115069"/>
            <a:ext cx="661988" cy="4318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68" y="270292"/>
            <a:ext cx="600032" cy="470120"/>
          </a:xfrm>
          <a:prstGeom prst="rect">
            <a:avLst/>
          </a:prstGeom>
        </p:spPr>
      </p:pic>
      <p:sp>
        <p:nvSpPr>
          <p:cNvPr id="11" name="Segnaposto numero diapositiva 5"/>
          <p:cNvSpPr txBox="1">
            <a:spLocks/>
          </p:cNvSpPr>
          <p:nvPr/>
        </p:nvSpPr>
        <p:spPr>
          <a:xfrm>
            <a:off x="0" y="6588000"/>
            <a:ext cx="12192000" cy="27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2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9448800" y="6588000"/>
            <a:ext cx="2743200" cy="270000"/>
          </a:xfrm>
        </p:spPr>
        <p:txBody>
          <a:bodyPr/>
          <a:lstStyle/>
          <a:p>
            <a:r>
              <a:rPr lang="it-IT" dirty="0" smtClean="0"/>
              <a:t>16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9714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446269"/>
            <a:ext cx="10530254" cy="4707396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>
              <a:spcBef>
                <a:spcPct val="0"/>
              </a:spcBef>
              <a:buNone/>
            </a:pPr>
            <a:r>
              <a:rPr lang="it-IT" altLang="it-IT" sz="2300" dirty="0" smtClean="0">
                <a:sym typeface="Wingdings" panose="05000000000000000000" pitchFamily="2" charset="2"/>
              </a:rPr>
              <a:t> </a:t>
            </a:r>
            <a:r>
              <a:rPr lang="it-IT" altLang="it-IT" sz="2300" dirty="0"/>
              <a:t>The </a:t>
            </a:r>
            <a:r>
              <a:rPr lang="it-IT" altLang="it-IT" sz="2300" dirty="0" err="1"/>
              <a:t>uncertainty</a:t>
            </a:r>
            <a:r>
              <a:rPr lang="it-IT" altLang="it-IT" sz="2300" dirty="0"/>
              <a:t> </a:t>
            </a:r>
            <a:r>
              <a:rPr lang="it-IT" altLang="it-IT" sz="2300" dirty="0" err="1"/>
              <a:t>surrounding</a:t>
            </a:r>
            <a:r>
              <a:rPr lang="it-IT" altLang="it-IT" sz="2300" dirty="0"/>
              <a:t> </a:t>
            </a:r>
            <a:r>
              <a:rPr lang="it-IT" altLang="it-IT" sz="2300" dirty="0" err="1"/>
              <a:t>PPs</a:t>
            </a:r>
            <a:r>
              <a:rPr lang="it-IT" altLang="it-IT" sz="2300" dirty="0"/>
              <a:t> </a:t>
            </a:r>
            <a:r>
              <a:rPr lang="it-IT" altLang="it-IT" sz="2300" dirty="0" err="1"/>
              <a:t>is</a:t>
            </a:r>
            <a:r>
              <a:rPr lang="it-IT" altLang="it-IT" sz="2300" dirty="0"/>
              <a:t> </a:t>
            </a:r>
            <a:r>
              <a:rPr lang="it-IT" altLang="it-IT" sz="2300" dirty="0" err="1"/>
              <a:t>communicated</a:t>
            </a:r>
            <a:r>
              <a:rPr lang="it-IT" altLang="it-IT" sz="2300" dirty="0"/>
              <a:t> with a </a:t>
            </a:r>
            <a:r>
              <a:rPr lang="it-IT" altLang="it-IT" sz="2300" u="sng" dirty="0" err="1"/>
              <a:t>written</a:t>
            </a:r>
            <a:r>
              <a:rPr lang="it-IT" altLang="it-IT" sz="2300" u="sng" dirty="0"/>
              <a:t> </a:t>
            </a:r>
            <a:r>
              <a:rPr lang="it-IT" altLang="it-IT" sz="2300" u="sng" dirty="0" err="1" smtClean="0"/>
              <a:t>caveat</a:t>
            </a:r>
            <a:r>
              <a:rPr lang="it-IT" altLang="it-IT" sz="2300" u="sng" dirty="0" smtClean="0"/>
              <a:t>:</a:t>
            </a:r>
            <a:r>
              <a:rPr lang="it-IT" altLang="it-IT" sz="2300" u="sng" dirty="0" smtClean="0">
                <a:sym typeface="Wingdings" panose="05000000000000000000" pitchFamily="2" charset="2"/>
              </a:rPr>
              <a:t>   </a:t>
            </a:r>
          </a:p>
          <a:p>
            <a:pPr algn="just">
              <a:spcBef>
                <a:spcPct val="0"/>
              </a:spcBef>
              <a:buNone/>
            </a:pPr>
            <a:endParaRPr lang="it-IT" altLang="it-IT" sz="2300" u="sng" dirty="0"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None/>
            </a:pPr>
            <a:r>
              <a:rPr lang="it-IT" altLang="it-IT" sz="2300" dirty="0" smtClean="0">
                <a:sym typeface="Wingdings" panose="05000000000000000000" pitchFamily="2" charset="2"/>
              </a:rPr>
              <a:t>The </a:t>
            </a:r>
            <a:r>
              <a:rPr lang="it-IT" altLang="it-IT" sz="2300" dirty="0" err="1">
                <a:sym typeface="Wingdings" panose="05000000000000000000" pitchFamily="2" charset="2"/>
              </a:rPr>
              <a:t>higher</a:t>
            </a:r>
            <a:r>
              <a:rPr lang="it-IT" altLang="it-IT" sz="2300" dirty="0">
                <a:sym typeface="Wingdings" panose="05000000000000000000" pitchFamily="2" charset="2"/>
              </a:rPr>
              <a:t> the </a:t>
            </a:r>
            <a:r>
              <a:rPr lang="it-IT" altLang="it-IT" sz="2300" dirty="0" err="1">
                <a:sym typeface="Wingdings" panose="05000000000000000000" pitchFamily="2" charset="2"/>
              </a:rPr>
              <a:t>equity</a:t>
            </a:r>
            <a:r>
              <a:rPr lang="it-IT" altLang="it-IT" sz="2300" dirty="0">
                <a:sym typeface="Wingdings" panose="05000000000000000000" pitchFamily="2" charset="2"/>
              </a:rPr>
              <a:t> </a:t>
            </a:r>
            <a:r>
              <a:rPr lang="it-IT" altLang="it-IT" sz="2300" dirty="0" err="1">
                <a:sym typeface="Wingdings" panose="05000000000000000000" pitchFamily="2" charset="2"/>
              </a:rPr>
              <a:t>allocation</a:t>
            </a:r>
            <a:r>
              <a:rPr lang="it-IT" altLang="it-IT" sz="2300" dirty="0">
                <a:sym typeface="Wingdings" panose="05000000000000000000" pitchFamily="2" charset="2"/>
              </a:rPr>
              <a:t>, the </a:t>
            </a:r>
            <a:r>
              <a:rPr lang="it-IT" altLang="it-IT" sz="2300" dirty="0" err="1">
                <a:sym typeface="Wingdings" panose="05000000000000000000" pitchFamily="2" charset="2"/>
              </a:rPr>
              <a:t>higher</a:t>
            </a:r>
            <a:r>
              <a:rPr lang="it-IT" altLang="it-IT" sz="2300" dirty="0">
                <a:sym typeface="Wingdings" panose="05000000000000000000" pitchFamily="2" charset="2"/>
              </a:rPr>
              <a:t> the </a:t>
            </a:r>
            <a:r>
              <a:rPr lang="it-IT" altLang="it-IT" sz="2300" dirty="0" err="1">
                <a:sym typeface="Wingdings" panose="05000000000000000000" pitchFamily="2" charset="2"/>
              </a:rPr>
              <a:t>variability</a:t>
            </a:r>
            <a:r>
              <a:rPr lang="it-IT" altLang="it-IT" sz="2300" dirty="0">
                <a:sym typeface="Wingdings" panose="05000000000000000000" pitchFamily="2" charset="2"/>
              </a:rPr>
              <a:t> of </a:t>
            </a:r>
            <a:r>
              <a:rPr lang="it-IT" altLang="it-IT" sz="2300" dirty="0" err="1">
                <a:sym typeface="Wingdings" panose="05000000000000000000" pitchFamily="2" charset="2"/>
              </a:rPr>
              <a:t>returns</a:t>
            </a:r>
            <a:endParaRPr lang="it-IT" altLang="it-IT" sz="2300" dirty="0"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None/>
            </a:pPr>
            <a:endParaRPr lang="it-IT" altLang="it-IT" sz="2300" dirty="0"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None/>
            </a:pPr>
            <a:endParaRPr lang="it-IT" altLang="it-IT" sz="2300" dirty="0" smtClean="0"/>
          </a:p>
          <a:p>
            <a:pPr algn="just">
              <a:spcBef>
                <a:spcPct val="0"/>
              </a:spcBef>
              <a:buNone/>
            </a:pPr>
            <a:r>
              <a:rPr lang="it-IT" altLang="it-IT" sz="2300" dirty="0" err="1" smtClean="0"/>
              <a:t>Pension</a:t>
            </a:r>
            <a:r>
              <a:rPr lang="it-IT" altLang="it-IT" sz="2300" dirty="0" smtClean="0"/>
              <a:t> funds can </a:t>
            </a:r>
            <a:r>
              <a:rPr lang="it-IT" altLang="it-IT" sz="2300" dirty="0" err="1" smtClean="0"/>
              <a:t>also</a:t>
            </a:r>
            <a:r>
              <a:rPr lang="it-IT" altLang="it-IT" sz="2300" dirty="0" smtClean="0"/>
              <a:t> </a:t>
            </a:r>
            <a:r>
              <a:rPr lang="it-IT" altLang="it-IT" sz="2300" dirty="0" err="1" smtClean="0"/>
              <a:t>provide</a:t>
            </a:r>
            <a:r>
              <a:rPr lang="it-IT" altLang="it-IT" sz="2300" dirty="0" smtClean="0"/>
              <a:t> </a:t>
            </a:r>
            <a:r>
              <a:rPr lang="it-IT" altLang="it-IT" sz="2300" dirty="0" err="1" smtClean="0"/>
              <a:t>members</a:t>
            </a:r>
            <a:r>
              <a:rPr lang="it-IT" altLang="it-IT" sz="2300" dirty="0" smtClean="0"/>
              <a:t> with </a:t>
            </a:r>
            <a:r>
              <a:rPr lang="it-IT" altLang="it-IT" sz="2300" u="sng" dirty="0" err="1" smtClean="0"/>
              <a:t>personalized</a:t>
            </a:r>
            <a:r>
              <a:rPr lang="it-IT" altLang="it-IT" sz="2300" u="sng" dirty="0" smtClean="0"/>
              <a:t> </a:t>
            </a:r>
            <a:r>
              <a:rPr lang="it-IT" altLang="it-IT" sz="2300" u="sng" dirty="0" err="1" smtClean="0"/>
              <a:t>PPs</a:t>
            </a:r>
            <a:r>
              <a:rPr lang="it-IT" altLang="it-IT" sz="2300" u="sng" dirty="0" smtClean="0"/>
              <a:t> via </a:t>
            </a:r>
            <a:r>
              <a:rPr lang="it-IT" altLang="it-IT" sz="2300" u="sng" dirty="0" err="1" smtClean="0"/>
              <a:t>their</a:t>
            </a:r>
            <a:r>
              <a:rPr lang="it-IT" altLang="it-IT" sz="2300" u="sng" dirty="0" smtClean="0"/>
              <a:t> </a:t>
            </a:r>
            <a:r>
              <a:rPr lang="it-IT" altLang="it-IT" sz="2300" u="sng" dirty="0" err="1" smtClean="0"/>
              <a:t>websites</a:t>
            </a:r>
            <a:r>
              <a:rPr lang="it-IT" altLang="it-IT" sz="2300" dirty="0" smtClean="0"/>
              <a:t> </a:t>
            </a:r>
          </a:p>
          <a:p>
            <a:pPr algn="just">
              <a:spcBef>
                <a:spcPct val="0"/>
              </a:spcBef>
              <a:buNone/>
            </a:pPr>
            <a:endParaRPr lang="it-IT" altLang="it-IT" sz="2300" dirty="0" smtClean="0"/>
          </a:p>
          <a:p>
            <a:pPr marL="0" indent="0" algn="just">
              <a:spcBef>
                <a:spcPct val="0"/>
              </a:spcBef>
              <a:buNone/>
            </a:pPr>
            <a:endParaRPr lang="it-IT" altLang="it-IT" sz="2300" dirty="0" smtClean="0"/>
          </a:p>
          <a:p>
            <a:pPr marL="0" indent="0" algn="just">
              <a:spcBef>
                <a:spcPct val="0"/>
              </a:spcBef>
              <a:buNone/>
            </a:pPr>
            <a:r>
              <a:rPr lang="it-IT" altLang="it-IT" sz="2300" dirty="0" smtClean="0"/>
              <a:t>In </a:t>
            </a:r>
            <a:r>
              <a:rPr lang="it-IT" altLang="it-IT" sz="2300" dirty="0" err="1" smtClean="0"/>
              <a:t>this</a:t>
            </a:r>
            <a:r>
              <a:rPr lang="it-IT" altLang="it-IT" sz="2300" dirty="0" smtClean="0"/>
              <a:t> case, </a:t>
            </a:r>
            <a:r>
              <a:rPr lang="it-IT" altLang="it-IT" sz="2300" dirty="0" err="1" smtClean="0"/>
              <a:t>they</a:t>
            </a:r>
            <a:r>
              <a:rPr lang="it-IT" altLang="it-IT" sz="2300" dirty="0" smtClean="0"/>
              <a:t> are </a:t>
            </a:r>
            <a:r>
              <a:rPr lang="it-IT" altLang="it-IT" sz="2300" dirty="0" err="1" smtClean="0"/>
              <a:t>allowed</a:t>
            </a:r>
            <a:r>
              <a:rPr lang="it-IT" altLang="it-IT" sz="2300" dirty="0" smtClean="0"/>
              <a:t> to incorporate the </a:t>
            </a:r>
            <a:r>
              <a:rPr lang="it-IT" altLang="it-IT" sz="2300" dirty="0" err="1" smtClean="0"/>
              <a:t>uncertainty</a:t>
            </a:r>
            <a:r>
              <a:rPr lang="it-IT" altLang="it-IT" sz="2300" dirty="0" smtClean="0"/>
              <a:t> in </a:t>
            </a:r>
            <a:r>
              <a:rPr lang="it-IT" altLang="it-IT" sz="2300" dirty="0" err="1" smtClean="0"/>
              <a:t>PPs</a:t>
            </a:r>
            <a:r>
              <a:rPr lang="it-IT" altLang="it-IT" sz="2300" dirty="0" smtClean="0"/>
              <a:t> by </a:t>
            </a:r>
            <a:r>
              <a:rPr lang="it-IT" altLang="it-IT" sz="2300" dirty="0" err="1" smtClean="0"/>
              <a:t>setting</a:t>
            </a:r>
            <a:r>
              <a:rPr lang="it-IT" altLang="it-IT" sz="2300" dirty="0"/>
              <a:t> </a:t>
            </a:r>
            <a:r>
              <a:rPr lang="it-IT" altLang="it-IT" sz="2300" u="sng" dirty="0" err="1" smtClean="0"/>
              <a:t>symmetric</a:t>
            </a:r>
            <a:r>
              <a:rPr lang="it-IT" altLang="it-IT" sz="2300" u="sng" dirty="0" smtClean="0"/>
              <a:t> </a:t>
            </a:r>
            <a:r>
              <a:rPr lang="it-IT" altLang="it-IT" sz="2300" u="sng" dirty="0" err="1" smtClean="0"/>
              <a:t>scenarios</a:t>
            </a:r>
            <a:r>
              <a:rPr lang="it-IT" altLang="it-IT" sz="2300" u="sng" dirty="0" smtClean="0"/>
              <a:t> </a:t>
            </a:r>
            <a:r>
              <a:rPr lang="it-IT" altLang="it-IT" sz="2300" dirty="0" err="1" smtClean="0"/>
              <a:t>wrt</a:t>
            </a:r>
            <a:r>
              <a:rPr lang="it-IT" altLang="it-IT" sz="2300" dirty="0" smtClean="0"/>
              <a:t> the COVIP </a:t>
            </a:r>
            <a:r>
              <a:rPr lang="it-IT" altLang="it-IT" sz="2300" dirty="0" err="1" smtClean="0"/>
              <a:t>central</a:t>
            </a:r>
            <a:r>
              <a:rPr lang="it-IT" altLang="it-IT" sz="2300" dirty="0" smtClean="0"/>
              <a:t> scenario (2-4% </a:t>
            </a:r>
            <a:r>
              <a:rPr lang="it-IT" altLang="it-IT" sz="2300" dirty="0" err="1" smtClean="0"/>
              <a:t>expected</a:t>
            </a:r>
            <a:r>
              <a:rPr lang="it-IT" altLang="it-IT" sz="2300" dirty="0" smtClean="0"/>
              <a:t> </a:t>
            </a:r>
            <a:r>
              <a:rPr lang="it-IT" altLang="it-IT" sz="2300" dirty="0" err="1" smtClean="0"/>
              <a:t>rates</a:t>
            </a:r>
            <a:r>
              <a:rPr lang="it-IT" altLang="it-IT" sz="2300" dirty="0" smtClean="0"/>
              <a:t> of </a:t>
            </a:r>
            <a:r>
              <a:rPr lang="it-IT" altLang="it-IT" sz="2300" dirty="0" err="1" smtClean="0"/>
              <a:t>return</a:t>
            </a:r>
            <a:r>
              <a:rPr lang="it-IT" altLang="it-IT" sz="2300" dirty="0" smtClean="0"/>
              <a:t>)</a:t>
            </a:r>
          </a:p>
          <a:p>
            <a:pPr marL="0" indent="0" algn="just">
              <a:defRPr/>
            </a:pPr>
            <a:endParaRPr lang="it-IT" altLang="it-IT" sz="2300" dirty="0">
              <a:sym typeface="Wingdings" panose="05000000000000000000" pitchFamily="2" charset="2"/>
            </a:endParaRPr>
          </a:p>
          <a:p>
            <a:pPr algn="just">
              <a:defRPr/>
            </a:pPr>
            <a:endParaRPr lang="it-IT" altLang="it-IT" sz="2300" dirty="0">
              <a:sym typeface="Wingdings" panose="05000000000000000000" pitchFamily="2" charset="2"/>
            </a:endParaRPr>
          </a:p>
          <a:p>
            <a:pPr marL="0" lvl="1" indent="0" algn="just">
              <a:spcBef>
                <a:spcPts val="1000"/>
              </a:spcBef>
              <a:defRPr/>
            </a:pPr>
            <a:endParaRPr lang="it-IT" altLang="it-IT" sz="2300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506070" y="192415"/>
            <a:ext cx="9877037" cy="8833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 err="1">
                <a:solidFill>
                  <a:srgbClr val="006600"/>
                </a:solidFill>
                <a:latin typeface="LMSans12-Regular"/>
              </a:rPr>
              <a:t>Pension</a:t>
            </a:r>
            <a:r>
              <a:rPr lang="it-IT" sz="2400" b="1" dirty="0">
                <a:solidFill>
                  <a:srgbClr val="006600"/>
                </a:solidFill>
                <a:latin typeface="LMSans12-Regular"/>
              </a:rPr>
              <a:t> </a:t>
            </a:r>
            <a:r>
              <a:rPr lang="it-IT" sz="2400" b="1" dirty="0" err="1">
                <a:solidFill>
                  <a:srgbClr val="006600"/>
                </a:solidFill>
                <a:latin typeface="LMSans12-Regular"/>
              </a:rPr>
              <a:t>projections</a:t>
            </a:r>
            <a:r>
              <a:rPr lang="it-IT" sz="2400" b="1" dirty="0">
                <a:solidFill>
                  <a:srgbClr val="006600"/>
                </a:solidFill>
                <a:latin typeface="LMSans12-Regular"/>
              </a:rPr>
              <a:t> – </a:t>
            </a:r>
            <a:r>
              <a:rPr lang="it-IT" sz="2400" b="1" dirty="0" err="1">
                <a:solidFill>
                  <a:srgbClr val="006600"/>
                </a:solidFill>
                <a:latin typeface="LMSans12-Regular"/>
              </a:rPr>
              <a:t>uncertainty</a:t>
            </a:r>
            <a:endParaRPr lang="it-IT" sz="2400" b="1" dirty="0">
              <a:solidFill>
                <a:srgbClr val="006600"/>
              </a:solidFill>
              <a:latin typeface="LMSans12-Regular"/>
            </a:endParaRPr>
          </a:p>
        </p:txBody>
      </p:sp>
      <p:cxnSp>
        <p:nvCxnSpPr>
          <p:cNvPr id="7" name="Connettore 1 6"/>
          <p:cNvCxnSpPr/>
          <p:nvPr/>
        </p:nvCxnSpPr>
        <p:spPr>
          <a:xfrm>
            <a:off x="838200" y="1075798"/>
            <a:ext cx="10515600" cy="5657"/>
          </a:xfrm>
          <a:prstGeom prst="line">
            <a:avLst/>
          </a:prstGeom>
          <a:ln w="412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68" y="270292"/>
            <a:ext cx="600032" cy="470120"/>
          </a:xfrm>
          <a:prstGeom prst="rect">
            <a:avLst/>
          </a:prstGeom>
        </p:spPr>
      </p:pic>
      <p:sp>
        <p:nvSpPr>
          <p:cNvPr id="8" name="Segnaposto numero diapositiva 5"/>
          <p:cNvSpPr txBox="1">
            <a:spLocks/>
          </p:cNvSpPr>
          <p:nvPr/>
        </p:nvSpPr>
        <p:spPr>
          <a:xfrm>
            <a:off x="0" y="6588000"/>
            <a:ext cx="12192000" cy="27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9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9448800" y="6588000"/>
            <a:ext cx="2743200" cy="270000"/>
          </a:xfrm>
        </p:spPr>
        <p:txBody>
          <a:bodyPr/>
          <a:lstStyle/>
          <a:p>
            <a:r>
              <a:rPr lang="it-IT" dirty="0" smtClean="0"/>
              <a:t>17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143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1477779"/>
            <a:ext cx="7621679" cy="4533685"/>
          </a:xfrm>
          <a:prstGeom prst="rect">
            <a:avLst/>
          </a:prstGeom>
        </p:spPr>
      </p:pic>
      <p:sp>
        <p:nvSpPr>
          <p:cNvPr id="11" name="Segnaposto numero diapositiva 5"/>
          <p:cNvSpPr txBox="1">
            <a:spLocks/>
          </p:cNvSpPr>
          <p:nvPr/>
        </p:nvSpPr>
        <p:spPr>
          <a:xfrm>
            <a:off x="0" y="6588000"/>
            <a:ext cx="12192000" cy="27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2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9448800" y="6588000"/>
            <a:ext cx="2743200" cy="270000"/>
          </a:xfrm>
        </p:spPr>
        <p:txBody>
          <a:bodyPr/>
          <a:lstStyle/>
          <a:p>
            <a:r>
              <a:rPr lang="it-IT" dirty="0" smtClean="0"/>
              <a:t>18</a:t>
            </a:r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14" y="266073"/>
            <a:ext cx="600032" cy="470120"/>
          </a:xfrm>
          <a:prstGeom prst="rect">
            <a:avLst/>
          </a:prstGeom>
        </p:spPr>
      </p:pic>
      <p:cxnSp>
        <p:nvCxnSpPr>
          <p:cNvPr id="14" name="Connettore 1 13"/>
          <p:cNvCxnSpPr/>
          <p:nvPr/>
        </p:nvCxnSpPr>
        <p:spPr>
          <a:xfrm>
            <a:off x="838200" y="1075798"/>
            <a:ext cx="10515600" cy="5657"/>
          </a:xfrm>
          <a:prstGeom prst="line">
            <a:avLst/>
          </a:prstGeom>
          <a:ln w="412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olo 1"/>
          <p:cNvSpPr txBox="1">
            <a:spLocks/>
          </p:cNvSpPr>
          <p:nvPr/>
        </p:nvSpPr>
        <p:spPr>
          <a:xfrm>
            <a:off x="1506070" y="192415"/>
            <a:ext cx="9877037" cy="8833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 err="1">
                <a:solidFill>
                  <a:srgbClr val="006600"/>
                </a:solidFill>
                <a:latin typeface="LMSans12-Regular"/>
              </a:rPr>
              <a:t>Pension</a:t>
            </a:r>
            <a:r>
              <a:rPr lang="it-IT" sz="2400" b="1" dirty="0">
                <a:solidFill>
                  <a:srgbClr val="006600"/>
                </a:solidFill>
                <a:latin typeface="LMSans12-Regular"/>
              </a:rPr>
              <a:t> </a:t>
            </a:r>
            <a:r>
              <a:rPr lang="it-IT" sz="2400" b="1" dirty="0" err="1">
                <a:solidFill>
                  <a:srgbClr val="006600"/>
                </a:solidFill>
                <a:latin typeface="LMSans12-Regular"/>
              </a:rPr>
              <a:t>projections</a:t>
            </a:r>
            <a:r>
              <a:rPr lang="it-IT" sz="2400" b="1" dirty="0">
                <a:solidFill>
                  <a:srgbClr val="006600"/>
                </a:solidFill>
                <a:latin typeface="LMSans12-Regular"/>
              </a:rPr>
              <a:t> – </a:t>
            </a:r>
            <a:r>
              <a:rPr lang="it-IT" sz="2400" b="1" dirty="0" err="1" smtClean="0">
                <a:solidFill>
                  <a:srgbClr val="006600"/>
                </a:solidFill>
                <a:latin typeface="LMSans12-Regular"/>
              </a:rPr>
              <a:t>communication</a:t>
            </a:r>
            <a:endParaRPr lang="it-IT" sz="2400" b="1" dirty="0">
              <a:solidFill>
                <a:srgbClr val="006600"/>
              </a:solidFill>
              <a:latin typeface="LMSans12-Regular"/>
            </a:endParaRPr>
          </a:p>
        </p:txBody>
      </p:sp>
    </p:spTree>
    <p:extLst>
      <p:ext uri="{BB962C8B-B14F-4D97-AF65-F5344CB8AC3E}">
        <p14:creationId xmlns:p14="http://schemas.microsoft.com/office/powerpoint/2010/main" val="422720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1176950" y="192415"/>
            <a:ext cx="10206158" cy="8833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Information to pension </a:t>
            </a:r>
            <a:r>
              <a:rPr lang="fr-FR" sz="2400" b="1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fund</a:t>
            </a:r>
            <a:r>
              <a:rPr lang="fr-FR" sz="24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2400" b="1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members</a:t>
            </a:r>
            <a:r>
              <a:rPr lang="fr-FR" sz="24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 for </a:t>
            </a:r>
            <a:r>
              <a:rPr lang="fr-FR" sz="2400" b="1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defined</a:t>
            </a:r>
            <a:r>
              <a:rPr lang="fr-FR" sz="24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contribution pension plans</a:t>
            </a:r>
            <a:endParaRPr lang="it-IT" sz="2400" b="1" dirty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7" name="Connettore 1 6"/>
          <p:cNvCxnSpPr/>
          <p:nvPr/>
        </p:nvCxnSpPr>
        <p:spPr>
          <a:xfrm>
            <a:off x="838200" y="1075798"/>
            <a:ext cx="10515600" cy="5657"/>
          </a:xfrm>
          <a:prstGeom prst="line">
            <a:avLst/>
          </a:prstGeom>
          <a:ln w="412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68" y="270292"/>
            <a:ext cx="600032" cy="47012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538184" y="1171132"/>
            <a:ext cx="11374416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300" dirty="0" smtClean="0"/>
              <a:t>Information play a crucial role in a DC private pension system where members are required to make several choices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3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300" dirty="0"/>
              <a:t>A good information regulation is not enough for </a:t>
            </a:r>
            <a:r>
              <a:rPr lang="en-GB" sz="2300" dirty="0" smtClean="0"/>
              <a:t>“appropriate” individual </a:t>
            </a:r>
            <a:r>
              <a:rPr lang="en-GB" sz="2300" dirty="0"/>
              <a:t>decisions. </a:t>
            </a:r>
            <a:r>
              <a:rPr lang="en-US" sz="2300" dirty="0"/>
              <a:t>It is necessary </a:t>
            </a:r>
            <a:r>
              <a:rPr lang="en-US" sz="2300" dirty="0" smtClean="0"/>
              <a:t>a balanced use of </a:t>
            </a:r>
            <a:r>
              <a:rPr lang="en-US" sz="2300" dirty="0"/>
              <a:t>policy instruments </a:t>
            </a:r>
            <a:r>
              <a:rPr lang="en-US" sz="2300" dirty="0" smtClean="0"/>
              <a:t>(e.g. education, </a:t>
            </a:r>
            <a:r>
              <a:rPr lang="en-GB" sz="2300" dirty="0" smtClean="0"/>
              <a:t>product/plan standardisation, </a:t>
            </a:r>
            <a:r>
              <a:rPr lang="en-GB" sz="2300" dirty="0"/>
              <a:t>default </a:t>
            </a:r>
            <a:r>
              <a:rPr lang="en-GB" sz="2300" dirty="0" smtClean="0"/>
              <a:t>options, </a:t>
            </a:r>
            <a:r>
              <a:rPr lang="en-US" sz="2300" dirty="0" smtClean="0"/>
              <a:t>prudential </a:t>
            </a:r>
            <a:r>
              <a:rPr lang="en-US" sz="2300" dirty="0"/>
              <a:t>regulation that limits </a:t>
            </a:r>
            <a:r>
              <a:rPr lang="en-US" sz="2300" dirty="0" smtClean="0"/>
              <a:t>risk-taking, </a:t>
            </a:r>
            <a:r>
              <a:rPr lang="en-GB" sz="2300" dirty="0" smtClean="0"/>
              <a:t>price/cost caps, advice)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 smtClean="0"/>
              <a:t>Information should focus on keys information and have to be communicated in a simple way. </a:t>
            </a:r>
            <a:r>
              <a:rPr lang="en-GB" sz="2300" dirty="0"/>
              <a:t>A limited number of information documents should be mandatorily made available to members </a:t>
            </a:r>
            <a:r>
              <a:rPr lang="en-GB" sz="2300" dirty="0" smtClean="0"/>
              <a:t>(others </a:t>
            </a:r>
            <a:r>
              <a:rPr lang="en-GB" sz="2300" dirty="0"/>
              <a:t>are at disposal on the web-site of the pension fund and on request);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3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300" dirty="0" smtClean="0"/>
              <a:t>The</a:t>
            </a:r>
            <a:r>
              <a:rPr lang="en-GB" sz="2300" i="1" dirty="0" smtClean="0"/>
              <a:t> trade-off </a:t>
            </a:r>
            <a:r>
              <a:rPr lang="en-GB" sz="2300" dirty="0" smtClean="0"/>
              <a:t>between complete and layered</a:t>
            </a:r>
            <a:r>
              <a:rPr lang="en-GB" sz="2300" dirty="0" smtClean="0">
                <a:solidFill>
                  <a:srgbClr val="FF0000"/>
                </a:solidFill>
              </a:rPr>
              <a:t> </a:t>
            </a:r>
            <a:r>
              <a:rPr lang="en-GB" sz="2300" dirty="0" smtClean="0"/>
              <a:t>information could be better regulated if there is a </a:t>
            </a:r>
            <a:r>
              <a:rPr lang="en-GB" sz="2300" dirty="0"/>
              <a:t>proper </a:t>
            </a:r>
            <a:r>
              <a:rPr lang="en-GB" sz="2300" dirty="0" smtClean="0"/>
              <a:t>“retirement culture”.</a:t>
            </a:r>
          </a:p>
        </p:txBody>
      </p:sp>
      <p:sp>
        <p:nvSpPr>
          <p:cNvPr id="10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9324975" y="6540437"/>
            <a:ext cx="2743200" cy="365125"/>
          </a:xfrm>
        </p:spPr>
        <p:txBody>
          <a:bodyPr/>
          <a:lstStyle/>
          <a:p>
            <a:fld id="{42550B2E-178C-45E9-88A5-6280D37915B9}" type="slidenum">
              <a:rPr lang="it-IT" smtClean="0"/>
              <a:t>2</a:t>
            </a:fld>
            <a:endParaRPr lang="it-IT" dirty="0"/>
          </a:p>
        </p:txBody>
      </p:sp>
      <p:sp>
        <p:nvSpPr>
          <p:cNvPr id="11" name="Segnaposto numero diapositiva 5"/>
          <p:cNvSpPr txBox="1">
            <a:spLocks/>
          </p:cNvSpPr>
          <p:nvPr/>
        </p:nvSpPr>
        <p:spPr>
          <a:xfrm>
            <a:off x="0" y="6588000"/>
            <a:ext cx="12192000" cy="27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2" name="Segnaposto numero diapositiva 6"/>
          <p:cNvSpPr txBox="1">
            <a:spLocks/>
          </p:cNvSpPr>
          <p:nvPr/>
        </p:nvSpPr>
        <p:spPr>
          <a:xfrm>
            <a:off x="9448800" y="6588000"/>
            <a:ext cx="2743200" cy="2669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1352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725" y="1907131"/>
            <a:ext cx="9694497" cy="3590566"/>
          </a:xfrm>
          <a:prstGeom prst="rect">
            <a:avLst/>
          </a:prstGeom>
        </p:spPr>
      </p:pic>
      <p:sp>
        <p:nvSpPr>
          <p:cNvPr id="11" name="Segnaposto numero diapositiva 5"/>
          <p:cNvSpPr txBox="1">
            <a:spLocks/>
          </p:cNvSpPr>
          <p:nvPr/>
        </p:nvSpPr>
        <p:spPr>
          <a:xfrm>
            <a:off x="0" y="6588000"/>
            <a:ext cx="12192000" cy="27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2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9448800" y="6588000"/>
            <a:ext cx="2743200" cy="270000"/>
          </a:xfrm>
        </p:spPr>
        <p:txBody>
          <a:bodyPr/>
          <a:lstStyle/>
          <a:p>
            <a:r>
              <a:rPr lang="it-IT" dirty="0" smtClean="0"/>
              <a:t>19</a:t>
            </a:r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14" y="266073"/>
            <a:ext cx="600032" cy="470120"/>
          </a:xfrm>
          <a:prstGeom prst="rect">
            <a:avLst/>
          </a:prstGeom>
        </p:spPr>
      </p:pic>
      <p:cxnSp>
        <p:nvCxnSpPr>
          <p:cNvPr id="14" name="Connettore 1 13"/>
          <p:cNvCxnSpPr/>
          <p:nvPr/>
        </p:nvCxnSpPr>
        <p:spPr>
          <a:xfrm>
            <a:off x="838200" y="1075798"/>
            <a:ext cx="10515600" cy="5657"/>
          </a:xfrm>
          <a:prstGeom prst="line">
            <a:avLst/>
          </a:prstGeom>
          <a:ln w="412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olo 1"/>
          <p:cNvSpPr txBox="1">
            <a:spLocks/>
          </p:cNvSpPr>
          <p:nvPr/>
        </p:nvSpPr>
        <p:spPr>
          <a:xfrm>
            <a:off x="1506070" y="192415"/>
            <a:ext cx="9877037" cy="8833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 err="1">
                <a:solidFill>
                  <a:srgbClr val="006600"/>
                </a:solidFill>
                <a:latin typeface="LMSans12-Regular"/>
              </a:rPr>
              <a:t>Pension</a:t>
            </a:r>
            <a:r>
              <a:rPr lang="it-IT" sz="2400" b="1" dirty="0">
                <a:solidFill>
                  <a:srgbClr val="006600"/>
                </a:solidFill>
                <a:latin typeface="LMSans12-Regular"/>
              </a:rPr>
              <a:t> </a:t>
            </a:r>
            <a:r>
              <a:rPr lang="it-IT" sz="2400" b="1" dirty="0" err="1">
                <a:solidFill>
                  <a:srgbClr val="006600"/>
                </a:solidFill>
                <a:latin typeface="LMSans12-Regular"/>
              </a:rPr>
              <a:t>projections</a:t>
            </a:r>
            <a:r>
              <a:rPr lang="it-IT" sz="2400" b="1" dirty="0">
                <a:solidFill>
                  <a:srgbClr val="006600"/>
                </a:solidFill>
                <a:latin typeface="LMSans12-Regular"/>
              </a:rPr>
              <a:t> – </a:t>
            </a:r>
            <a:r>
              <a:rPr lang="it-IT" sz="2400" b="1" dirty="0" err="1" smtClean="0">
                <a:solidFill>
                  <a:srgbClr val="006600"/>
                </a:solidFill>
                <a:latin typeface="LMSans12-Regular"/>
              </a:rPr>
              <a:t>communication</a:t>
            </a:r>
            <a:endParaRPr lang="it-IT" sz="2400" b="1" dirty="0">
              <a:solidFill>
                <a:srgbClr val="006600"/>
              </a:solidFill>
              <a:latin typeface="LMSans12-Regular"/>
            </a:endParaRPr>
          </a:p>
        </p:txBody>
      </p:sp>
    </p:spTree>
    <p:extLst>
      <p:ext uri="{BB962C8B-B14F-4D97-AF65-F5344CB8AC3E}">
        <p14:creationId xmlns:p14="http://schemas.microsoft.com/office/powerpoint/2010/main" val="65729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474844"/>
            <a:ext cx="10530254" cy="470739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lvl="1" indent="0" algn="just">
              <a:spcBef>
                <a:spcPts val="1000"/>
              </a:spcBef>
              <a:buNone/>
              <a:defRPr/>
            </a:pPr>
            <a:r>
              <a:rPr lang="it-IT" altLang="it-IT" sz="2000" dirty="0" smtClean="0"/>
              <a:t> an </a:t>
            </a:r>
            <a:r>
              <a:rPr lang="it-IT" altLang="it-IT" sz="2000" dirty="0" err="1" smtClean="0"/>
              <a:t>example</a:t>
            </a:r>
            <a:r>
              <a:rPr lang="it-IT" altLang="it-IT" sz="2000" dirty="0" smtClean="0"/>
              <a:t>:</a:t>
            </a:r>
            <a:endParaRPr lang="it-IT" altLang="it-IT" sz="2000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019908" y="192415"/>
            <a:ext cx="10515600" cy="8833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 err="1">
                <a:solidFill>
                  <a:srgbClr val="006600"/>
                </a:solidFill>
                <a:latin typeface="LMSans12-Regular"/>
              </a:rPr>
              <a:t>Pension</a:t>
            </a:r>
            <a:r>
              <a:rPr lang="it-IT" sz="2400" b="1" dirty="0">
                <a:solidFill>
                  <a:srgbClr val="006600"/>
                </a:solidFill>
                <a:latin typeface="LMSans12-Regular"/>
              </a:rPr>
              <a:t> </a:t>
            </a:r>
            <a:r>
              <a:rPr lang="it-IT" sz="2400" b="1" dirty="0" err="1">
                <a:solidFill>
                  <a:srgbClr val="006600"/>
                </a:solidFill>
                <a:latin typeface="LMSans12-Regular"/>
              </a:rPr>
              <a:t>projections</a:t>
            </a:r>
            <a:r>
              <a:rPr lang="it-IT" sz="2400" b="1" dirty="0">
                <a:solidFill>
                  <a:srgbClr val="006600"/>
                </a:solidFill>
                <a:latin typeface="LMSans12-Regular"/>
              </a:rPr>
              <a:t> by web-</a:t>
            </a:r>
            <a:r>
              <a:rPr lang="it-IT" sz="2400" b="1" dirty="0" err="1">
                <a:solidFill>
                  <a:srgbClr val="006600"/>
                </a:solidFill>
                <a:latin typeface="LMSans12-Regular"/>
              </a:rPr>
              <a:t>sites</a:t>
            </a:r>
            <a:endParaRPr lang="it-IT" sz="2400" b="1" dirty="0">
              <a:solidFill>
                <a:srgbClr val="006600"/>
              </a:solidFill>
              <a:latin typeface="LMSans12-Regular"/>
            </a:endParaRPr>
          </a:p>
        </p:txBody>
      </p:sp>
      <p:cxnSp>
        <p:nvCxnSpPr>
          <p:cNvPr id="7" name="Connettore 1 6"/>
          <p:cNvCxnSpPr/>
          <p:nvPr/>
        </p:nvCxnSpPr>
        <p:spPr>
          <a:xfrm>
            <a:off x="838200" y="1075798"/>
            <a:ext cx="10515600" cy="5657"/>
          </a:xfrm>
          <a:prstGeom prst="line">
            <a:avLst/>
          </a:prstGeom>
          <a:ln w="412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68" y="270292"/>
            <a:ext cx="600032" cy="47012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908" y="2216356"/>
            <a:ext cx="9508216" cy="3127169"/>
          </a:xfrm>
          <a:prstGeom prst="rect">
            <a:avLst/>
          </a:prstGeom>
        </p:spPr>
      </p:pic>
      <p:sp>
        <p:nvSpPr>
          <p:cNvPr id="8" name="Segnaposto numero diapositiva 5"/>
          <p:cNvSpPr txBox="1">
            <a:spLocks/>
          </p:cNvSpPr>
          <p:nvPr/>
        </p:nvSpPr>
        <p:spPr>
          <a:xfrm>
            <a:off x="0" y="6588000"/>
            <a:ext cx="12192000" cy="27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9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9448800" y="6588000"/>
            <a:ext cx="2743200" cy="270000"/>
          </a:xfrm>
        </p:spPr>
        <p:txBody>
          <a:bodyPr/>
          <a:lstStyle/>
          <a:p>
            <a:r>
              <a:rPr lang="it-IT" dirty="0" smtClean="0"/>
              <a:t>20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0549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38168" y="1206580"/>
            <a:ext cx="1155144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b="1" dirty="0" smtClean="0"/>
              <a:t>Occupation pension funds - Directive 2016/2341/CE (IORP II):</a:t>
            </a:r>
          </a:p>
          <a:p>
            <a:pPr algn="just"/>
            <a:endParaRPr lang="en-GB" sz="2000" dirty="0" smtClean="0"/>
          </a:p>
          <a:p>
            <a:pPr marL="800100" lvl="1" indent="-342900" algn="just">
              <a:buFont typeface="Times New Roman" panose="02020603050405020304" pitchFamily="18" charset="0"/>
              <a:buChar char="-"/>
            </a:pPr>
            <a:r>
              <a:rPr lang="en-GB" sz="2000" dirty="0" smtClean="0"/>
              <a:t>Pre-contractual information</a:t>
            </a:r>
            <a:r>
              <a:rPr lang="en-GB" sz="2000" b="1" dirty="0" smtClean="0"/>
              <a:t>:</a:t>
            </a:r>
            <a:r>
              <a:rPr lang="en-GB" sz="2000" dirty="0" smtClean="0"/>
              <a:t> minimum set of information (description of the characteristics of the pension funds, pay-out options, where further information are available); no standardised information</a:t>
            </a:r>
            <a:endParaRPr lang="en-GB" sz="2000" b="1" dirty="0" smtClean="0"/>
          </a:p>
          <a:p>
            <a:pPr marL="800100" lvl="1" indent="-342900" algn="just">
              <a:buFont typeface="Times New Roman" panose="02020603050405020304" pitchFamily="18" charset="0"/>
              <a:buChar char="-"/>
            </a:pPr>
            <a:endParaRPr lang="en-GB" sz="2000" dirty="0" smtClean="0"/>
          </a:p>
          <a:p>
            <a:pPr marL="800100" lvl="1" indent="-342900" algn="just">
              <a:buFont typeface="Times New Roman" panose="02020603050405020304" pitchFamily="18" charset="0"/>
              <a:buChar char="-"/>
            </a:pPr>
            <a:r>
              <a:rPr lang="en-GB" sz="2000" dirty="0" smtClean="0"/>
              <a:t>On-going information - “</a:t>
            </a:r>
            <a:r>
              <a:rPr lang="en-GB" sz="2000" i="1" dirty="0" smtClean="0"/>
              <a:t>Pension Benefit Statement</a:t>
            </a:r>
            <a:r>
              <a:rPr lang="en-GB" sz="2000" dirty="0" smtClean="0"/>
              <a:t>” : </a:t>
            </a:r>
          </a:p>
          <a:p>
            <a:pPr marL="1257300" lvl="2" indent="-342900" algn="just">
              <a:buFont typeface="Times New Roman" panose="02020603050405020304" pitchFamily="18" charset="0"/>
              <a:buChar char="-"/>
            </a:pPr>
            <a:r>
              <a:rPr lang="en-GB" sz="2000" dirty="0" smtClean="0"/>
              <a:t>Annual information</a:t>
            </a:r>
          </a:p>
          <a:p>
            <a:pPr marL="1257300" lvl="2" indent="-342900" algn="just">
              <a:buFont typeface="Times New Roman" panose="02020603050405020304" pitchFamily="18" charset="0"/>
              <a:buChar char="-"/>
            </a:pPr>
            <a:r>
              <a:rPr lang="en-GB" sz="2000" dirty="0" smtClean="0"/>
              <a:t>Member information (accrued entitlements and accumulated capital);</a:t>
            </a:r>
          </a:p>
          <a:p>
            <a:pPr marL="1257300" lvl="2" indent="-342900" algn="just">
              <a:buFont typeface="Times New Roman" panose="02020603050405020304" pitchFamily="18" charset="0"/>
              <a:buChar char="-"/>
            </a:pPr>
            <a:r>
              <a:rPr lang="en-GB" sz="2000" dirty="0" smtClean="0"/>
              <a:t>pension projections.</a:t>
            </a:r>
          </a:p>
          <a:p>
            <a:pPr marL="1257300" lvl="2" indent="-342900" algn="just">
              <a:buFont typeface="Times New Roman" panose="02020603050405020304" pitchFamily="18" charset="0"/>
              <a:buChar char="-"/>
            </a:pPr>
            <a:endParaRPr lang="en-GB" sz="2000" dirty="0" smtClean="0"/>
          </a:p>
          <a:p>
            <a:pPr marL="800100" lvl="1" indent="-342900" algn="just">
              <a:buFont typeface="Times New Roman" panose="02020603050405020304" pitchFamily="18" charset="0"/>
              <a:buChar char="-"/>
            </a:pPr>
            <a:r>
              <a:rPr lang="en-GB" sz="2000" dirty="0" smtClean="0"/>
              <a:t>Pre-retirement information and information during the pay-out phase  (to be regulated)</a:t>
            </a:r>
          </a:p>
          <a:p>
            <a:pPr lvl="1" algn="just"/>
            <a:endParaRPr lang="en-GB" sz="2000" dirty="0" smtClean="0"/>
          </a:p>
          <a:p>
            <a:pPr marL="0" lvl="1" algn="just"/>
            <a:r>
              <a:rPr lang="en-GB" sz="2000" b="1" dirty="0" smtClean="0"/>
              <a:t>Personal pensions  - PEPP regulation (still in process)</a:t>
            </a:r>
          </a:p>
          <a:p>
            <a:pPr marL="800100" lvl="2" indent="-342900" algn="just">
              <a:buFont typeface="Calibri" panose="020F0502020204030204" pitchFamily="34" charset="0"/>
              <a:buChar char="₋"/>
            </a:pPr>
            <a:r>
              <a:rPr lang="en-GB" sz="2000" dirty="0" smtClean="0"/>
              <a:t>standardized information to facilitate comparability</a:t>
            </a:r>
          </a:p>
          <a:p>
            <a:pPr marL="800100" lvl="1" indent="-342900" algn="just">
              <a:buFont typeface="Times New Roman" panose="02020603050405020304" pitchFamily="18" charset="0"/>
              <a:buChar char="-"/>
            </a:pPr>
            <a:endParaRPr lang="en-GB" sz="2000" dirty="0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588000"/>
            <a:ext cx="4038600" cy="270000"/>
          </a:xfrm>
          <a:solidFill>
            <a:srgbClr val="2D8B38"/>
          </a:solidFill>
        </p:spPr>
        <p:txBody>
          <a:bodyPr/>
          <a:lstStyle/>
          <a:p>
            <a:pPr algn="ctr"/>
            <a:r>
              <a:rPr lang="it-IT" sz="1400" smtClean="0">
                <a:solidFill>
                  <a:schemeClr val="bg1"/>
                </a:solidFill>
                <a:cs typeface="Arial" panose="020B0604020202020204" pitchFamily="34" charset="0"/>
              </a:rPr>
              <a:t>25 ottobre 2016</a:t>
            </a:r>
            <a:endParaRPr lang="it-IT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588000"/>
            <a:ext cx="4114800" cy="270000"/>
          </a:xfrm>
          <a:solidFill>
            <a:srgbClr val="98C89A"/>
          </a:solidFill>
        </p:spPr>
        <p:txBody>
          <a:bodyPr/>
          <a:lstStyle/>
          <a:p>
            <a:r>
              <a:rPr lang="it-IT" sz="1400" dirty="0" smtClean="0">
                <a:solidFill>
                  <a:schemeClr val="bg1"/>
                </a:solidFill>
              </a:rPr>
              <a:t>COVIP</a:t>
            </a:r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10" name="Segnaposto numero diapositiva 5"/>
          <p:cNvSpPr txBox="1">
            <a:spLocks/>
          </p:cNvSpPr>
          <p:nvPr/>
        </p:nvSpPr>
        <p:spPr>
          <a:xfrm>
            <a:off x="8152800" y="6588000"/>
            <a:ext cx="4039200" cy="27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9353550" y="6540437"/>
            <a:ext cx="2743200" cy="365125"/>
          </a:xfrm>
        </p:spPr>
        <p:txBody>
          <a:bodyPr/>
          <a:lstStyle/>
          <a:p>
            <a:fld id="{42550B2E-178C-45E9-88A5-6280D37915B9}" type="slidenum">
              <a:rPr lang="it-IT" smtClean="0"/>
              <a:t>22</a:t>
            </a:fld>
            <a:endParaRPr lang="it-IT" dirty="0"/>
          </a:p>
        </p:txBody>
      </p:sp>
      <p:sp>
        <p:nvSpPr>
          <p:cNvPr id="9" name="Segnaposto numero diapositiva 5"/>
          <p:cNvSpPr txBox="1">
            <a:spLocks/>
          </p:cNvSpPr>
          <p:nvPr/>
        </p:nvSpPr>
        <p:spPr>
          <a:xfrm>
            <a:off x="0" y="6588000"/>
            <a:ext cx="12192000" cy="27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2" name="Segnaposto numero diapositiva 7"/>
          <p:cNvSpPr txBox="1">
            <a:spLocks/>
          </p:cNvSpPr>
          <p:nvPr/>
        </p:nvSpPr>
        <p:spPr>
          <a:xfrm>
            <a:off x="9448800" y="6588000"/>
            <a:ext cx="2743200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21</a:t>
            </a:r>
            <a:endParaRPr lang="it-IT" dirty="0"/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1477108" y="129826"/>
            <a:ext cx="10515600" cy="8833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 smtClean="0">
                <a:solidFill>
                  <a:srgbClr val="006600"/>
                </a:solidFill>
                <a:latin typeface="LMSans12-Regular"/>
              </a:rPr>
              <a:t>Future </a:t>
            </a:r>
            <a:r>
              <a:rPr lang="it-IT" sz="2400" b="1" dirty="0" err="1" smtClean="0">
                <a:solidFill>
                  <a:srgbClr val="006600"/>
                </a:solidFill>
                <a:latin typeface="LMSans12-Regular"/>
              </a:rPr>
              <a:t>developments</a:t>
            </a:r>
            <a:endParaRPr lang="it-IT" sz="2400" b="1" dirty="0">
              <a:solidFill>
                <a:srgbClr val="006600"/>
              </a:solidFill>
              <a:latin typeface="LMSans12-Regular"/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838200" y="1075798"/>
            <a:ext cx="10515600" cy="5657"/>
          </a:xfrm>
          <a:prstGeom prst="line">
            <a:avLst/>
          </a:prstGeom>
          <a:ln w="412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magin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68" y="270292"/>
            <a:ext cx="600032" cy="470120"/>
          </a:xfrm>
          <a:prstGeom prst="rect">
            <a:avLst/>
          </a:prstGeom>
        </p:spPr>
      </p:pic>
      <p:sp>
        <p:nvSpPr>
          <p:cNvPr id="16" name="Rettangolo 15"/>
          <p:cNvSpPr/>
          <p:nvPr/>
        </p:nvSpPr>
        <p:spPr>
          <a:xfrm>
            <a:off x="385988" y="5686743"/>
            <a:ext cx="1114952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1080000">
              <a:spcAft>
                <a:spcPts val="0"/>
              </a:spcAft>
            </a:pPr>
            <a:r>
              <a:rPr lang="en-GB" sz="2000" dirty="0" smtClean="0"/>
              <a:t>Italy  has a regulatory framework which is substantially compliant with the new European </a:t>
            </a:r>
            <a:r>
              <a:rPr lang="en-GB" sz="2000" dirty="0" smtClean="0">
                <a:solidFill>
                  <a:schemeClr val="tx1"/>
                </a:solidFill>
              </a:rPr>
              <a:t>regulation.</a:t>
            </a:r>
          </a:p>
          <a:p>
            <a:pPr lvl="0" algn="ctr" defTabSz="1080000">
              <a:spcAft>
                <a:spcPts val="0"/>
              </a:spcAft>
            </a:pPr>
            <a:r>
              <a:rPr lang="en-GB" sz="2000" dirty="0" smtClean="0">
                <a:solidFill>
                  <a:schemeClr val="tx1"/>
                </a:solidFill>
              </a:rPr>
              <a:t>At European level, Italy is considered a reference experience for DC private pension systems. 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28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38184" y="1084353"/>
            <a:ext cx="1100797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Tx/>
              <a:buChar char="-"/>
            </a:pPr>
            <a:endParaRPr lang="it-IT" sz="2000" dirty="0" smtClean="0"/>
          </a:p>
          <a:p>
            <a:pPr marL="447675" lvl="4"/>
            <a:r>
              <a:rPr lang="it-IT" sz="2000" dirty="0" smtClean="0"/>
              <a:t>La “Guida </a:t>
            </a:r>
            <a:r>
              <a:rPr lang="it-IT" sz="2000" dirty="0"/>
              <a:t>introduttiva alla previdenza complementare</a:t>
            </a:r>
            <a:r>
              <a:rPr lang="it-IT" sz="2000" dirty="0" smtClean="0"/>
              <a:t>” </a:t>
            </a:r>
          </a:p>
          <a:p>
            <a:pPr marL="447675" lvl="4">
              <a:buFontTx/>
              <a:buChar char="-"/>
            </a:pPr>
            <a:endParaRPr lang="it-IT" sz="2000" dirty="0"/>
          </a:p>
          <a:p>
            <a:pPr marL="447675" lvl="4">
              <a:buFontTx/>
              <a:buChar char="-"/>
            </a:pPr>
            <a:endParaRPr lang="it-IT" sz="2000" dirty="0" smtClean="0"/>
          </a:p>
          <a:p>
            <a:pPr marL="447675" lvl="4">
              <a:buFontTx/>
              <a:buChar char="-"/>
            </a:pPr>
            <a:endParaRPr lang="it-IT" sz="2000" dirty="0"/>
          </a:p>
          <a:p>
            <a:pPr marL="447675" lvl="4">
              <a:buFontTx/>
              <a:buChar char="-"/>
            </a:pPr>
            <a:endParaRPr lang="it-IT" sz="2000" dirty="0" smtClean="0"/>
          </a:p>
          <a:p>
            <a:pPr marL="447675" lvl="4">
              <a:buFontTx/>
              <a:buChar char="-"/>
            </a:pPr>
            <a:endParaRPr lang="it-IT" sz="2000" dirty="0"/>
          </a:p>
          <a:p>
            <a:pPr marL="447675" lvl="4"/>
            <a:r>
              <a:rPr lang="it-IT" sz="2000" dirty="0" smtClean="0"/>
              <a:t>Il </a:t>
            </a:r>
            <a:r>
              <a:rPr lang="it-IT" sz="2000" dirty="0"/>
              <a:t>video  </a:t>
            </a:r>
            <a:r>
              <a:rPr lang="it-IT" sz="2000" dirty="0" smtClean="0"/>
              <a:t>”</a:t>
            </a:r>
            <a:r>
              <a:rPr lang="it-IT" sz="2000" dirty="0"/>
              <a:t>10 cose da sapere sulla previdenza complementare</a:t>
            </a:r>
            <a:r>
              <a:rPr lang="it-IT" sz="2000" dirty="0" smtClean="0"/>
              <a:t>”</a:t>
            </a:r>
          </a:p>
          <a:p>
            <a:pPr marL="447675" lvl="4">
              <a:buFontTx/>
              <a:buChar char="-"/>
            </a:pPr>
            <a:endParaRPr lang="it-IT" sz="2000" dirty="0" smtClean="0"/>
          </a:p>
          <a:p>
            <a:pPr marL="447675" lvl="4">
              <a:buFontTx/>
              <a:buChar char="-"/>
            </a:pPr>
            <a:endParaRPr lang="it-IT" sz="2000" dirty="0"/>
          </a:p>
          <a:p>
            <a:pPr marL="447675" lvl="4">
              <a:buFontTx/>
              <a:buChar char="-"/>
            </a:pPr>
            <a:endParaRPr lang="it-IT" sz="2000" dirty="0" smtClean="0"/>
          </a:p>
          <a:p>
            <a:pPr marL="447675" lvl="4">
              <a:buFontTx/>
              <a:buChar char="-"/>
            </a:pPr>
            <a:endParaRPr lang="it-IT" sz="2000" dirty="0" smtClean="0"/>
          </a:p>
          <a:p>
            <a:pPr marL="447675" lvl="4"/>
            <a:r>
              <a:rPr lang="it-IT" sz="2000" dirty="0" smtClean="0"/>
              <a:t>Il Questionario </a:t>
            </a:r>
            <a:r>
              <a:rPr lang="it-IT" sz="2000" dirty="0"/>
              <a:t>di autovalutazione “Conoscere per scegliere</a:t>
            </a:r>
            <a:r>
              <a:rPr lang="it-IT" sz="2000" dirty="0" smtClean="0"/>
              <a:t>” </a:t>
            </a:r>
          </a:p>
          <a:p>
            <a:pPr marL="447675" lvl="4">
              <a:buFontTx/>
              <a:buChar char="-"/>
            </a:pPr>
            <a:endParaRPr lang="it-IT" sz="2000" dirty="0" smtClean="0"/>
          </a:p>
          <a:p>
            <a:pPr marL="447675" lvl="4">
              <a:buFontTx/>
              <a:buChar char="-"/>
            </a:pPr>
            <a:endParaRPr lang="it-IT" sz="2000" dirty="0" smtClean="0"/>
          </a:p>
          <a:p>
            <a:pPr marL="447675" lvl="4">
              <a:buFontTx/>
              <a:buChar char="-"/>
            </a:pPr>
            <a:endParaRPr lang="it-IT" sz="2000" dirty="0"/>
          </a:p>
          <a:p>
            <a:pPr marL="447675" lvl="4"/>
            <a:r>
              <a:rPr lang="it-IT" sz="2000" dirty="0" smtClean="0"/>
              <a:t>Il collegamento </a:t>
            </a:r>
            <a:r>
              <a:rPr lang="it-IT" sz="2000" dirty="0"/>
              <a:t>al sito del “La mia pensione” </a:t>
            </a:r>
            <a:r>
              <a:rPr lang="it-IT" sz="2000" dirty="0" smtClean="0"/>
              <a:t>dell’INPS </a:t>
            </a:r>
          </a:p>
          <a:p>
            <a:pPr marL="1520825" lvl="4">
              <a:buFontTx/>
              <a:buChar char="-"/>
            </a:pPr>
            <a:endParaRPr lang="it-IT" sz="2000" dirty="0"/>
          </a:p>
          <a:p>
            <a:r>
              <a:rPr lang="it-IT" sz="2000" dirty="0"/>
              <a:t> 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366" y="5599097"/>
            <a:ext cx="2615873" cy="87619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396" y="1229696"/>
            <a:ext cx="2854204" cy="1438225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6564" y="4768427"/>
            <a:ext cx="1952625" cy="45720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3808" y="3134492"/>
            <a:ext cx="1735381" cy="1312117"/>
          </a:xfrm>
          <a:prstGeom prst="rect">
            <a:avLst/>
          </a:prstGeom>
        </p:spPr>
      </p:pic>
      <p:sp>
        <p:nvSpPr>
          <p:cNvPr id="16" name="Segnaposto numero diapositiva 5"/>
          <p:cNvSpPr txBox="1">
            <a:spLocks/>
          </p:cNvSpPr>
          <p:nvPr/>
        </p:nvSpPr>
        <p:spPr>
          <a:xfrm>
            <a:off x="0" y="6588000"/>
            <a:ext cx="12181906" cy="27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7" name="Segnaposto numero diapositiva 7"/>
          <p:cNvSpPr txBox="1">
            <a:spLocks/>
          </p:cNvSpPr>
          <p:nvPr/>
        </p:nvSpPr>
        <p:spPr>
          <a:xfrm>
            <a:off x="9601200" y="6588000"/>
            <a:ext cx="2590800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22</a:t>
            </a:r>
            <a:endParaRPr lang="it-IT" dirty="0"/>
          </a:p>
        </p:txBody>
      </p:sp>
      <p:cxnSp>
        <p:nvCxnSpPr>
          <p:cNvPr id="18" name="Connettore 1 17"/>
          <p:cNvCxnSpPr/>
          <p:nvPr/>
        </p:nvCxnSpPr>
        <p:spPr>
          <a:xfrm>
            <a:off x="838200" y="1075798"/>
            <a:ext cx="10515600" cy="5657"/>
          </a:xfrm>
          <a:prstGeom prst="line">
            <a:avLst/>
          </a:prstGeom>
          <a:ln w="412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magin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68" y="270292"/>
            <a:ext cx="600032" cy="470120"/>
          </a:xfrm>
          <a:prstGeom prst="rect">
            <a:avLst/>
          </a:prstGeom>
        </p:spPr>
      </p:pic>
      <p:sp>
        <p:nvSpPr>
          <p:cNvPr id="20" name="Titolo 1"/>
          <p:cNvSpPr txBox="1">
            <a:spLocks/>
          </p:cNvSpPr>
          <p:nvPr/>
        </p:nvSpPr>
        <p:spPr>
          <a:xfrm>
            <a:off x="1477108" y="129826"/>
            <a:ext cx="10515600" cy="8833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 err="1" smtClean="0">
                <a:solidFill>
                  <a:srgbClr val="006600"/>
                </a:solidFill>
                <a:latin typeface="LMSans12-Regular"/>
              </a:rPr>
              <a:t>Retirement</a:t>
            </a:r>
            <a:r>
              <a:rPr lang="it-IT" sz="2400" b="1" dirty="0" smtClean="0">
                <a:solidFill>
                  <a:srgbClr val="006600"/>
                </a:solidFill>
                <a:latin typeface="LMSans12-Regular"/>
              </a:rPr>
              <a:t> </a:t>
            </a:r>
            <a:r>
              <a:rPr lang="it-IT" sz="2400" b="1" dirty="0" err="1" smtClean="0">
                <a:solidFill>
                  <a:srgbClr val="006600"/>
                </a:solidFill>
                <a:latin typeface="LMSans12-Regular"/>
              </a:rPr>
              <a:t>education</a:t>
            </a:r>
            <a:endParaRPr lang="it-IT" sz="2400" b="1" dirty="0">
              <a:solidFill>
                <a:srgbClr val="006600"/>
              </a:solidFill>
              <a:latin typeface="LMSans12-Regular"/>
            </a:endParaRPr>
          </a:p>
        </p:txBody>
      </p:sp>
    </p:spTree>
    <p:extLst>
      <p:ext uri="{BB962C8B-B14F-4D97-AF65-F5344CB8AC3E}">
        <p14:creationId xmlns:p14="http://schemas.microsoft.com/office/powerpoint/2010/main" val="174575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5830" y="1433974"/>
            <a:ext cx="11007970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Tx/>
              <a:buChar char="-"/>
            </a:pPr>
            <a:endParaRPr lang="en-GB" sz="2000" dirty="0" smtClean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sz="2000" dirty="0" smtClean="0"/>
              <a:t> </a:t>
            </a:r>
            <a:r>
              <a:rPr lang="en-GB" sz="2300" dirty="0" err="1" smtClean="0"/>
              <a:t>Comitato</a:t>
            </a:r>
            <a:r>
              <a:rPr lang="en-GB" sz="2300" dirty="0" smtClean="0"/>
              <a:t> per la </a:t>
            </a:r>
            <a:r>
              <a:rPr lang="en-GB" sz="2300" dirty="0" err="1" smtClean="0"/>
              <a:t>programmazione</a:t>
            </a:r>
            <a:r>
              <a:rPr lang="en-GB" sz="2300" dirty="0" smtClean="0"/>
              <a:t> e </a:t>
            </a:r>
            <a:r>
              <a:rPr lang="en-GB" sz="2300" dirty="0" err="1" smtClean="0"/>
              <a:t>il</a:t>
            </a:r>
            <a:r>
              <a:rPr lang="en-GB" sz="2300" dirty="0" smtClean="0"/>
              <a:t> </a:t>
            </a:r>
            <a:r>
              <a:rPr lang="en-GB" sz="2300" dirty="0" err="1" smtClean="0"/>
              <a:t>coordinamento</a:t>
            </a:r>
            <a:r>
              <a:rPr lang="en-GB" sz="2300" dirty="0" smtClean="0"/>
              <a:t> </a:t>
            </a:r>
            <a:r>
              <a:rPr lang="en-GB" sz="2300" dirty="0" err="1" smtClean="0"/>
              <a:t>delle</a:t>
            </a:r>
            <a:r>
              <a:rPr lang="en-GB" sz="2300" dirty="0" smtClean="0"/>
              <a:t> </a:t>
            </a:r>
            <a:r>
              <a:rPr lang="en-GB" sz="2300" dirty="0" err="1" smtClean="0"/>
              <a:t>attività</a:t>
            </a:r>
            <a:r>
              <a:rPr lang="en-GB" sz="2300" dirty="0" smtClean="0"/>
              <a:t> di </a:t>
            </a:r>
            <a:r>
              <a:rPr lang="en-GB" sz="2300" dirty="0" err="1" smtClean="0"/>
              <a:t>educazione</a:t>
            </a:r>
            <a:r>
              <a:rPr lang="en-GB" sz="2300" dirty="0" smtClean="0"/>
              <a:t> </a:t>
            </a:r>
            <a:r>
              <a:rPr lang="en-GB" sz="2300" dirty="0" err="1" smtClean="0"/>
              <a:t>finanziaria</a:t>
            </a:r>
            <a:endParaRPr lang="en-GB" sz="2300" dirty="0" smtClean="0"/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GB" sz="2300" dirty="0" smtClean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sz="2300" dirty="0" smtClean="0"/>
              <a:t> National strategy of financial, retirement and insurance education (in line with OECD countries)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GB" sz="2300" dirty="0" smtClean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sz="2300" dirty="0" smtClean="0"/>
              <a:t> National portal: www.quellocheconta.gov.it</a:t>
            </a:r>
          </a:p>
          <a:p>
            <a:pPr marL="447675" lvl="4">
              <a:buFontTx/>
              <a:buChar char="-"/>
            </a:pPr>
            <a:endParaRPr lang="en-GB" sz="2000" dirty="0" smtClean="0"/>
          </a:p>
          <a:p>
            <a:pPr marL="447675" lvl="4">
              <a:buFontTx/>
              <a:buChar char="-"/>
            </a:pPr>
            <a:endParaRPr lang="en-GB" sz="2000" dirty="0" smtClean="0"/>
          </a:p>
          <a:p>
            <a:pPr marL="447675" lvl="4">
              <a:buFontTx/>
              <a:buChar char="-"/>
            </a:pPr>
            <a:endParaRPr lang="en-GB" sz="2000" dirty="0" smtClean="0"/>
          </a:p>
          <a:p>
            <a:pPr marL="447675" lvl="4">
              <a:buFontTx/>
              <a:buChar char="-"/>
            </a:pPr>
            <a:endParaRPr lang="en-GB" sz="2000" dirty="0" smtClean="0"/>
          </a:p>
          <a:p>
            <a:pPr marL="447675" lvl="4">
              <a:buFontTx/>
              <a:buChar char="-"/>
            </a:pPr>
            <a:endParaRPr lang="en-GB" sz="2000" dirty="0" smtClean="0"/>
          </a:p>
          <a:p>
            <a:pPr marL="447675" lvl="4">
              <a:buFontTx/>
              <a:buChar char="-"/>
            </a:pPr>
            <a:endParaRPr lang="en-GB" sz="2000" dirty="0" smtClean="0"/>
          </a:p>
          <a:p>
            <a:r>
              <a:rPr lang="en-GB" sz="2000" dirty="0" smtClean="0"/>
              <a:t> </a:t>
            </a:r>
            <a:endParaRPr lang="en-GB" sz="2000" dirty="0"/>
          </a:p>
        </p:txBody>
      </p:sp>
      <p:sp>
        <p:nvSpPr>
          <p:cNvPr id="16" name="Segnaposto numero diapositiva 5"/>
          <p:cNvSpPr txBox="1">
            <a:spLocks/>
          </p:cNvSpPr>
          <p:nvPr/>
        </p:nvSpPr>
        <p:spPr>
          <a:xfrm>
            <a:off x="0" y="6588000"/>
            <a:ext cx="12192000" cy="27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7" name="Segnaposto numero diapositiva 7"/>
          <p:cNvSpPr txBox="1">
            <a:spLocks/>
          </p:cNvSpPr>
          <p:nvPr/>
        </p:nvSpPr>
        <p:spPr>
          <a:xfrm>
            <a:off x="9448800" y="6588000"/>
            <a:ext cx="2743200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23</a:t>
            </a:r>
            <a:endParaRPr lang="it-IT" dirty="0"/>
          </a:p>
        </p:txBody>
      </p:sp>
      <p:cxnSp>
        <p:nvCxnSpPr>
          <p:cNvPr id="18" name="Connettore 1 17"/>
          <p:cNvCxnSpPr/>
          <p:nvPr/>
        </p:nvCxnSpPr>
        <p:spPr>
          <a:xfrm>
            <a:off x="838200" y="1075798"/>
            <a:ext cx="10515600" cy="5657"/>
          </a:xfrm>
          <a:prstGeom prst="line">
            <a:avLst/>
          </a:prstGeom>
          <a:ln w="412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magin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68" y="270292"/>
            <a:ext cx="600032" cy="470120"/>
          </a:xfrm>
          <a:prstGeom prst="rect">
            <a:avLst/>
          </a:prstGeom>
        </p:spPr>
      </p:pic>
      <p:sp>
        <p:nvSpPr>
          <p:cNvPr id="20" name="Titolo 1"/>
          <p:cNvSpPr txBox="1">
            <a:spLocks/>
          </p:cNvSpPr>
          <p:nvPr/>
        </p:nvSpPr>
        <p:spPr>
          <a:xfrm>
            <a:off x="1477108" y="129826"/>
            <a:ext cx="10515600" cy="8833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 err="1" smtClean="0">
                <a:solidFill>
                  <a:srgbClr val="006600"/>
                </a:solidFill>
                <a:latin typeface="LMSans12-Regular"/>
              </a:rPr>
              <a:t>Retirement</a:t>
            </a:r>
            <a:r>
              <a:rPr lang="it-IT" sz="2400" b="1" dirty="0" smtClean="0">
                <a:solidFill>
                  <a:srgbClr val="006600"/>
                </a:solidFill>
                <a:latin typeface="LMSans12-Regular"/>
              </a:rPr>
              <a:t> and </a:t>
            </a:r>
            <a:r>
              <a:rPr lang="it-IT" sz="2400" b="1" dirty="0" err="1" smtClean="0">
                <a:solidFill>
                  <a:srgbClr val="006600"/>
                </a:solidFill>
                <a:latin typeface="LMSans12-Regular"/>
              </a:rPr>
              <a:t>financial</a:t>
            </a:r>
            <a:r>
              <a:rPr lang="it-IT" sz="2400" b="1" dirty="0" smtClean="0">
                <a:solidFill>
                  <a:srgbClr val="006600"/>
                </a:solidFill>
                <a:latin typeface="LMSans12-Regular"/>
              </a:rPr>
              <a:t> </a:t>
            </a:r>
            <a:r>
              <a:rPr lang="it-IT" sz="2400" b="1" dirty="0" err="1" smtClean="0">
                <a:solidFill>
                  <a:srgbClr val="006600"/>
                </a:solidFill>
                <a:latin typeface="LMSans12-Regular"/>
              </a:rPr>
              <a:t>education</a:t>
            </a:r>
            <a:endParaRPr lang="it-IT" sz="2400" b="1" dirty="0">
              <a:solidFill>
                <a:srgbClr val="006600"/>
              </a:solidFill>
              <a:latin typeface="LMSans12-Regular"/>
            </a:endParaRPr>
          </a:p>
        </p:txBody>
      </p:sp>
      <p:pic>
        <p:nvPicPr>
          <p:cNvPr id="13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954" y="3630503"/>
            <a:ext cx="3800670" cy="252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492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11923" y="1927413"/>
            <a:ext cx="9047284" cy="2486326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it-IT" sz="2000" dirty="0" smtClean="0"/>
              <a:t>for </a:t>
            </a:r>
            <a:r>
              <a:rPr lang="it-IT" sz="2000" dirty="0" err="1"/>
              <a:t>questions</a:t>
            </a:r>
            <a:r>
              <a:rPr lang="it-IT" sz="2000" dirty="0"/>
              <a:t> and </a:t>
            </a:r>
            <a:r>
              <a:rPr lang="it-IT" sz="2000" dirty="0" err="1"/>
              <a:t>further</a:t>
            </a:r>
            <a:r>
              <a:rPr lang="it-IT" sz="2000" dirty="0"/>
              <a:t> information, </a:t>
            </a:r>
            <a:r>
              <a:rPr lang="it-IT" sz="2000" dirty="0" err="1"/>
              <a:t>please</a:t>
            </a:r>
            <a:r>
              <a:rPr lang="it-IT" sz="2000" dirty="0"/>
              <a:t> </a:t>
            </a:r>
            <a:r>
              <a:rPr lang="it-IT" sz="2000" dirty="0" err="1" smtClean="0"/>
              <a:t>contact</a:t>
            </a:r>
            <a:r>
              <a:rPr lang="it-IT" sz="2000" smtClean="0"/>
              <a:t/>
            </a:r>
            <a:br>
              <a:rPr lang="it-IT" sz="2000" smtClean="0"/>
            </a:br>
            <a:r>
              <a:rPr lang="it-IT" sz="3600" dirty="0"/>
              <a:t/>
            </a:r>
            <a:br>
              <a:rPr lang="it-IT" sz="3600" dirty="0"/>
            </a:br>
            <a:r>
              <a:rPr lang="fr-FR" sz="3600" b="1" dirty="0" smtClean="0">
                <a:solidFill>
                  <a:schemeClr val="accent6">
                    <a:lumMod val="50000"/>
                  </a:schemeClr>
                </a:solidFill>
              </a:rPr>
              <a:t>giacomel@covip.it</a:t>
            </a:r>
            <a:br>
              <a:rPr lang="fr-FR" sz="3600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it-IT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90" y="378287"/>
            <a:ext cx="1222916" cy="95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9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1267484" y="192415"/>
            <a:ext cx="10115623" cy="8833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rgbClr val="006600"/>
                </a:solidFill>
                <a:latin typeface="LMSans12-Regular"/>
              </a:rPr>
              <a:t>COVIP’ s </a:t>
            </a:r>
            <a:r>
              <a:rPr lang="it-IT" sz="2400" b="1" dirty="0" smtClean="0">
                <a:solidFill>
                  <a:srgbClr val="006600"/>
                </a:solidFill>
                <a:latin typeface="LMSans12-Regular"/>
              </a:rPr>
              <a:t>information </a:t>
            </a:r>
            <a:r>
              <a:rPr lang="it-IT" sz="2400" b="1" dirty="0" err="1" smtClean="0">
                <a:solidFill>
                  <a:srgbClr val="006600"/>
                </a:solidFill>
                <a:latin typeface="LMSans12-Regular"/>
              </a:rPr>
              <a:t>regulation</a:t>
            </a:r>
            <a:r>
              <a:rPr lang="it-IT" sz="2400" b="1" dirty="0" smtClean="0">
                <a:solidFill>
                  <a:srgbClr val="006600"/>
                </a:solidFill>
                <a:latin typeface="LMSans12-Regular"/>
              </a:rPr>
              <a:t> </a:t>
            </a:r>
            <a:r>
              <a:rPr lang="it-IT" sz="2400" b="1" dirty="0" err="1">
                <a:solidFill>
                  <a:srgbClr val="006600"/>
                </a:solidFill>
                <a:latin typeface="LMSans12-Regular"/>
              </a:rPr>
              <a:t>approach</a:t>
            </a:r>
            <a:endParaRPr lang="it-IT" sz="2400" b="1" dirty="0">
              <a:solidFill>
                <a:srgbClr val="006600"/>
              </a:solidFill>
              <a:latin typeface="LMSans12-Regular"/>
            </a:endParaRPr>
          </a:p>
        </p:txBody>
      </p:sp>
      <p:cxnSp>
        <p:nvCxnSpPr>
          <p:cNvPr id="7" name="Connettore 1 6"/>
          <p:cNvCxnSpPr/>
          <p:nvPr/>
        </p:nvCxnSpPr>
        <p:spPr>
          <a:xfrm>
            <a:off x="838200" y="1075798"/>
            <a:ext cx="10515600" cy="5657"/>
          </a:xfrm>
          <a:prstGeom prst="line">
            <a:avLst/>
          </a:prstGeom>
          <a:ln w="412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68" y="270292"/>
            <a:ext cx="600032" cy="470120"/>
          </a:xfrm>
          <a:prstGeom prst="rect">
            <a:avLst/>
          </a:prstGeom>
        </p:spPr>
      </p:pic>
      <p:sp>
        <p:nvSpPr>
          <p:cNvPr id="10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9324975" y="6540437"/>
            <a:ext cx="2743200" cy="365125"/>
          </a:xfrm>
        </p:spPr>
        <p:txBody>
          <a:bodyPr/>
          <a:lstStyle/>
          <a:p>
            <a:fld id="{42550B2E-178C-45E9-88A5-6280D37915B9}" type="slidenum">
              <a:rPr lang="it-IT" smtClean="0"/>
              <a:t>3</a:t>
            </a:fld>
            <a:endParaRPr lang="it-IT" dirty="0"/>
          </a:p>
        </p:txBody>
      </p:sp>
      <p:sp>
        <p:nvSpPr>
          <p:cNvPr id="11" name="Segnaposto numero diapositiva 5"/>
          <p:cNvSpPr txBox="1">
            <a:spLocks/>
          </p:cNvSpPr>
          <p:nvPr/>
        </p:nvSpPr>
        <p:spPr>
          <a:xfrm>
            <a:off x="0" y="6588000"/>
            <a:ext cx="12192000" cy="27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2" name="Segnaposto numero diapositiva 6"/>
          <p:cNvSpPr txBox="1">
            <a:spLocks/>
          </p:cNvSpPr>
          <p:nvPr/>
        </p:nvSpPr>
        <p:spPr>
          <a:xfrm>
            <a:off x="9448800" y="6588000"/>
            <a:ext cx="2743200" cy="2669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2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300566" y="1075798"/>
            <a:ext cx="11590867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300" dirty="0" smtClean="0"/>
              <a:t>According to regulation, </a:t>
            </a:r>
            <a:r>
              <a:rPr lang="en-GB" sz="2300" b="1" dirty="0" smtClean="0"/>
              <a:t>COVIP </a:t>
            </a:r>
            <a:r>
              <a:rPr lang="en-GB" sz="2300" dirty="0" smtClean="0"/>
              <a:t>has to supervise on information to be provided to members (and on pension funds’ behaviour) to protect members and beneficiaries and to assure a sound functioning of the private pension system. </a:t>
            </a:r>
          </a:p>
          <a:p>
            <a:pPr algn="just"/>
            <a:endParaRPr lang="en-GB" sz="2300" dirty="0" smtClean="0"/>
          </a:p>
          <a:p>
            <a:pPr algn="just"/>
            <a:r>
              <a:rPr lang="en-GB" sz="2300" dirty="0" smtClean="0"/>
              <a:t>COVIP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GB" sz="2300" dirty="0" smtClean="0"/>
              <a:t> </a:t>
            </a:r>
            <a:r>
              <a:rPr lang="en-GB" sz="2300" b="1" dirty="0" smtClean="0"/>
              <a:t>sets rules </a:t>
            </a:r>
            <a:r>
              <a:rPr lang="en-GB" sz="2300" dirty="0" smtClean="0"/>
              <a:t>to: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sz="2300" dirty="0"/>
              <a:t>standard information for all different kinds of pension </a:t>
            </a:r>
            <a:r>
              <a:rPr lang="en-GB" sz="2300" dirty="0" smtClean="0"/>
              <a:t>funds (comparability and focus on keys information)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300" dirty="0" smtClean="0">
                <a:cs typeface="Arial" panose="020B0604020202020204" pitchFamily="34" charset="0"/>
              </a:rPr>
              <a:t>informative </a:t>
            </a:r>
            <a:r>
              <a:rPr lang="en-US" sz="2300" dirty="0">
                <a:cs typeface="Arial" panose="020B0604020202020204" pitchFamily="34" charset="0"/>
              </a:rPr>
              <a:t>documents to made available to members </a:t>
            </a:r>
            <a:r>
              <a:rPr lang="en-US" sz="2300" dirty="0" smtClean="0">
                <a:cs typeface="Arial" panose="020B0604020202020204" pitchFamily="34" charset="0"/>
              </a:rPr>
              <a:t>written </a:t>
            </a:r>
            <a:r>
              <a:rPr lang="en-US" sz="2300" dirty="0">
                <a:cs typeface="Arial" panose="020B0604020202020204" pitchFamily="34" charset="0"/>
              </a:rPr>
              <a:t>in conformity with schemes provided by </a:t>
            </a:r>
            <a:r>
              <a:rPr lang="en-US" sz="2300" dirty="0" smtClean="0">
                <a:cs typeface="Arial" panose="020B0604020202020204" pitchFamily="34" charset="0"/>
              </a:rPr>
              <a:t>COVIP</a:t>
            </a:r>
            <a:endParaRPr lang="en-US" sz="2300" dirty="0">
              <a:cs typeface="Arial" panose="020B060402020202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300" dirty="0" smtClean="0">
                <a:cs typeface="Arial" panose="020B0604020202020204" pitchFamily="34" charset="0"/>
              </a:rPr>
              <a:t>calculation and disclosure of costs applied to members (structure of costs and SCI)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300" dirty="0" smtClean="0">
                <a:cs typeface="Arial" panose="020B0604020202020204" pitchFamily="34" charset="0"/>
              </a:rPr>
              <a:t>advertisement </a:t>
            </a:r>
            <a:endParaRPr lang="en-US" sz="2300" dirty="0">
              <a:cs typeface="Arial" panose="020B060402020202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300" dirty="0" smtClean="0">
                <a:cs typeface="Arial" panose="020B0604020202020204" pitchFamily="34" charset="0"/>
              </a:rPr>
              <a:t>collection of </a:t>
            </a:r>
            <a:r>
              <a:rPr lang="en-US" sz="2300" dirty="0">
                <a:cs typeface="Arial" panose="020B0604020202020204" pitchFamily="34" charset="0"/>
              </a:rPr>
              <a:t>new </a:t>
            </a:r>
            <a:r>
              <a:rPr lang="en-US" sz="2300" dirty="0" smtClean="0">
                <a:cs typeface="Arial" panose="020B0604020202020204" pitchFamily="34" charset="0"/>
              </a:rPr>
              <a:t>adhesions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GB" sz="2300" b="1" dirty="0" smtClean="0"/>
              <a:t>publishes on its web site examples </a:t>
            </a:r>
            <a:r>
              <a:rPr lang="en-GB" sz="2300" dirty="0" smtClean="0"/>
              <a:t>of information documents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GB" sz="2300" b="1" dirty="0" smtClean="0"/>
              <a:t>publishes </a:t>
            </a:r>
            <a:r>
              <a:rPr lang="en-GB" sz="2300" b="1" dirty="0"/>
              <a:t>on its web site </a:t>
            </a:r>
            <a:r>
              <a:rPr lang="en-US" sz="2300" dirty="0">
                <a:cs typeface="Arial" panose="020B0604020202020204" pitchFamily="34" charset="0"/>
              </a:rPr>
              <a:t>the </a:t>
            </a:r>
            <a:r>
              <a:rPr lang="en-US" sz="2300" dirty="0" smtClean="0">
                <a:cs typeface="Arial" panose="020B0604020202020204" pitchFamily="34" charset="0"/>
              </a:rPr>
              <a:t>SCIs </a:t>
            </a:r>
            <a:r>
              <a:rPr lang="en-US" sz="2300" dirty="0">
                <a:cs typeface="Arial" panose="020B0604020202020204" pitchFamily="34" charset="0"/>
              </a:rPr>
              <a:t>of all funds </a:t>
            </a:r>
            <a:endParaRPr lang="it-IT" sz="2300" dirty="0"/>
          </a:p>
        </p:txBody>
      </p:sp>
    </p:spTree>
    <p:extLst>
      <p:ext uri="{BB962C8B-B14F-4D97-AF65-F5344CB8AC3E}">
        <p14:creationId xmlns:p14="http://schemas.microsoft.com/office/powerpoint/2010/main" val="318427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314463"/>
            <a:ext cx="10530254" cy="4979245"/>
          </a:xfrm>
          <a:noFill/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2300" dirty="0" smtClean="0">
                <a:cs typeface="Arial" panose="020B0604020202020204" pitchFamily="34" charset="0"/>
              </a:rPr>
              <a:t> Documents </a:t>
            </a:r>
            <a:r>
              <a:rPr lang="en-US" sz="2300" dirty="0">
                <a:cs typeface="Arial" panose="020B0604020202020204" pitchFamily="34" charset="0"/>
              </a:rPr>
              <a:t>(of few pages) to be provided to members</a:t>
            </a:r>
          </a:p>
          <a:p>
            <a:pPr algn="just"/>
            <a:endParaRPr lang="en-US" sz="2300" dirty="0">
              <a:cs typeface="Arial" panose="020B0604020202020204" pitchFamily="34" charset="0"/>
            </a:endParaRPr>
          </a:p>
          <a:p>
            <a:pPr algn="just"/>
            <a:r>
              <a:rPr lang="en-US" sz="2300" dirty="0" err="1" smtClean="0">
                <a:cs typeface="Arial" panose="020B0604020202020204" pitchFamily="34" charset="0"/>
              </a:rPr>
              <a:t>Informazioni</a:t>
            </a:r>
            <a:r>
              <a:rPr lang="en-US" sz="2300" dirty="0" smtClean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chiave</a:t>
            </a:r>
            <a:r>
              <a:rPr lang="en-US" sz="2300" dirty="0">
                <a:cs typeface="Arial" panose="020B0604020202020204" pitchFamily="34" charset="0"/>
              </a:rPr>
              <a:t> per </a:t>
            </a:r>
            <a:r>
              <a:rPr lang="en-US" sz="2300" dirty="0" err="1" smtClean="0">
                <a:cs typeface="Arial" panose="020B0604020202020204" pitchFamily="34" charset="0"/>
              </a:rPr>
              <a:t>l’aderente</a:t>
            </a:r>
            <a:r>
              <a:rPr lang="en-US" sz="2300" dirty="0" smtClean="0">
                <a:cs typeface="Arial" panose="020B0604020202020204" pitchFamily="34" charset="0"/>
              </a:rPr>
              <a:t> - </a:t>
            </a:r>
            <a:r>
              <a:rPr lang="en-US" sz="2300" dirty="0">
                <a:cs typeface="Arial" panose="020B0604020202020204" pitchFamily="34" charset="0"/>
              </a:rPr>
              <a:t>a key information document with the main </a:t>
            </a:r>
            <a:r>
              <a:rPr lang="en-US" sz="2300" dirty="0" smtClean="0">
                <a:cs typeface="Arial" panose="020B0604020202020204" pitchFamily="34" charset="0"/>
              </a:rPr>
              <a:t>characteristics </a:t>
            </a:r>
            <a:r>
              <a:rPr lang="en-US" sz="2300" dirty="0">
                <a:cs typeface="Arial" panose="020B0604020202020204" pitchFamily="34" charset="0"/>
              </a:rPr>
              <a:t>of the pension </a:t>
            </a:r>
            <a:r>
              <a:rPr lang="en-US" sz="2300" dirty="0" smtClean="0">
                <a:cs typeface="Arial" panose="020B0604020202020204" pitchFamily="34" charset="0"/>
              </a:rPr>
              <a:t>fund </a:t>
            </a:r>
            <a:r>
              <a:rPr lang="en-US" sz="2300" dirty="0">
                <a:cs typeface="Arial" panose="020B0604020202020204" pitchFamily="34" charset="0"/>
              </a:rPr>
              <a:t>(e.g. investment policy, contributions, costs, returns </a:t>
            </a:r>
            <a:r>
              <a:rPr lang="en-US" sz="2300" dirty="0" smtClean="0">
                <a:cs typeface="Arial" panose="020B0604020202020204" pitchFamily="34" charset="0"/>
              </a:rPr>
              <a:t>) </a:t>
            </a:r>
            <a:endParaRPr lang="en-US" sz="2300" dirty="0">
              <a:cs typeface="Arial" panose="020B0604020202020204" pitchFamily="34" charset="0"/>
            </a:endParaRPr>
          </a:p>
          <a:p>
            <a:pPr algn="just"/>
            <a:endParaRPr lang="en-US" sz="2300" dirty="0">
              <a:cs typeface="Arial" panose="020B0604020202020204" pitchFamily="34" charset="0"/>
            </a:endParaRPr>
          </a:p>
          <a:p>
            <a:pPr algn="just"/>
            <a:r>
              <a:rPr lang="en-US" sz="2300" dirty="0">
                <a:cs typeface="Arial" panose="020B0604020202020204" pitchFamily="34" charset="0"/>
              </a:rPr>
              <a:t>La </a:t>
            </a:r>
            <a:r>
              <a:rPr lang="en-US" sz="2300" dirty="0" err="1">
                <a:cs typeface="Arial" panose="020B0604020202020204" pitchFamily="34" charset="0"/>
              </a:rPr>
              <a:t>mia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pensione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complementare</a:t>
            </a:r>
            <a:r>
              <a:rPr lang="en-US" sz="2300" dirty="0">
                <a:cs typeface="Arial" panose="020B0604020202020204" pitchFamily="34" charset="0"/>
              </a:rPr>
              <a:t>, </a:t>
            </a:r>
            <a:r>
              <a:rPr lang="en-US" sz="2300" dirty="0" err="1">
                <a:cs typeface="Arial" panose="020B0604020202020204" pitchFamily="34" charset="0"/>
              </a:rPr>
              <a:t>versione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standardizzata</a:t>
            </a:r>
            <a:r>
              <a:rPr lang="en-US" sz="2300" dirty="0">
                <a:cs typeface="Arial" panose="020B0604020202020204" pitchFamily="34" charset="0"/>
              </a:rPr>
              <a:t> -   a document containing  pension projections for an </a:t>
            </a:r>
            <a:r>
              <a:rPr lang="en-US" sz="2300" dirty="0" smtClean="0">
                <a:cs typeface="Arial" panose="020B0604020202020204" pitchFamily="34" charset="0"/>
              </a:rPr>
              <a:t>hypothetical </a:t>
            </a:r>
            <a:r>
              <a:rPr lang="en-US" sz="2300" dirty="0">
                <a:cs typeface="Arial" panose="020B0604020202020204" pitchFamily="34" charset="0"/>
              </a:rPr>
              <a:t>member, according to COVIP rules </a:t>
            </a:r>
            <a:endParaRPr lang="en-US" sz="2300" dirty="0" smtClean="0"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2300" dirty="0" smtClean="0"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300" dirty="0" smtClean="0">
                <a:cs typeface="Arial" panose="020B0604020202020204" pitchFamily="34" charset="0"/>
              </a:rPr>
              <a:t>Questionnaire to assess members’ retirement needs and risk profile to “orientate” them in the choice of their investment options</a:t>
            </a:r>
            <a:endParaRPr lang="en-US" sz="2300" dirty="0">
              <a:cs typeface="Arial" panose="020B0604020202020204" pitchFamily="34" charset="0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401663" y="192415"/>
            <a:ext cx="10515600" cy="8833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rgbClr val="006600"/>
                </a:solidFill>
                <a:latin typeface="LMSans12-Regular"/>
              </a:rPr>
              <a:t>Information to </a:t>
            </a:r>
            <a:r>
              <a:rPr lang="it-IT" sz="2400" b="1" dirty="0" err="1">
                <a:solidFill>
                  <a:srgbClr val="006600"/>
                </a:solidFill>
                <a:latin typeface="LMSans12-Regular"/>
              </a:rPr>
              <a:t>potential</a:t>
            </a:r>
            <a:r>
              <a:rPr lang="it-IT" sz="2400" b="1" dirty="0">
                <a:solidFill>
                  <a:srgbClr val="006600"/>
                </a:solidFill>
                <a:latin typeface="LMSans12-Regular"/>
              </a:rPr>
              <a:t> </a:t>
            </a:r>
            <a:r>
              <a:rPr lang="it-IT" sz="2400" b="1" dirty="0" err="1">
                <a:solidFill>
                  <a:srgbClr val="006600"/>
                </a:solidFill>
                <a:latin typeface="LMSans12-Regular"/>
              </a:rPr>
              <a:t>members</a:t>
            </a:r>
            <a:r>
              <a:rPr lang="it-IT" sz="2400" b="1" dirty="0">
                <a:solidFill>
                  <a:srgbClr val="006600"/>
                </a:solidFill>
                <a:latin typeface="LMSans12-Regular"/>
              </a:rPr>
              <a:t> 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838200" y="1075798"/>
            <a:ext cx="10515600" cy="5657"/>
          </a:xfrm>
          <a:prstGeom prst="line">
            <a:avLst/>
          </a:prstGeom>
          <a:ln w="412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68" y="270292"/>
            <a:ext cx="600032" cy="470120"/>
          </a:xfrm>
          <a:prstGeom prst="rect">
            <a:avLst/>
          </a:prstGeom>
        </p:spPr>
      </p:pic>
      <p:sp>
        <p:nvSpPr>
          <p:cNvPr id="9" name="Segnaposto numero diapositiva 5"/>
          <p:cNvSpPr txBox="1">
            <a:spLocks/>
          </p:cNvSpPr>
          <p:nvPr/>
        </p:nvSpPr>
        <p:spPr>
          <a:xfrm>
            <a:off x="0" y="6588000"/>
            <a:ext cx="12192000" cy="27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0" name="Segnaposto numero diapositiva 6"/>
          <p:cNvSpPr txBox="1">
            <a:spLocks/>
          </p:cNvSpPr>
          <p:nvPr/>
        </p:nvSpPr>
        <p:spPr>
          <a:xfrm>
            <a:off x="9448800" y="6588000"/>
            <a:ext cx="2743200" cy="2669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086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314463"/>
            <a:ext cx="10530254" cy="4979245"/>
          </a:xfrm>
          <a:noFill/>
        </p:spPr>
        <p:txBody>
          <a:bodyPr>
            <a:normAutofit lnSpcReduction="10000"/>
          </a:bodyPr>
          <a:lstStyle/>
          <a:p>
            <a:pPr algn="just"/>
            <a:endParaRPr lang="en-US" sz="2300" dirty="0" smtClean="0"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300" dirty="0" smtClean="0">
                <a:cs typeface="Arial" panose="020B0604020202020204" pitchFamily="34" charset="0"/>
              </a:rPr>
              <a:t>A document of 4 pages (a document with more information - Nota </a:t>
            </a:r>
            <a:r>
              <a:rPr lang="en-US" sz="2300" dirty="0" err="1" smtClean="0">
                <a:cs typeface="Arial" panose="020B0604020202020204" pitchFamily="34" charset="0"/>
              </a:rPr>
              <a:t>Informativa</a:t>
            </a:r>
            <a:r>
              <a:rPr lang="en-US" sz="2300" dirty="0" smtClean="0">
                <a:cs typeface="Arial" panose="020B0604020202020204" pitchFamily="34" charset="0"/>
              </a:rPr>
              <a:t> – is available on the pension fund’s web-site)</a:t>
            </a:r>
            <a:endParaRPr lang="en-US" sz="2300" dirty="0"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n-US" sz="2300" dirty="0"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300" dirty="0" smtClean="0">
                <a:cs typeface="Arial" panose="020B0604020202020204" pitchFamily="34" charset="0"/>
              </a:rPr>
              <a:t>Investment options classified according to COVIP rules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US" sz="2300" dirty="0"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300" dirty="0" smtClean="0">
                <a:cs typeface="Arial" panose="020B0604020202020204" pitchFamily="34" charset="0"/>
              </a:rPr>
              <a:t>Graphic representation of portfolio information for each investment option</a:t>
            </a:r>
            <a:endParaRPr lang="en-US" sz="2300" dirty="0"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n-US" sz="2300" dirty="0"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300" dirty="0" smtClean="0">
                <a:cs typeface="Arial" panose="020B0604020202020204" pitchFamily="34" charset="0"/>
              </a:rPr>
              <a:t>All information related to costs are included in a new sheet “</a:t>
            </a:r>
            <a:r>
              <a:rPr lang="en-US" sz="2300" dirty="0" err="1" smtClean="0">
                <a:cs typeface="Arial" panose="020B0604020202020204" pitchFamily="34" charset="0"/>
              </a:rPr>
              <a:t>Scheda</a:t>
            </a:r>
            <a:r>
              <a:rPr lang="en-US" sz="2300" dirty="0" smtClean="0"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cs typeface="Arial" panose="020B0604020202020204" pitchFamily="34" charset="0"/>
              </a:rPr>
              <a:t>Costi</a:t>
            </a:r>
            <a:r>
              <a:rPr lang="en-US" sz="2300" dirty="0" smtClean="0">
                <a:cs typeface="Arial" panose="020B0604020202020204" pitchFamily="34" charset="0"/>
              </a:rPr>
              <a:t>” (to be published on the pension funds and COVIP web-site)  </a:t>
            </a:r>
            <a:r>
              <a:rPr lang="en-US" sz="2300" dirty="0" smtClean="0">
                <a:cs typeface="Arial" panose="020B0604020202020204" pitchFamily="34" charset="0"/>
                <a:hlinkClick r:id="rId2"/>
              </a:rPr>
              <a:t>https://www.covip.it/?cat=317</a:t>
            </a:r>
            <a:endParaRPr lang="en-US" sz="2300" dirty="0" smtClean="0"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n-US" sz="2300" dirty="0" smtClean="0"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300" dirty="0" smtClean="0">
                <a:cs typeface="Arial" panose="020B0604020202020204" pitchFamily="34" charset="0"/>
              </a:rPr>
              <a:t>New approach to compare costs across different kinds of pension funds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401663" y="192415"/>
            <a:ext cx="10515600" cy="8833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rgbClr val="006600"/>
                </a:solidFill>
                <a:latin typeface="LMSans12-Regular"/>
              </a:rPr>
              <a:t>Informazioni chiave per l’aderente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838200" y="1075798"/>
            <a:ext cx="10515600" cy="5657"/>
          </a:xfrm>
          <a:prstGeom prst="line">
            <a:avLst/>
          </a:prstGeom>
          <a:ln w="412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68" y="270292"/>
            <a:ext cx="600032" cy="470120"/>
          </a:xfrm>
          <a:prstGeom prst="rect">
            <a:avLst/>
          </a:prstGeom>
        </p:spPr>
      </p:pic>
      <p:sp>
        <p:nvSpPr>
          <p:cNvPr id="9" name="Segnaposto numero diapositiva 5"/>
          <p:cNvSpPr txBox="1">
            <a:spLocks/>
          </p:cNvSpPr>
          <p:nvPr/>
        </p:nvSpPr>
        <p:spPr>
          <a:xfrm>
            <a:off x="0" y="6588000"/>
            <a:ext cx="12192000" cy="27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0" name="Segnaposto numero diapositiva 6"/>
          <p:cNvSpPr txBox="1">
            <a:spLocks/>
          </p:cNvSpPr>
          <p:nvPr/>
        </p:nvSpPr>
        <p:spPr>
          <a:xfrm>
            <a:off x="9448800" y="6588000"/>
            <a:ext cx="2743200" cy="2669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1125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1401663" y="192415"/>
            <a:ext cx="10515600" cy="8833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rgbClr val="006600"/>
                </a:solidFill>
                <a:latin typeface="LMSans12-Regular"/>
              </a:rPr>
              <a:t>Informazioni chiave per </a:t>
            </a:r>
            <a:r>
              <a:rPr lang="it-IT" sz="2400" b="1" dirty="0" smtClean="0">
                <a:solidFill>
                  <a:srgbClr val="006600"/>
                </a:solidFill>
                <a:latin typeface="LMSans12-Regular"/>
              </a:rPr>
              <a:t>l’aderente: </a:t>
            </a:r>
            <a:r>
              <a:rPr lang="it-IT" sz="2400" b="1" dirty="0" err="1" smtClean="0">
                <a:solidFill>
                  <a:srgbClr val="006600"/>
                </a:solidFill>
                <a:latin typeface="LMSans12-Regular"/>
              </a:rPr>
              <a:t>investment</a:t>
            </a:r>
            <a:r>
              <a:rPr lang="it-IT" sz="2400" b="1" dirty="0" smtClean="0">
                <a:solidFill>
                  <a:srgbClr val="006600"/>
                </a:solidFill>
                <a:latin typeface="LMSans12-Regular"/>
              </a:rPr>
              <a:t> </a:t>
            </a:r>
            <a:r>
              <a:rPr lang="it-IT" sz="2400" b="1" dirty="0" err="1" smtClean="0">
                <a:solidFill>
                  <a:srgbClr val="006600"/>
                </a:solidFill>
                <a:latin typeface="LMSans12-Regular"/>
              </a:rPr>
              <a:t>options</a:t>
            </a:r>
            <a:r>
              <a:rPr lang="it-IT" sz="2400" b="1" dirty="0" smtClean="0">
                <a:solidFill>
                  <a:srgbClr val="006600"/>
                </a:solidFill>
                <a:latin typeface="LMSans12-Regular"/>
              </a:rPr>
              <a:t> </a:t>
            </a:r>
            <a:endParaRPr lang="it-IT" sz="2400" b="1" dirty="0">
              <a:solidFill>
                <a:srgbClr val="006600"/>
              </a:solidFill>
              <a:latin typeface="LMSans12-Regular"/>
            </a:endParaRPr>
          </a:p>
        </p:txBody>
      </p:sp>
      <p:cxnSp>
        <p:nvCxnSpPr>
          <p:cNvPr id="7" name="Connettore 1 6"/>
          <p:cNvCxnSpPr/>
          <p:nvPr/>
        </p:nvCxnSpPr>
        <p:spPr>
          <a:xfrm>
            <a:off x="838200" y="1075798"/>
            <a:ext cx="10515600" cy="5657"/>
          </a:xfrm>
          <a:prstGeom prst="line">
            <a:avLst/>
          </a:prstGeom>
          <a:ln w="412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68" y="270292"/>
            <a:ext cx="600032" cy="470120"/>
          </a:xfrm>
          <a:prstGeom prst="rect">
            <a:avLst/>
          </a:prstGeom>
        </p:spPr>
      </p:pic>
      <p:sp>
        <p:nvSpPr>
          <p:cNvPr id="9" name="Segnaposto numero diapositiva 5"/>
          <p:cNvSpPr txBox="1">
            <a:spLocks/>
          </p:cNvSpPr>
          <p:nvPr/>
        </p:nvSpPr>
        <p:spPr>
          <a:xfrm>
            <a:off x="0" y="6588000"/>
            <a:ext cx="12192000" cy="27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0" name="Segnaposto numero diapositiva 6"/>
          <p:cNvSpPr txBox="1">
            <a:spLocks/>
          </p:cNvSpPr>
          <p:nvPr/>
        </p:nvSpPr>
        <p:spPr>
          <a:xfrm>
            <a:off x="9448800" y="6588000"/>
            <a:ext cx="2743200" cy="2669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5</a:t>
            </a:r>
            <a:endParaRPr lang="it-IT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851" y="1570478"/>
            <a:ext cx="8423495" cy="421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29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1401663" y="192415"/>
            <a:ext cx="10515600" cy="8833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rgbClr val="006600"/>
                </a:solidFill>
                <a:latin typeface="LMSans12-Regular"/>
              </a:rPr>
              <a:t>Informazioni chiave per </a:t>
            </a:r>
            <a:r>
              <a:rPr lang="it-IT" sz="2400" b="1" dirty="0" smtClean="0">
                <a:solidFill>
                  <a:srgbClr val="006600"/>
                </a:solidFill>
                <a:latin typeface="LMSans12-Regular"/>
              </a:rPr>
              <a:t>l’aderente: </a:t>
            </a:r>
            <a:r>
              <a:rPr lang="it-IT" sz="2400" b="1" dirty="0" err="1" smtClean="0">
                <a:solidFill>
                  <a:srgbClr val="006600"/>
                </a:solidFill>
                <a:latin typeface="LMSans12-Regular"/>
              </a:rPr>
              <a:t>costs</a:t>
            </a:r>
            <a:endParaRPr lang="it-IT" sz="2400" b="1" dirty="0">
              <a:solidFill>
                <a:srgbClr val="006600"/>
              </a:solidFill>
              <a:latin typeface="LMSans12-Regular"/>
            </a:endParaRPr>
          </a:p>
        </p:txBody>
      </p:sp>
      <p:cxnSp>
        <p:nvCxnSpPr>
          <p:cNvPr id="7" name="Connettore 1 6"/>
          <p:cNvCxnSpPr/>
          <p:nvPr/>
        </p:nvCxnSpPr>
        <p:spPr>
          <a:xfrm>
            <a:off x="838200" y="1075798"/>
            <a:ext cx="10515600" cy="5657"/>
          </a:xfrm>
          <a:prstGeom prst="line">
            <a:avLst/>
          </a:prstGeom>
          <a:ln w="412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68" y="270292"/>
            <a:ext cx="600032" cy="470120"/>
          </a:xfrm>
          <a:prstGeom prst="rect">
            <a:avLst/>
          </a:prstGeom>
        </p:spPr>
      </p:pic>
      <p:sp>
        <p:nvSpPr>
          <p:cNvPr id="9" name="Segnaposto numero diapositiva 5"/>
          <p:cNvSpPr txBox="1">
            <a:spLocks/>
          </p:cNvSpPr>
          <p:nvPr/>
        </p:nvSpPr>
        <p:spPr>
          <a:xfrm>
            <a:off x="0" y="6588000"/>
            <a:ext cx="12192000" cy="27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0" name="Segnaposto numero diapositiva 6"/>
          <p:cNvSpPr txBox="1">
            <a:spLocks/>
          </p:cNvSpPr>
          <p:nvPr/>
        </p:nvSpPr>
        <p:spPr>
          <a:xfrm>
            <a:off x="9448800" y="6588000"/>
            <a:ext cx="2743200" cy="2669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6</a:t>
            </a:r>
            <a:endParaRPr lang="it-IT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894" y="1749071"/>
            <a:ext cx="8179905" cy="4488766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611894" y="1265298"/>
            <a:ext cx="791272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New approach to compare costs </a:t>
            </a:r>
            <a:endParaRPr lang="en-GB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90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1401663" y="192415"/>
            <a:ext cx="10515600" cy="8833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 err="1" smtClean="0">
                <a:solidFill>
                  <a:srgbClr val="006600"/>
                </a:solidFill>
                <a:latin typeface="LMSans12-Regular"/>
              </a:rPr>
              <a:t>Tool</a:t>
            </a:r>
            <a:r>
              <a:rPr lang="it-IT" sz="2400" b="1" dirty="0" smtClean="0">
                <a:solidFill>
                  <a:srgbClr val="006600"/>
                </a:solidFill>
                <a:latin typeface="LMSans12-Regular"/>
              </a:rPr>
              <a:t> to compare </a:t>
            </a:r>
            <a:r>
              <a:rPr lang="it-IT" sz="2400" b="1" dirty="0" err="1" smtClean="0">
                <a:solidFill>
                  <a:srgbClr val="006600"/>
                </a:solidFill>
                <a:latin typeface="LMSans12-Regular"/>
              </a:rPr>
              <a:t>pension</a:t>
            </a:r>
            <a:r>
              <a:rPr lang="it-IT" sz="2400" b="1" dirty="0" smtClean="0">
                <a:solidFill>
                  <a:srgbClr val="006600"/>
                </a:solidFill>
                <a:latin typeface="LMSans12-Regular"/>
              </a:rPr>
              <a:t> fund </a:t>
            </a:r>
            <a:r>
              <a:rPr lang="it-IT" sz="2400" b="1" dirty="0" err="1" smtClean="0">
                <a:solidFill>
                  <a:srgbClr val="006600"/>
                </a:solidFill>
                <a:latin typeface="LMSans12-Regular"/>
              </a:rPr>
              <a:t>costs</a:t>
            </a:r>
            <a:r>
              <a:rPr lang="it-IT" sz="2400" b="1" dirty="0" smtClean="0">
                <a:solidFill>
                  <a:srgbClr val="006600"/>
                </a:solidFill>
                <a:latin typeface="LMSans12-Regular"/>
              </a:rPr>
              <a:t> on COVIP web-site</a:t>
            </a:r>
            <a:endParaRPr lang="it-IT" sz="2400" b="1" dirty="0">
              <a:solidFill>
                <a:srgbClr val="006600"/>
              </a:solidFill>
              <a:latin typeface="LMSans12-Regular"/>
            </a:endParaRPr>
          </a:p>
        </p:txBody>
      </p:sp>
      <p:cxnSp>
        <p:nvCxnSpPr>
          <p:cNvPr id="7" name="Connettore 1 6"/>
          <p:cNvCxnSpPr/>
          <p:nvPr/>
        </p:nvCxnSpPr>
        <p:spPr>
          <a:xfrm>
            <a:off x="838200" y="1075798"/>
            <a:ext cx="10515600" cy="5657"/>
          </a:xfrm>
          <a:prstGeom prst="line">
            <a:avLst/>
          </a:prstGeom>
          <a:ln w="412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68" y="270292"/>
            <a:ext cx="600032" cy="470120"/>
          </a:xfrm>
          <a:prstGeom prst="rect">
            <a:avLst/>
          </a:prstGeom>
        </p:spPr>
      </p:pic>
      <p:sp>
        <p:nvSpPr>
          <p:cNvPr id="9" name="Segnaposto numero diapositiva 5"/>
          <p:cNvSpPr txBox="1">
            <a:spLocks/>
          </p:cNvSpPr>
          <p:nvPr/>
        </p:nvSpPr>
        <p:spPr>
          <a:xfrm>
            <a:off x="0" y="6588000"/>
            <a:ext cx="12192000" cy="27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0" name="Segnaposto numero diapositiva 6"/>
          <p:cNvSpPr txBox="1">
            <a:spLocks/>
          </p:cNvSpPr>
          <p:nvPr/>
        </p:nvSpPr>
        <p:spPr>
          <a:xfrm>
            <a:off x="9448800" y="6588000"/>
            <a:ext cx="2743200" cy="2669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7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1991594" y="1456181"/>
            <a:ext cx="791272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1"/>
                </a:solidFill>
                <a:hlinkClick r:id="rId3"/>
              </a:rPr>
              <a:t>http://www.covip.it/isc_dinamico/</a:t>
            </a:r>
            <a:endParaRPr lang="it-IT" b="1" dirty="0">
              <a:solidFill>
                <a:schemeClr val="accent1"/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8415" y="2176662"/>
            <a:ext cx="8279086" cy="390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69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1401663" y="192415"/>
            <a:ext cx="10515600" cy="8833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 smtClean="0">
                <a:solidFill>
                  <a:srgbClr val="006600"/>
                </a:solidFill>
                <a:latin typeface="LMSans12-Regular"/>
              </a:rPr>
              <a:t>«Schede dei costi» on COVIP web-site</a:t>
            </a:r>
            <a:endParaRPr lang="it-IT" sz="2400" b="1" dirty="0">
              <a:solidFill>
                <a:srgbClr val="006600"/>
              </a:solidFill>
              <a:latin typeface="LMSans12-Regular"/>
            </a:endParaRPr>
          </a:p>
        </p:txBody>
      </p:sp>
      <p:cxnSp>
        <p:nvCxnSpPr>
          <p:cNvPr id="7" name="Connettore 1 6"/>
          <p:cNvCxnSpPr/>
          <p:nvPr/>
        </p:nvCxnSpPr>
        <p:spPr>
          <a:xfrm>
            <a:off x="838200" y="1075798"/>
            <a:ext cx="10515600" cy="5657"/>
          </a:xfrm>
          <a:prstGeom prst="line">
            <a:avLst/>
          </a:prstGeom>
          <a:ln w="412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68" y="270292"/>
            <a:ext cx="600032" cy="470120"/>
          </a:xfrm>
          <a:prstGeom prst="rect">
            <a:avLst/>
          </a:prstGeom>
        </p:spPr>
      </p:pic>
      <p:sp>
        <p:nvSpPr>
          <p:cNvPr id="9" name="Segnaposto numero diapositiva 5"/>
          <p:cNvSpPr txBox="1">
            <a:spLocks/>
          </p:cNvSpPr>
          <p:nvPr/>
        </p:nvSpPr>
        <p:spPr>
          <a:xfrm>
            <a:off x="0" y="6588000"/>
            <a:ext cx="12192000" cy="27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0" name="Segnaposto numero diapositiva 6"/>
          <p:cNvSpPr txBox="1">
            <a:spLocks/>
          </p:cNvSpPr>
          <p:nvPr/>
        </p:nvSpPr>
        <p:spPr>
          <a:xfrm>
            <a:off x="9448800" y="6588000"/>
            <a:ext cx="2743200" cy="2669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8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1991594" y="1456181"/>
            <a:ext cx="791272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accent1"/>
                </a:solidFill>
                <a:hlinkClick r:id="rId3"/>
              </a:rPr>
              <a:t>https://www.covip.it/?page_id=12513</a:t>
            </a:r>
            <a:endParaRPr lang="it-IT" b="1" dirty="0">
              <a:solidFill>
                <a:schemeClr val="accent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392" y="1959181"/>
            <a:ext cx="6477408" cy="443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6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6776</TotalTime>
  <Words>1292</Words>
  <Application>Microsoft Office PowerPoint</Application>
  <PresentationFormat>Widescreen</PresentationFormat>
  <Paragraphs>246</Paragraphs>
  <Slides>25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5" baseType="lpstr">
      <vt:lpstr>Arial Unicode MS</vt:lpstr>
      <vt:lpstr>SimSun</vt:lpstr>
      <vt:lpstr>Arial</vt:lpstr>
      <vt:lpstr>Calibri</vt:lpstr>
      <vt:lpstr>Calibri Light</vt:lpstr>
      <vt:lpstr>LMSans12-Regular</vt:lpstr>
      <vt:lpstr>Symbol</vt:lpstr>
      <vt:lpstr>Times New Roman</vt:lpstr>
      <vt:lpstr>Wingdings</vt:lpstr>
      <vt:lpstr>Tema di Office</vt:lpstr>
      <vt:lpstr>   The information to pension fund members for defined contribution pension plans: main issues and practical solutions   Elisabetta Giacomel Head of the Research Department and International Affairs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for questions and further information, please contact  giacomel@covip.it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Lavori Comitato</dc:title>
  <dc:creator>Giacomel Elisabetta</dc:creator>
  <cp:lastModifiedBy>Giacomel Elisabetta</cp:lastModifiedBy>
  <cp:revision>144</cp:revision>
  <cp:lastPrinted>2018-03-05T10:08:07Z</cp:lastPrinted>
  <dcterms:created xsi:type="dcterms:W3CDTF">2018-02-26T09:38:02Z</dcterms:created>
  <dcterms:modified xsi:type="dcterms:W3CDTF">2018-07-03T10:08:20Z</dcterms:modified>
</cp:coreProperties>
</file>