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45"/>
  </p:notesMasterIdLst>
  <p:handoutMasterIdLst>
    <p:handoutMasterId r:id="rId46"/>
  </p:handoutMasterIdLst>
  <p:sldIdLst>
    <p:sldId id="1229" r:id="rId2"/>
    <p:sldId id="1322" r:id="rId3"/>
    <p:sldId id="1328" r:id="rId4"/>
    <p:sldId id="1329" r:id="rId5"/>
    <p:sldId id="1330" r:id="rId6"/>
    <p:sldId id="1331" r:id="rId7"/>
    <p:sldId id="1372" r:id="rId8"/>
    <p:sldId id="1373" r:id="rId9"/>
    <p:sldId id="1374" r:id="rId10"/>
    <p:sldId id="1375" r:id="rId11"/>
    <p:sldId id="1376" r:id="rId12"/>
    <p:sldId id="1377" r:id="rId13"/>
    <p:sldId id="1378" r:id="rId14"/>
    <p:sldId id="1379" r:id="rId15"/>
    <p:sldId id="1340" r:id="rId16"/>
    <p:sldId id="1335" r:id="rId17"/>
    <p:sldId id="1337" r:id="rId18"/>
    <p:sldId id="1336" r:id="rId19"/>
    <p:sldId id="1341" r:id="rId20"/>
    <p:sldId id="1342" r:id="rId21"/>
    <p:sldId id="1343" r:id="rId22"/>
    <p:sldId id="1346" r:id="rId23"/>
    <p:sldId id="1380" r:id="rId24"/>
    <p:sldId id="1326" r:id="rId25"/>
    <p:sldId id="1382" r:id="rId26"/>
    <p:sldId id="1381" r:id="rId27"/>
    <p:sldId id="1348" r:id="rId28"/>
    <p:sldId id="1349" r:id="rId29"/>
    <p:sldId id="1350" r:id="rId30"/>
    <p:sldId id="1351" r:id="rId31"/>
    <p:sldId id="1352" r:id="rId32"/>
    <p:sldId id="1383" r:id="rId33"/>
    <p:sldId id="1364" r:id="rId34"/>
    <p:sldId id="1353" r:id="rId35"/>
    <p:sldId id="1366" r:id="rId36"/>
    <p:sldId id="1384" r:id="rId37"/>
    <p:sldId id="1367" r:id="rId38"/>
    <p:sldId id="1385" r:id="rId39"/>
    <p:sldId id="1370" r:id="rId40"/>
    <p:sldId id="1371" r:id="rId41"/>
    <p:sldId id="1361" r:id="rId42"/>
    <p:sldId id="1362" r:id="rId43"/>
    <p:sldId id="1386" r:id="rId44"/>
  </p:sldIdLst>
  <p:sldSz cx="9906000" cy="6858000" type="A4"/>
  <p:notesSz cx="6794500" cy="9931400"/>
  <p:custShowLst>
    <p:custShow name="Custom Show 1" id="0">
      <p:sldLst/>
    </p:custShow>
  </p:custShowLst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1" autoAdjust="0"/>
    <p:restoredTop sz="95252" autoAdjust="0"/>
  </p:normalViewPr>
  <p:slideViewPr>
    <p:cSldViewPr>
      <p:cViewPr varScale="1">
        <p:scale>
          <a:sx n="73" d="100"/>
          <a:sy n="73" d="100"/>
        </p:scale>
        <p:origin x="-2496" y="-104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2736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CCHI:Desktop:Sacchi%20SESP:pover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One-off scheme (Carta acquisti sperimentale)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Foglio1!$A$2:$A$11</c:f>
              <c:numCache>
                <c:formatCode>General</c:formatCode>
                <c:ptCount val="1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Temporary measure (Sostegno inclusione attiva)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Foglio1!$A$2:$A$11</c:f>
              <c:numCache>
                <c:formatCode>General</c:formatCode>
                <c:ptCount val="1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</c:numCache>
            </c:numRef>
          </c:cat>
          <c:val>
            <c:numRef>
              <c:f>Foglio1!$C$2:$C$11</c:f>
              <c:numCache>
                <c:formatCode>General</c:formatCode>
                <c:ptCount val="10"/>
                <c:pt idx="2">
                  <c:v>180.0</c:v>
                </c:pt>
                <c:pt idx="3">
                  <c:v>67.0</c:v>
                </c:pt>
                <c:pt idx="4">
                  <c:v>40.0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POVERTY FUND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Foglio1!$A$2:$A$11</c:f>
              <c:numCache>
                <c:formatCode>General</c:formatCode>
                <c:ptCount val="1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</c:numCache>
            </c:numRef>
          </c:cat>
          <c:val>
            <c:numRef>
              <c:f>Foglio1!$D$2:$D$11</c:f>
              <c:numCache>
                <c:formatCode>General</c:formatCode>
                <c:ptCount val="10"/>
                <c:pt idx="4">
                  <c:v>380.0</c:v>
                </c:pt>
                <c:pt idx="5">
                  <c:v>1180.0</c:v>
                </c:pt>
              </c:numCache>
            </c:numRef>
          </c:val>
        </c:ser>
        <c:ser>
          <c:idx val="4"/>
          <c:order val="3"/>
          <c:tx>
            <c:strRef>
              <c:f>Foglio1!$E$1</c:f>
              <c:strCache>
                <c:ptCount val="1"/>
                <c:pt idx="0">
                  <c:v>REDDITO DI INCLUSIONE (benefits)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Foglio1!$A$2:$A$11</c:f>
              <c:numCache>
                <c:formatCode>General</c:formatCode>
                <c:ptCount val="1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</c:numCache>
            </c:numRef>
          </c:cat>
          <c:val>
            <c:numRef>
              <c:f>Foglio1!$E$2:$E$11</c:f>
              <c:numCache>
                <c:formatCode>General</c:formatCode>
                <c:ptCount val="10"/>
                <c:pt idx="6">
                  <c:v>1747.0</c:v>
                </c:pt>
                <c:pt idx="7">
                  <c:v>2198.0</c:v>
                </c:pt>
                <c:pt idx="8">
                  <c:v>2158.0</c:v>
                </c:pt>
                <c:pt idx="9">
                  <c:v>2130.0</c:v>
                </c:pt>
              </c:numCache>
            </c:numRef>
          </c:val>
        </c:ser>
        <c:ser>
          <c:idx val="3"/>
          <c:order val="4"/>
          <c:tx>
            <c:strRef>
              <c:f>Foglio1!$F$1</c:f>
              <c:strCache>
                <c:ptCount val="1"/>
                <c:pt idx="0">
                  <c:v>REDDITO DI INCLUSIONE (services)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Foglio1!$A$2:$A$11</c:f>
              <c:numCache>
                <c:formatCode>General</c:formatCode>
                <c:ptCount val="1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</c:numCache>
            </c:numRef>
          </c:cat>
          <c:val>
            <c:numRef>
              <c:f>Foglio1!$F$2:$F$11</c:f>
              <c:numCache>
                <c:formatCode>General</c:formatCode>
                <c:ptCount val="10"/>
                <c:pt idx="6">
                  <c:v>297.0</c:v>
                </c:pt>
                <c:pt idx="7">
                  <c:v>347.0</c:v>
                </c:pt>
                <c:pt idx="8">
                  <c:v>587.0</c:v>
                </c:pt>
                <c:pt idx="9">
                  <c:v>615.0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European Social Fund (services)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cat>
            <c:numRef>
              <c:f>Foglio1!$A$2:$A$11</c:f>
              <c:numCache>
                <c:formatCode>General</c:formatCode>
                <c:ptCount val="10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  <c:pt idx="7">
                  <c:v>2019.0</c:v>
                </c:pt>
                <c:pt idx="8">
                  <c:v>2020.0</c:v>
                </c:pt>
                <c:pt idx="9">
                  <c:v>2021.0</c:v>
                </c:pt>
              </c:numCache>
            </c:numRef>
          </c:cat>
          <c:val>
            <c:numRef>
              <c:f>Foglio1!$G$2:$G$11</c:f>
              <c:numCache>
                <c:formatCode>General</c:formatCode>
                <c:ptCount val="10"/>
                <c:pt idx="5">
                  <c:v>219.0</c:v>
                </c:pt>
                <c:pt idx="6">
                  <c:v>219.0</c:v>
                </c:pt>
                <c:pt idx="7">
                  <c:v>219.0</c:v>
                </c:pt>
                <c:pt idx="8">
                  <c:v>219.0</c:v>
                </c:pt>
                <c:pt idx="9">
                  <c:v>219.0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-2135887832"/>
        <c:axId val="-2135891720"/>
      </c:barChart>
      <c:catAx>
        <c:axId val="-213588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35891720"/>
        <c:crosses val="autoZero"/>
        <c:auto val="1"/>
        <c:lblAlgn val="ctr"/>
        <c:lblOffset val="100"/>
        <c:noMultiLvlLbl val="0"/>
      </c:catAx>
      <c:valAx>
        <c:axId val="-2135891720"/>
        <c:scaling>
          <c:orientation val="minMax"/>
          <c:max val="3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3588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04/07/18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04/07/18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39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40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41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42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43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4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28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‹n.›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package" Target="../embeddings/Documento_di_Microsoft_Word2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package" Target="../embeddings/Documento_di_Microsoft_Word3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276998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36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Labour market and welfare policies in Italy</a:t>
            </a:r>
            <a:endParaRPr lang="en-GB" sz="36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2000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Prof.</a:t>
            </a:r>
            <a:r>
              <a:rPr lang="en-GB" sz="20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Stefano </a:t>
            </a:r>
            <a:r>
              <a:rPr lang="en-GB" sz="2000" b="1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Sacchi</a:t>
            </a:r>
            <a:endParaRPr lang="en-GB" sz="2000" b="1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20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President, National Institute for Public Policy Analysis (INAPP)</a:t>
            </a:r>
            <a:endParaRPr lang="en-GB" sz="20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Two- 2018 Training Course “</a:t>
            </a:r>
            <a:r>
              <a:rPr lang="en-US" altLang="zh-CN" sz="1400" i="1" dirty="0">
                <a:latin typeface="Arial" panose="020B0604020202020204" pitchFamily="34" charset="0"/>
              </a:rPr>
              <a:t>Financing the social security system in an ageing society: </a:t>
            </a:r>
          </a:p>
          <a:p>
            <a:pPr algn="ctr" eaLnBrk="0" hangingPunct="0"/>
            <a:r>
              <a:rPr lang="en-US" altLang="zh-CN" sz="1400" i="1" dirty="0">
                <a:latin typeface="Arial" panose="020B0604020202020204" pitchFamily="34" charset="0"/>
              </a:rPr>
              <a:t>the role of public finance and private supplementary funds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4400" dirty="0">
              <a:cs typeface="Arial" panose="020B0604020202020204" pitchFamily="34" charset="0"/>
            </a:endParaRPr>
          </a:p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Italy, July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400" b="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-15</a:t>
            </a:r>
            <a:r>
              <a:rPr lang="en-US" altLang="zh-CN" sz="1400" b="1" baseline="30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201</a:t>
            </a:r>
            <a:r>
              <a:rPr lang="it-IT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endParaRPr lang="pl-PL" altLang="zh-CN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601" y="1052736"/>
            <a:ext cx="71405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latin typeface="Optane"/>
                <a:cs typeface="Optane"/>
              </a:rPr>
              <a:t>EPL </a:t>
            </a:r>
            <a:r>
              <a:rPr lang="it-IT" sz="2400" b="1" dirty="0" err="1" smtClean="0">
                <a:latin typeface="Optane"/>
                <a:cs typeface="Optane"/>
              </a:rPr>
              <a:t>fixed-term</a:t>
            </a:r>
            <a:r>
              <a:rPr lang="it-IT" sz="2400" b="1" dirty="0" smtClean="0">
                <a:latin typeface="Optane"/>
                <a:cs typeface="Optane"/>
              </a:rPr>
              <a:t> 1990-2008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1584103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601" y="1052736"/>
            <a:ext cx="71405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latin typeface="Optane"/>
                <a:cs typeface="Optane"/>
              </a:rPr>
              <a:t>EPL </a:t>
            </a:r>
            <a:r>
              <a:rPr lang="it-IT" sz="2400" b="1" dirty="0" err="1" smtClean="0">
                <a:latin typeface="Optane"/>
                <a:cs typeface="Optane"/>
              </a:rPr>
              <a:t>fixed-term</a:t>
            </a:r>
            <a:r>
              <a:rPr lang="it-IT" sz="2400" b="1" dirty="0" smtClean="0">
                <a:latin typeface="Optane"/>
                <a:cs typeface="Optane"/>
              </a:rPr>
              <a:t> 1990-2008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684318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olo 1"/>
          <p:cNvSpPr>
            <a:spLocks noGrp="1"/>
          </p:cNvSpPr>
          <p:nvPr>
            <p:ph type="title"/>
          </p:nvPr>
        </p:nvSpPr>
        <p:spPr>
          <a:xfrm>
            <a:off x="488504" y="980728"/>
            <a:ext cx="9339488" cy="360040"/>
          </a:xfrm>
        </p:spPr>
        <p:txBody>
          <a:bodyPr>
            <a:normAutofit fontScale="90000"/>
          </a:bodyPr>
          <a:lstStyle/>
          <a:p>
            <a:r>
              <a:rPr lang="it-IT" sz="1800" dirty="0" smtClean="0">
                <a:latin typeface="Optane"/>
                <a:cs typeface="Optane"/>
              </a:rPr>
              <a:t>Source</a:t>
            </a:r>
            <a:r>
              <a:rPr lang="it-IT" sz="1800" dirty="0" smtClean="0">
                <a:latin typeface="Optane"/>
                <a:cs typeface="Optane"/>
              </a:rPr>
              <a:t>: OECD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850618"/>
              </p:ext>
            </p:extLst>
          </p:nvPr>
        </p:nvGraphicFramePr>
        <p:xfrm>
          <a:off x="560512" y="1844824"/>
          <a:ext cx="8777827" cy="367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29"/>
                <a:gridCol w="2200129"/>
                <a:gridCol w="2185006"/>
                <a:gridCol w="2192563"/>
              </a:tblGrid>
              <a:tr h="407924">
                <a:tc>
                  <a:txBody>
                    <a:bodyPr/>
                    <a:lstStyle/>
                    <a:p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1990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2000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2012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UK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Optane"/>
                          <a:cs typeface="Optane"/>
                        </a:rPr>
                        <a:t>5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Optane"/>
                          <a:cs typeface="Optane"/>
                        </a:rPr>
                        <a:t>7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Optane"/>
                          <a:cs typeface="Optane"/>
                        </a:rPr>
                        <a:t>6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Optane"/>
                          <a:cs typeface="Optane"/>
                        </a:rPr>
                        <a:t>Denmark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11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10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Optane"/>
                          <a:cs typeface="Optane"/>
                        </a:rPr>
                        <a:t>9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France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11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16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15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Optane"/>
                          <a:cs typeface="Optane"/>
                        </a:rPr>
                        <a:t>Germany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11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13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14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Italy</a:t>
                      </a:r>
                      <a:endParaRPr lang="it-IT" sz="1800" b="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 err="1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5</a:t>
                      </a:r>
                      <a:endParaRPr lang="it-IT" sz="1800" b="0" dirty="0" smtClean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10</a:t>
                      </a:r>
                      <a:endParaRPr lang="it-IT" sz="1800" b="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14</a:t>
                      </a:r>
                      <a:endParaRPr lang="it-IT" sz="1800" b="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latin typeface="Optane"/>
                          <a:cs typeface="Optane"/>
                        </a:rPr>
                        <a:t>Spain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30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32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24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EU-21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10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13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14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OECD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10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11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12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16496" y="188640"/>
            <a:ext cx="698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Optane"/>
                <a:cs typeface="Optane"/>
              </a:rPr>
              <a:t>Share (</a:t>
            </a:r>
            <a:r>
              <a:rPr lang="it-IT" sz="2400" b="1" dirty="0">
                <a:latin typeface="Optane"/>
                <a:cs typeface="Optane"/>
              </a:rPr>
              <a:t>%) of </a:t>
            </a:r>
            <a:r>
              <a:rPr lang="it-IT" sz="2400" b="1" dirty="0" err="1">
                <a:latin typeface="Optane"/>
                <a:cs typeface="Optane"/>
              </a:rPr>
              <a:t>temporary</a:t>
            </a:r>
            <a:r>
              <a:rPr lang="it-IT" sz="2400" b="1" dirty="0">
                <a:latin typeface="Optane"/>
                <a:cs typeface="Optane"/>
              </a:rPr>
              <a:t> in </a:t>
            </a:r>
            <a:r>
              <a:rPr lang="it-IT" sz="2400" b="1" dirty="0" err="1">
                <a:latin typeface="Optane"/>
                <a:cs typeface="Optane"/>
              </a:rPr>
              <a:t>total</a:t>
            </a:r>
            <a:r>
              <a:rPr lang="it-IT" sz="2400" b="1" dirty="0">
                <a:latin typeface="Optane"/>
                <a:cs typeface="Optane"/>
              </a:rPr>
              <a:t> </a:t>
            </a:r>
            <a:r>
              <a:rPr lang="it-IT" sz="2400" b="1" dirty="0" err="1">
                <a:latin typeface="Optane"/>
                <a:cs typeface="Optane"/>
              </a:rPr>
              <a:t>dependent</a:t>
            </a:r>
            <a:r>
              <a:rPr lang="it-IT" sz="2400" b="1" dirty="0">
                <a:latin typeface="Optane"/>
                <a:cs typeface="Optane"/>
              </a:rPr>
              <a:t> </a:t>
            </a:r>
            <a:r>
              <a:rPr lang="it-IT" sz="2400" b="1" dirty="0" err="1">
                <a:latin typeface="Optane"/>
                <a:cs typeface="Optane"/>
              </a:rPr>
              <a:t>employment</a:t>
            </a:r>
            <a:r>
              <a:rPr lang="it-IT" sz="2400" b="1" dirty="0">
                <a:latin typeface="Optane"/>
                <a:cs typeface="Optane"/>
              </a:rPr>
              <a:t> 1990-</a:t>
            </a:r>
            <a:r>
              <a:rPr lang="it-IT" sz="2400" b="1" dirty="0" smtClean="0">
                <a:latin typeface="Optane"/>
                <a:cs typeface="Optane"/>
              </a:rPr>
              <a:t>2012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1554643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olo 1"/>
          <p:cNvSpPr>
            <a:spLocks noGrp="1"/>
          </p:cNvSpPr>
          <p:nvPr>
            <p:ph type="title"/>
          </p:nvPr>
        </p:nvSpPr>
        <p:spPr>
          <a:xfrm>
            <a:off x="479813" y="980728"/>
            <a:ext cx="9399494" cy="360040"/>
          </a:xfrm>
        </p:spPr>
        <p:txBody>
          <a:bodyPr>
            <a:normAutofit fontScale="90000"/>
          </a:bodyPr>
          <a:lstStyle/>
          <a:p>
            <a:r>
              <a:rPr lang="it-IT" sz="1800" dirty="0" smtClean="0">
                <a:latin typeface="Optane"/>
                <a:cs typeface="Optane"/>
              </a:rPr>
              <a:t>Source</a:t>
            </a:r>
            <a:r>
              <a:rPr lang="it-IT" sz="1800" dirty="0" smtClean="0">
                <a:latin typeface="Optane"/>
                <a:cs typeface="Optane"/>
              </a:rPr>
              <a:t>: OECD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772691"/>
              </p:ext>
            </p:extLst>
          </p:nvPr>
        </p:nvGraphicFramePr>
        <p:xfrm>
          <a:off x="742951" y="2362200"/>
          <a:ext cx="8777827" cy="367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29"/>
                <a:gridCol w="2200129"/>
                <a:gridCol w="2185006"/>
                <a:gridCol w="2192563"/>
              </a:tblGrid>
              <a:tr h="407924">
                <a:tc>
                  <a:txBody>
                    <a:bodyPr/>
                    <a:lstStyle/>
                    <a:p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Optane"/>
                          <a:cs typeface="Optane"/>
                        </a:rPr>
                        <a:t>1990</a:t>
                      </a:r>
                      <a:endParaRPr lang="it-IT" sz="18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mes New Roman"/>
                          <a:cs typeface="Times New Roman"/>
                        </a:rPr>
                        <a:t>2000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Times New Roman"/>
                          <a:cs typeface="Times New Roman"/>
                        </a:rPr>
                        <a:t>2012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UK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13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15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Denmark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21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France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38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55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55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Germany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34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52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54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Italy</a:t>
                      </a:r>
                      <a:endParaRPr lang="it-IT" sz="20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11</a:t>
                      </a:r>
                      <a:endParaRPr lang="it-IT" sz="20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26</a:t>
                      </a:r>
                      <a:endParaRPr lang="it-IT" sz="20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53</a:t>
                      </a:r>
                      <a:endParaRPr lang="it-IT" sz="20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Spain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66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69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63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EU-21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26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36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39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  <a:tr h="407924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OECD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24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24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 marL="108962" marR="108962" marT="50290" marB="5029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16496" y="34512"/>
            <a:ext cx="698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Optane"/>
                <a:cs typeface="Optane"/>
              </a:rPr>
              <a:t>Share (</a:t>
            </a:r>
            <a:r>
              <a:rPr lang="it-IT" sz="2400" b="1" dirty="0">
                <a:latin typeface="Optane"/>
                <a:cs typeface="Optane"/>
              </a:rPr>
              <a:t>%) of </a:t>
            </a:r>
            <a:r>
              <a:rPr lang="it-IT" sz="2400" b="1" dirty="0" err="1">
                <a:latin typeface="Optane"/>
                <a:cs typeface="Optane"/>
              </a:rPr>
              <a:t>temporary</a:t>
            </a:r>
            <a:r>
              <a:rPr lang="it-IT" sz="2400" b="1" dirty="0">
                <a:latin typeface="Optane"/>
                <a:cs typeface="Optane"/>
              </a:rPr>
              <a:t> in </a:t>
            </a:r>
            <a:r>
              <a:rPr lang="it-IT" sz="2400" b="1" dirty="0" err="1">
                <a:latin typeface="Optane"/>
                <a:cs typeface="Optane"/>
              </a:rPr>
              <a:t>total</a:t>
            </a:r>
            <a:r>
              <a:rPr lang="it-IT" sz="2400" b="1" dirty="0">
                <a:latin typeface="Optane"/>
                <a:cs typeface="Optane"/>
              </a:rPr>
              <a:t> </a:t>
            </a:r>
            <a:r>
              <a:rPr lang="it-IT" sz="2400" b="1" dirty="0" err="1">
                <a:latin typeface="Optane"/>
                <a:cs typeface="Optane"/>
              </a:rPr>
              <a:t>dependent</a:t>
            </a:r>
            <a:r>
              <a:rPr lang="it-IT" sz="2400" b="1" dirty="0">
                <a:latin typeface="Optane"/>
                <a:cs typeface="Optane"/>
              </a:rPr>
              <a:t> </a:t>
            </a:r>
            <a:r>
              <a:rPr lang="it-IT" sz="2400" b="1" dirty="0" err="1" smtClean="0">
                <a:latin typeface="Optane"/>
                <a:cs typeface="Optane"/>
              </a:rPr>
              <a:t>employment</a:t>
            </a:r>
            <a:r>
              <a:rPr lang="it-IT" sz="2400" b="1" dirty="0" smtClean="0">
                <a:latin typeface="Optane"/>
                <a:cs typeface="Optane"/>
              </a:rPr>
              <a:t>, 15-24 – 1990</a:t>
            </a:r>
            <a:r>
              <a:rPr lang="it-IT" sz="2400" b="1" dirty="0">
                <a:latin typeface="Optane"/>
                <a:cs typeface="Optane"/>
              </a:rPr>
              <a:t>-</a:t>
            </a:r>
            <a:r>
              <a:rPr lang="it-IT" sz="2400" b="1" dirty="0" smtClean="0">
                <a:latin typeface="Optane"/>
                <a:cs typeface="Optane"/>
              </a:rPr>
              <a:t>2012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3116582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515" y="980728"/>
            <a:ext cx="9080500" cy="5184576"/>
          </a:xfrm>
        </p:spPr>
        <p:txBody>
          <a:bodyPr>
            <a:normAutofit/>
          </a:bodyPr>
          <a:lstStyle/>
          <a:p>
            <a:endParaRPr lang="it-IT" sz="2400" dirty="0">
              <a:latin typeface="Optane"/>
              <a:cs typeface="Optane"/>
            </a:endParaRPr>
          </a:p>
          <a:p>
            <a:r>
              <a:rPr lang="it-IT" sz="2400" dirty="0" smtClean="0">
                <a:latin typeface="Optane"/>
                <a:cs typeface="Optane"/>
              </a:rPr>
              <a:t>A </a:t>
            </a:r>
            <a:r>
              <a:rPr lang="it-IT" sz="2400" dirty="0" err="1" smtClean="0">
                <a:latin typeface="Optane"/>
                <a:cs typeface="Optane"/>
              </a:rPr>
              <a:t>consistent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project</a:t>
            </a:r>
            <a:r>
              <a:rPr lang="it-IT" sz="2400" dirty="0" smtClean="0">
                <a:latin typeface="Optane"/>
                <a:cs typeface="Optane"/>
              </a:rPr>
              <a:t> of </a:t>
            </a:r>
            <a:r>
              <a:rPr lang="it-IT" sz="2400" dirty="0" err="1" smtClean="0">
                <a:latin typeface="Optane"/>
                <a:cs typeface="Optane"/>
              </a:rPr>
              <a:t>both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labour</a:t>
            </a:r>
            <a:r>
              <a:rPr lang="it-IT" sz="2400" dirty="0" smtClean="0">
                <a:latin typeface="Optane"/>
                <a:cs typeface="Optane"/>
              </a:rPr>
              <a:t> market </a:t>
            </a:r>
            <a:r>
              <a:rPr lang="it-IT" sz="2400" dirty="0" err="1" smtClean="0">
                <a:latin typeface="Optane"/>
                <a:cs typeface="Optane"/>
              </a:rPr>
              <a:t>institutions</a:t>
            </a:r>
            <a:r>
              <a:rPr lang="it-IT" sz="2400" dirty="0" smtClean="0">
                <a:latin typeface="Optane"/>
                <a:cs typeface="Optane"/>
              </a:rPr>
              <a:t> and social </a:t>
            </a:r>
            <a:r>
              <a:rPr lang="it-IT" sz="2400" dirty="0" err="1" smtClean="0">
                <a:latin typeface="Optane"/>
                <a:cs typeface="Optane"/>
              </a:rPr>
              <a:t>protection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reform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inspired</a:t>
            </a:r>
            <a:r>
              <a:rPr lang="it-IT" sz="2400" dirty="0" smtClean="0">
                <a:latin typeface="Optane"/>
                <a:cs typeface="Optane"/>
              </a:rPr>
              <a:t> by flexicurity</a:t>
            </a:r>
          </a:p>
          <a:p>
            <a:endParaRPr lang="it-IT" sz="2400" dirty="0">
              <a:latin typeface="Optane"/>
              <a:cs typeface="Optane"/>
            </a:endParaRPr>
          </a:p>
          <a:p>
            <a:r>
              <a:rPr lang="it-IT" sz="2400" dirty="0" err="1" smtClean="0">
                <a:latin typeface="Optane"/>
                <a:cs typeface="Optane"/>
              </a:rPr>
              <a:t>Introduced</a:t>
            </a:r>
            <a:r>
              <a:rPr lang="it-IT" sz="2400" dirty="0" smtClean="0">
                <a:latin typeface="Optane"/>
                <a:cs typeface="Optane"/>
              </a:rPr>
              <a:t> in </a:t>
            </a:r>
            <a:r>
              <a:rPr lang="it-IT" sz="2400" dirty="0" err="1" smtClean="0">
                <a:latin typeface="Optane"/>
                <a:cs typeface="Optane"/>
              </a:rPr>
              <a:t>Parliament</a:t>
            </a:r>
            <a:r>
              <a:rPr lang="it-IT" sz="2400" dirty="0" smtClean="0">
                <a:latin typeface="Optane"/>
                <a:cs typeface="Optane"/>
              </a:rPr>
              <a:t> in April 2014, </a:t>
            </a:r>
            <a:r>
              <a:rPr lang="it-IT" sz="2400" dirty="0" err="1" smtClean="0">
                <a:latin typeface="Optane"/>
                <a:cs typeface="Optane"/>
              </a:rPr>
              <a:t>government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entrusted</a:t>
            </a:r>
            <a:r>
              <a:rPr lang="it-IT" sz="2400" dirty="0" smtClean="0">
                <a:latin typeface="Optane"/>
                <a:cs typeface="Optane"/>
              </a:rPr>
              <a:t> by </a:t>
            </a:r>
            <a:r>
              <a:rPr lang="it-IT" sz="2400" dirty="0" err="1" smtClean="0">
                <a:latin typeface="Optane"/>
                <a:cs typeface="Optane"/>
              </a:rPr>
              <a:t>Parliament</a:t>
            </a:r>
            <a:r>
              <a:rPr lang="it-IT" sz="2400" dirty="0" smtClean="0">
                <a:latin typeface="Optane"/>
                <a:cs typeface="Optane"/>
              </a:rPr>
              <a:t> with the </a:t>
            </a:r>
            <a:r>
              <a:rPr lang="it-IT" sz="2400" dirty="0" err="1" smtClean="0">
                <a:latin typeface="Optane"/>
                <a:cs typeface="Optane"/>
              </a:rPr>
              <a:t>introduction</a:t>
            </a:r>
            <a:r>
              <a:rPr lang="it-IT" sz="2400" dirty="0" smtClean="0">
                <a:latin typeface="Optane"/>
                <a:cs typeface="Optane"/>
              </a:rPr>
              <a:t> of </a:t>
            </a:r>
            <a:r>
              <a:rPr lang="it-IT" sz="2400" dirty="0" err="1" smtClean="0">
                <a:latin typeface="Optane"/>
                <a:cs typeface="Optane"/>
              </a:rPr>
              <a:t>reform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within</a:t>
            </a:r>
            <a:r>
              <a:rPr lang="it-IT" sz="2400" dirty="0" smtClean="0">
                <a:latin typeface="Optane"/>
                <a:cs typeface="Optane"/>
              </a:rPr>
              <a:t> set </a:t>
            </a:r>
            <a:r>
              <a:rPr lang="it-IT" sz="2400" dirty="0" err="1" smtClean="0">
                <a:latin typeface="Optane"/>
                <a:cs typeface="Optane"/>
              </a:rPr>
              <a:t>guidelines</a:t>
            </a:r>
            <a:r>
              <a:rPr lang="it-IT" sz="2400" dirty="0" smtClean="0">
                <a:latin typeface="Optane"/>
                <a:cs typeface="Optane"/>
              </a:rPr>
              <a:t> in </a:t>
            </a:r>
            <a:r>
              <a:rPr lang="it-IT" sz="2400" dirty="0" err="1" smtClean="0">
                <a:latin typeface="Optane"/>
                <a:cs typeface="Optane"/>
              </a:rPr>
              <a:t>December</a:t>
            </a:r>
            <a:r>
              <a:rPr lang="it-IT" sz="2400" dirty="0" smtClean="0">
                <a:latin typeface="Optane"/>
                <a:cs typeface="Optane"/>
              </a:rPr>
              <a:t> 2014</a:t>
            </a:r>
          </a:p>
          <a:p>
            <a:endParaRPr lang="it-IT" sz="2400" dirty="0">
              <a:latin typeface="Optane"/>
              <a:cs typeface="Optane"/>
            </a:endParaRPr>
          </a:p>
          <a:p>
            <a:r>
              <a:rPr lang="it-IT" sz="2400" dirty="0" smtClean="0">
                <a:latin typeface="Optane"/>
                <a:cs typeface="Optane"/>
              </a:rPr>
              <a:t>Whole </a:t>
            </a:r>
            <a:r>
              <a:rPr lang="it-IT" sz="2400" dirty="0" err="1" smtClean="0">
                <a:latin typeface="Optane"/>
                <a:cs typeface="Optane"/>
              </a:rPr>
              <a:t>reform</a:t>
            </a:r>
            <a:r>
              <a:rPr lang="it-IT" sz="2400" dirty="0" smtClean="0">
                <a:latin typeface="Optane"/>
                <a:cs typeface="Optane"/>
              </a:rPr>
              <a:t> (8 </a:t>
            </a:r>
            <a:r>
              <a:rPr lang="it-IT" sz="2400" dirty="0" err="1" smtClean="0">
                <a:latin typeface="Optane"/>
                <a:cs typeface="Optane"/>
              </a:rPr>
              <a:t>decrees</a:t>
            </a:r>
            <a:r>
              <a:rPr lang="it-IT" sz="2400" dirty="0" smtClean="0">
                <a:latin typeface="Optane"/>
                <a:cs typeface="Optane"/>
              </a:rPr>
              <a:t>) </a:t>
            </a:r>
            <a:r>
              <a:rPr lang="it-IT" sz="2400" dirty="0" err="1" smtClean="0">
                <a:latin typeface="Optane"/>
                <a:cs typeface="Optane"/>
              </a:rPr>
              <a:t>completed</a:t>
            </a:r>
            <a:r>
              <a:rPr lang="it-IT" sz="2400" dirty="0" smtClean="0">
                <a:latin typeface="Optane"/>
                <a:cs typeface="Optane"/>
              </a:rPr>
              <a:t> by </a:t>
            </a:r>
            <a:r>
              <a:rPr lang="it-IT" sz="2400" dirty="0" err="1" smtClean="0">
                <a:latin typeface="Optane"/>
                <a:cs typeface="Optane"/>
              </a:rPr>
              <a:t>September</a:t>
            </a:r>
            <a:r>
              <a:rPr lang="it-IT" sz="2400" dirty="0" smtClean="0">
                <a:latin typeface="Optane"/>
                <a:cs typeface="Optane"/>
              </a:rPr>
              <a:t> 2015 (10 </a:t>
            </a:r>
            <a:r>
              <a:rPr lang="it-IT" sz="2400" dirty="0" err="1" smtClean="0">
                <a:latin typeface="Optane"/>
                <a:cs typeface="Optane"/>
              </a:rPr>
              <a:t>months</a:t>
            </a:r>
            <a:r>
              <a:rPr lang="it-IT" sz="2400" dirty="0" smtClean="0">
                <a:latin typeface="Optane"/>
                <a:cs typeface="Optane"/>
              </a:rPr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6496" y="188640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Optane"/>
                <a:cs typeface="Optane"/>
              </a:rPr>
              <a:t>Policy </a:t>
            </a:r>
            <a:r>
              <a:rPr lang="it-IT" sz="2400" b="1" dirty="0" err="1">
                <a:latin typeface="Optane"/>
                <a:cs typeface="Optane"/>
              </a:rPr>
              <a:t>response</a:t>
            </a:r>
            <a:r>
              <a:rPr lang="it-IT" sz="2400" b="1" dirty="0">
                <a:latin typeface="Optane"/>
                <a:cs typeface="Optane"/>
              </a:rPr>
              <a:t>: </a:t>
            </a:r>
            <a:r>
              <a:rPr lang="it-IT" sz="2400" b="1" dirty="0" err="1">
                <a:latin typeface="Optane"/>
                <a:cs typeface="Optane"/>
              </a:rPr>
              <a:t>Italy’s</a:t>
            </a:r>
            <a:r>
              <a:rPr lang="it-IT" sz="2400" b="1" dirty="0">
                <a:latin typeface="Optane"/>
                <a:cs typeface="Optane"/>
              </a:rPr>
              <a:t> “Jobs </a:t>
            </a:r>
            <a:r>
              <a:rPr lang="it-IT" sz="2400" b="1" dirty="0" err="1">
                <a:latin typeface="Optane"/>
                <a:cs typeface="Optane"/>
              </a:rPr>
              <a:t>Act</a:t>
            </a:r>
            <a:r>
              <a:rPr lang="it-IT" sz="2400" b="1" dirty="0" smtClean="0">
                <a:latin typeface="Optane"/>
                <a:cs typeface="Optane"/>
              </a:rPr>
              <a:t>”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45263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515" y="908720"/>
            <a:ext cx="9080500" cy="5688632"/>
          </a:xfrm>
        </p:spPr>
        <p:txBody>
          <a:bodyPr>
            <a:noAutofit/>
          </a:bodyPr>
          <a:lstStyle/>
          <a:p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Optane"/>
                <a:cs typeface="Optane"/>
              </a:rPr>
              <a:t>More and better jobs</a:t>
            </a: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Optane"/>
                <a:cs typeface="Optane"/>
              </a:rPr>
              <a:t>More jobs in the medium run</a:t>
            </a: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Optane"/>
                <a:cs typeface="Optane"/>
              </a:rPr>
              <a:t>Better jobs from now</a:t>
            </a: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>
                <a:latin typeface="Optane"/>
                <a:cs typeface="Optane"/>
              </a:rPr>
              <a:t>Animal spirits </a:t>
            </a:r>
            <a:r>
              <a:rPr lang="en-US" sz="2200" dirty="0" smtClean="0">
                <a:latin typeface="Optane"/>
                <a:cs typeface="Optane"/>
              </a:rPr>
              <a:t>and internal demand</a:t>
            </a: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Optane"/>
                <a:cs typeface="Optane"/>
              </a:rPr>
              <a:t>More </a:t>
            </a:r>
            <a:r>
              <a:rPr lang="en-US" sz="2200" dirty="0" err="1" smtClean="0">
                <a:latin typeface="Optane"/>
                <a:cs typeface="Optane"/>
              </a:rPr>
              <a:t>favourable</a:t>
            </a:r>
            <a:r>
              <a:rPr lang="en-US" sz="2200" dirty="0" smtClean="0">
                <a:latin typeface="Optane"/>
                <a:cs typeface="Optane"/>
              </a:rPr>
              <a:t> conditions for firms</a:t>
            </a: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Optane"/>
                <a:cs typeface="Optane"/>
              </a:rPr>
              <a:t>Jobs and rights for workers</a:t>
            </a: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>
                <a:solidFill>
                  <a:srgbClr val="FF0000"/>
                </a:solidFill>
                <a:latin typeface="Optane"/>
                <a:cs typeface="Optane"/>
              </a:rPr>
              <a:t>Trade-off </a:t>
            </a:r>
            <a:r>
              <a:rPr lang="en-US" sz="2200" dirty="0" smtClean="0">
                <a:solidFill>
                  <a:srgbClr val="FF0000"/>
                </a:solidFill>
                <a:latin typeface="Optane"/>
                <a:cs typeface="Optane"/>
              </a:rPr>
              <a:t>btw these aims: seeking a balance</a:t>
            </a:r>
            <a:endParaRPr lang="en-US" sz="2200" dirty="0">
              <a:solidFill>
                <a:srgbClr val="FF0000"/>
              </a:solidFill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endParaRPr lang="en-US" sz="2200" dirty="0">
              <a:solidFill>
                <a:srgbClr val="FF0000"/>
              </a:solidFill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Optane"/>
                <a:cs typeface="Optane"/>
              </a:rPr>
              <a:t>Building confidence towards Italy</a:t>
            </a: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Optane"/>
                <a:cs typeface="Optane"/>
              </a:rPr>
              <a:t>Attracting foreign investors</a:t>
            </a:r>
            <a:endParaRPr lang="en-US" sz="22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latin typeface="Optane"/>
                <a:cs typeface="Optane"/>
              </a:rPr>
              <a:t>Building credibility through delivery</a:t>
            </a:r>
            <a:endParaRPr lang="it-IT" sz="2200" dirty="0">
              <a:latin typeface="Optane"/>
              <a:cs typeface="Optane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latin typeface="Optane"/>
                <a:cs typeface="Optane"/>
              </a:rPr>
              <a:t>Jobs </a:t>
            </a:r>
            <a:r>
              <a:rPr lang="it-IT" sz="2400" b="1" dirty="0" err="1" smtClean="0">
                <a:latin typeface="Optane"/>
                <a:cs typeface="Optane"/>
              </a:rPr>
              <a:t>Act</a:t>
            </a:r>
            <a:r>
              <a:rPr lang="it-IT" sz="2400" b="1" dirty="0" smtClean="0">
                <a:latin typeface="Optane"/>
                <a:cs typeface="Optane"/>
              </a:rPr>
              <a:t>: the </a:t>
            </a:r>
            <a:r>
              <a:rPr lang="it-IT" sz="2400" b="1" dirty="0" err="1" smtClean="0">
                <a:latin typeface="Optane"/>
                <a:cs typeface="Optane"/>
              </a:rPr>
              <a:t>objectives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59051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0512" y="980728"/>
            <a:ext cx="9080500" cy="5295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 err="1" smtClean="0">
                <a:latin typeface="Optane"/>
                <a:cs typeface="Optane"/>
              </a:rPr>
              <a:t>Transitions</a:t>
            </a:r>
            <a:endParaRPr lang="it-IT" sz="2400" b="1" dirty="0">
              <a:latin typeface="Optane"/>
              <a:cs typeface="Optane"/>
            </a:endParaRPr>
          </a:p>
          <a:p>
            <a:pPr marL="0" indent="0" algn="ctr">
              <a:buNone/>
            </a:pPr>
            <a:endParaRPr lang="it-IT" sz="2400" b="1" dirty="0" smtClean="0">
              <a:latin typeface="Optane"/>
              <a:cs typeface="Optane"/>
            </a:endParaRPr>
          </a:p>
          <a:p>
            <a:pPr indent="0" eaLnBrk="1" hangingPunct="1">
              <a:buNone/>
            </a:pPr>
            <a:r>
              <a:rPr lang="it-IT" sz="2400" b="1" dirty="0" smtClean="0">
                <a:latin typeface="Optane"/>
                <a:cs typeface="Optane"/>
              </a:rPr>
              <a:t>Port of entry: </a:t>
            </a:r>
            <a:r>
              <a:rPr lang="it-IT" sz="2400" dirty="0" err="1" smtClean="0">
                <a:latin typeface="Optane"/>
                <a:cs typeface="Optane"/>
              </a:rPr>
              <a:t>Transitions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twd</a:t>
            </a:r>
            <a:r>
              <a:rPr lang="it-IT" sz="2400" dirty="0" smtClean="0">
                <a:latin typeface="Optane"/>
                <a:cs typeface="Optane"/>
              </a:rPr>
              <a:t> open-</a:t>
            </a:r>
            <a:r>
              <a:rPr lang="it-IT" sz="2400" dirty="0" err="1" smtClean="0">
                <a:latin typeface="Optane"/>
                <a:cs typeface="Optane"/>
              </a:rPr>
              <a:t>ended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contracts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always</a:t>
            </a:r>
            <a:r>
              <a:rPr lang="it-IT" sz="2400" dirty="0" smtClean="0">
                <a:latin typeface="Optane"/>
                <a:cs typeface="Optane"/>
              </a:rPr>
              <a:t> more </a:t>
            </a:r>
            <a:r>
              <a:rPr lang="it-IT" sz="2400" dirty="0" err="1" smtClean="0">
                <a:latin typeface="Optane"/>
                <a:cs typeface="Optane"/>
              </a:rPr>
              <a:t>likely</a:t>
            </a:r>
            <a:r>
              <a:rPr lang="it-IT" sz="2400" dirty="0" smtClean="0">
                <a:latin typeface="Optane"/>
                <a:cs typeface="Optane"/>
              </a:rPr>
              <a:t> for </a:t>
            </a:r>
            <a:r>
              <a:rPr lang="it-IT" sz="2400" dirty="0" err="1" smtClean="0">
                <a:latin typeface="Optane"/>
                <a:cs typeface="Optane"/>
              </a:rPr>
              <a:t>those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empoyed</a:t>
            </a:r>
            <a:r>
              <a:rPr lang="it-IT" sz="2400" dirty="0" smtClean="0">
                <a:latin typeface="Optane"/>
                <a:cs typeface="Optane"/>
              </a:rPr>
              <a:t> – </a:t>
            </a:r>
            <a:r>
              <a:rPr lang="it-IT" sz="2400" dirty="0" err="1" smtClean="0">
                <a:latin typeface="Optane"/>
                <a:cs typeface="Optane"/>
              </a:rPr>
              <a:t>irrespective</a:t>
            </a:r>
            <a:r>
              <a:rPr lang="it-IT" sz="2400" dirty="0" smtClean="0">
                <a:latin typeface="Optane"/>
                <a:cs typeface="Optane"/>
              </a:rPr>
              <a:t> of </a:t>
            </a:r>
            <a:r>
              <a:rPr lang="it-IT" sz="2400" dirty="0" err="1" smtClean="0">
                <a:latin typeface="Optane"/>
                <a:cs typeface="Optane"/>
              </a:rPr>
              <a:t>contract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type</a:t>
            </a:r>
            <a:r>
              <a:rPr lang="it-IT" sz="2400" dirty="0" smtClean="0">
                <a:latin typeface="Optane"/>
                <a:cs typeface="Optane"/>
              </a:rPr>
              <a:t> – </a:t>
            </a:r>
            <a:r>
              <a:rPr lang="it-IT" sz="2400" dirty="0" err="1" smtClean="0">
                <a:latin typeface="Optane"/>
                <a:cs typeface="Optane"/>
              </a:rPr>
              <a:t>than</a:t>
            </a:r>
            <a:r>
              <a:rPr lang="it-IT" sz="2400" dirty="0" smtClean="0">
                <a:latin typeface="Optane"/>
                <a:cs typeface="Optane"/>
              </a:rPr>
              <a:t> for </a:t>
            </a:r>
            <a:r>
              <a:rPr lang="it-IT" sz="2400" dirty="0" err="1" smtClean="0">
                <a:latin typeface="Optane"/>
                <a:cs typeface="Optane"/>
              </a:rPr>
              <a:t>not-employed</a:t>
            </a:r>
            <a:endParaRPr lang="it-IT" sz="2400" dirty="0" smtClean="0">
              <a:latin typeface="Optane"/>
              <a:cs typeface="Optane"/>
            </a:endParaRPr>
          </a:p>
          <a:p>
            <a:pPr eaLnBrk="1" hangingPunct="1">
              <a:buFont typeface="Arial" charset="0"/>
              <a:buChar char="•"/>
            </a:pPr>
            <a:endParaRPr lang="it-IT" sz="2400" b="1" dirty="0" smtClean="0">
              <a:latin typeface="Optane"/>
              <a:cs typeface="Optane"/>
            </a:endParaRPr>
          </a:p>
          <a:p>
            <a:pPr indent="0" eaLnBrk="1" hangingPunct="1">
              <a:buNone/>
            </a:pPr>
            <a:r>
              <a:rPr lang="it-IT" sz="2400" b="1" dirty="0" err="1" smtClean="0">
                <a:latin typeface="Optane"/>
                <a:cs typeface="Optane"/>
              </a:rPr>
              <a:t>Persistence</a:t>
            </a:r>
            <a:r>
              <a:rPr lang="it-IT" sz="2400" b="1" dirty="0" smtClean="0">
                <a:latin typeface="Optane"/>
                <a:cs typeface="Optane"/>
              </a:rPr>
              <a:t> (</a:t>
            </a:r>
            <a:r>
              <a:rPr lang="it-IT" sz="2400" b="1" dirty="0" err="1" smtClean="0">
                <a:latin typeface="Optane"/>
                <a:cs typeface="Optane"/>
              </a:rPr>
              <a:t>entrapment</a:t>
            </a:r>
            <a:r>
              <a:rPr lang="it-IT" sz="2400" b="1" dirty="0" smtClean="0">
                <a:latin typeface="Optane"/>
                <a:cs typeface="Optane"/>
              </a:rPr>
              <a:t>): </a:t>
            </a:r>
            <a:r>
              <a:rPr lang="it-IT" sz="2400" dirty="0" err="1" smtClean="0">
                <a:latin typeface="Optane"/>
                <a:cs typeface="Optane"/>
              </a:rPr>
              <a:t>Individual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characteristics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being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equal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irrespective</a:t>
            </a:r>
            <a:r>
              <a:rPr lang="it-IT" sz="2400" dirty="0" smtClean="0">
                <a:latin typeface="Optane"/>
                <a:cs typeface="Optane"/>
              </a:rPr>
              <a:t> of the </a:t>
            </a:r>
            <a:r>
              <a:rPr lang="it-IT" sz="2400" dirty="0" err="1" smtClean="0">
                <a:latin typeface="Optane"/>
                <a:cs typeface="Optane"/>
              </a:rPr>
              <a:t>type</a:t>
            </a:r>
            <a:r>
              <a:rPr lang="it-IT" sz="2400" dirty="0" smtClean="0">
                <a:latin typeface="Optane"/>
                <a:cs typeface="Optane"/>
              </a:rPr>
              <a:t> of </a:t>
            </a:r>
            <a:r>
              <a:rPr lang="it-IT" sz="2400" dirty="0" err="1" smtClean="0">
                <a:latin typeface="Optane"/>
                <a:cs typeface="Optane"/>
              </a:rPr>
              <a:t>contract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currently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held</a:t>
            </a:r>
            <a:r>
              <a:rPr lang="it-IT" sz="2400" dirty="0" smtClean="0">
                <a:latin typeface="Optane"/>
                <a:cs typeface="Optane"/>
              </a:rPr>
              <a:t>, the </a:t>
            </a:r>
            <a:r>
              <a:rPr lang="it-IT" sz="2400" dirty="0" err="1" smtClean="0">
                <a:latin typeface="Optane"/>
                <a:cs typeface="Optane"/>
              </a:rPr>
              <a:t>most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likely</a:t>
            </a:r>
            <a:r>
              <a:rPr lang="it-IT" sz="2400" dirty="0" smtClean="0">
                <a:latin typeface="Optane"/>
                <a:cs typeface="Optane"/>
              </a:rPr>
              <a:t> future </a:t>
            </a:r>
            <a:r>
              <a:rPr lang="it-IT" sz="2400" dirty="0" err="1" smtClean="0">
                <a:latin typeface="Optane"/>
                <a:cs typeface="Optane"/>
              </a:rPr>
              <a:t>event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is</a:t>
            </a:r>
            <a:r>
              <a:rPr lang="it-IT" sz="2400" dirty="0" smtClean="0">
                <a:latin typeface="Optane"/>
                <a:cs typeface="Optane"/>
              </a:rPr>
              <a:t> to </a:t>
            </a:r>
            <a:r>
              <a:rPr lang="it-IT" sz="2400" dirty="0" err="1" smtClean="0">
                <a:latin typeface="Optane"/>
                <a:cs typeface="Optane"/>
              </a:rPr>
              <a:t>hold</a:t>
            </a:r>
            <a:r>
              <a:rPr lang="it-IT" sz="2400" dirty="0" smtClean="0">
                <a:latin typeface="Optane"/>
                <a:cs typeface="Optane"/>
              </a:rPr>
              <a:t> the </a:t>
            </a:r>
            <a:r>
              <a:rPr lang="it-IT" sz="2400" dirty="0" err="1" smtClean="0">
                <a:latin typeface="Optane"/>
                <a:cs typeface="Optane"/>
              </a:rPr>
              <a:t>same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type</a:t>
            </a:r>
            <a:r>
              <a:rPr lang="it-IT" sz="2400" dirty="0" smtClean="0">
                <a:latin typeface="Optane"/>
                <a:cs typeface="Optane"/>
              </a:rPr>
              <a:t> of </a:t>
            </a:r>
            <a:r>
              <a:rPr lang="it-IT" sz="2400" dirty="0" err="1" smtClean="0">
                <a:latin typeface="Optane"/>
                <a:cs typeface="Optane"/>
              </a:rPr>
              <a:t>contract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currently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held</a:t>
            </a:r>
            <a:endParaRPr lang="it-IT" sz="2400" dirty="0" smtClean="0">
              <a:latin typeface="Optane"/>
              <a:cs typeface="Optane"/>
            </a:endParaRPr>
          </a:p>
          <a:p>
            <a:pPr>
              <a:buNone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b="1" dirty="0" err="1" smtClean="0">
                <a:solidFill>
                  <a:srgbClr val="0000FF"/>
                </a:solidFill>
                <a:latin typeface="Optane"/>
                <a:cs typeface="Optane"/>
              </a:rPr>
              <a:t>Reduced</a:t>
            </a:r>
            <a:r>
              <a:rPr lang="it-IT" sz="2400" b="1" dirty="0" smtClean="0">
                <a:solidFill>
                  <a:srgbClr val="0000FF"/>
                </a:solidFill>
                <a:latin typeface="Optane"/>
                <a:cs typeface="Optane"/>
              </a:rPr>
              <a:t> human capital </a:t>
            </a:r>
            <a:r>
              <a:rPr lang="it-IT" sz="2400" b="1" dirty="0" err="1" smtClean="0">
                <a:solidFill>
                  <a:srgbClr val="0000FF"/>
                </a:solidFill>
                <a:latin typeface="Optane"/>
                <a:cs typeface="Optane"/>
              </a:rPr>
              <a:t>accumulation</a:t>
            </a:r>
            <a:r>
              <a:rPr lang="it-IT" sz="2400" b="1" dirty="0" smtClean="0">
                <a:solidFill>
                  <a:srgbClr val="0000FF"/>
                </a:solidFill>
                <a:latin typeface="Optane"/>
                <a:cs typeface="Optane"/>
              </a:rPr>
              <a:t> in </a:t>
            </a:r>
            <a:r>
              <a:rPr lang="it-IT" sz="2400" b="1" dirty="0" err="1" smtClean="0">
                <a:solidFill>
                  <a:srgbClr val="0000FF"/>
                </a:solidFill>
                <a:latin typeface="Optane"/>
                <a:cs typeface="Optane"/>
              </a:rPr>
              <a:t>fixed-term</a:t>
            </a:r>
            <a:r>
              <a:rPr lang="it-IT" sz="2400" b="1" dirty="0" smtClean="0">
                <a:solidFill>
                  <a:srgbClr val="0000FF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latin typeface="Optane"/>
                <a:cs typeface="Optane"/>
              </a:rPr>
              <a:t>contracts</a:t>
            </a:r>
            <a:r>
              <a:rPr lang="it-IT" sz="2400" b="1" dirty="0" smtClean="0">
                <a:solidFill>
                  <a:srgbClr val="0000FF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latin typeface="Optane"/>
                <a:cs typeface="Optane"/>
              </a:rPr>
              <a:t>is</a:t>
            </a:r>
            <a:r>
              <a:rPr lang="it-IT" sz="2400" b="1" dirty="0" smtClean="0">
                <a:solidFill>
                  <a:srgbClr val="0000FF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latin typeface="Optane"/>
                <a:cs typeface="Optane"/>
              </a:rPr>
              <a:t>both</a:t>
            </a:r>
            <a:r>
              <a:rPr lang="it-IT" sz="2400" b="1" dirty="0" smtClean="0">
                <a:solidFill>
                  <a:srgbClr val="0000FF"/>
                </a:solidFill>
                <a:latin typeface="Optane"/>
                <a:cs typeface="Optane"/>
              </a:rPr>
              <a:t> cause and </a:t>
            </a:r>
            <a:r>
              <a:rPr lang="it-IT" sz="2400" b="1" dirty="0" err="1" smtClean="0">
                <a:solidFill>
                  <a:srgbClr val="0000FF"/>
                </a:solidFill>
                <a:latin typeface="Optane"/>
                <a:cs typeface="Optane"/>
              </a:rPr>
              <a:t>consequence</a:t>
            </a:r>
            <a:r>
              <a:rPr lang="it-IT" sz="2400" b="1" dirty="0" smtClean="0">
                <a:solidFill>
                  <a:srgbClr val="0000FF"/>
                </a:solidFill>
                <a:latin typeface="Optane"/>
                <a:cs typeface="Optane"/>
              </a:rPr>
              <a:t> of </a:t>
            </a:r>
            <a:r>
              <a:rPr lang="it-IT" sz="2400" b="1" dirty="0" err="1" smtClean="0">
                <a:solidFill>
                  <a:srgbClr val="0000FF"/>
                </a:solidFill>
                <a:latin typeface="Optane"/>
                <a:cs typeface="Optane"/>
              </a:rPr>
              <a:t>persistence</a:t>
            </a:r>
            <a:endParaRPr lang="it-IT" sz="2400" b="1" dirty="0" smtClean="0">
              <a:solidFill>
                <a:srgbClr val="0000FF"/>
              </a:solidFill>
              <a:latin typeface="Optane"/>
              <a:cs typeface="Optane"/>
            </a:endParaRP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Jobs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Act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(EPL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reform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):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motivation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59173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" y="1726471"/>
            <a:ext cx="914585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988671" y="4725145"/>
            <a:ext cx="1247817" cy="695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052736"/>
            <a:ext cx="9906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Optane"/>
                <a:cs typeface="Optane"/>
              </a:rPr>
              <a:t>On-the-Job </a:t>
            </a:r>
            <a:r>
              <a:rPr lang="en-US" sz="2400" b="1" dirty="0" smtClean="0">
                <a:solidFill>
                  <a:srgbClr val="000000"/>
                </a:solidFill>
                <a:latin typeface="Optane"/>
                <a:ea typeface="+mn-ea"/>
                <a:cs typeface="Optane"/>
              </a:rPr>
              <a:t>Training Opportunities for Temporary Workers</a:t>
            </a:r>
          </a:p>
          <a:p>
            <a:r>
              <a:rPr lang="it-IT" sz="2000" b="1" dirty="0" smtClean="0">
                <a:solidFill>
                  <a:srgbClr val="000000"/>
                </a:solidFill>
                <a:latin typeface="Optane"/>
                <a:ea typeface="+mn-ea"/>
                <a:cs typeface="Optane"/>
              </a:rPr>
              <a:t>(Boeri, 2010)</a:t>
            </a:r>
            <a:endParaRPr lang="en-US" sz="2000" b="1" dirty="0">
              <a:solidFill>
                <a:srgbClr val="000000"/>
              </a:solidFill>
              <a:latin typeface="Optane"/>
              <a:ea typeface="+mn-ea"/>
              <a:cs typeface="Optane"/>
            </a:endParaRPr>
          </a:p>
        </p:txBody>
      </p:sp>
      <p:cxnSp>
        <p:nvCxnSpPr>
          <p:cNvPr id="6" name="Straight Arrow Connector 7"/>
          <p:cNvCxnSpPr/>
          <p:nvPr/>
        </p:nvCxnSpPr>
        <p:spPr>
          <a:xfrm>
            <a:off x="5499061" y="2420889"/>
            <a:ext cx="1247817" cy="695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7"/>
          <p:cNvCxnSpPr/>
          <p:nvPr/>
        </p:nvCxnSpPr>
        <p:spPr>
          <a:xfrm>
            <a:off x="6123131" y="1700809"/>
            <a:ext cx="1247817" cy="695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Jobs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Act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(EPL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reform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):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motivation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13712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7850" y="1333500"/>
            <a:ext cx="9080500" cy="47625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200" b="1" dirty="0" err="1" smtClean="0">
                <a:latin typeface="Optane"/>
                <a:cs typeface="Optane"/>
              </a:rPr>
              <a:t>Consequences</a:t>
            </a:r>
            <a:endParaRPr lang="it-IT" sz="2200" b="1" dirty="0" smtClean="0">
              <a:latin typeface="Optane"/>
              <a:cs typeface="Optane"/>
            </a:endParaRPr>
          </a:p>
          <a:p>
            <a:pPr marL="0" indent="0">
              <a:buNone/>
            </a:pPr>
            <a:endParaRPr lang="it-IT" sz="2200" dirty="0">
              <a:latin typeface="Optane"/>
              <a:cs typeface="Optane"/>
            </a:endParaRPr>
          </a:p>
          <a:p>
            <a:pPr>
              <a:buFont typeface="Wingdings" charset="2"/>
              <a:buChar char="Ø"/>
            </a:pPr>
            <a:r>
              <a:rPr lang="it-IT" sz="2200" dirty="0" err="1" smtClean="0">
                <a:latin typeface="Optane"/>
                <a:cs typeface="Optane"/>
              </a:rPr>
              <a:t>Segmentation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btw</a:t>
            </a:r>
            <a:r>
              <a:rPr lang="it-IT" sz="2200" dirty="0" smtClean="0">
                <a:latin typeface="Optane"/>
                <a:cs typeface="Optane"/>
              </a:rPr>
              <a:t> standard/non-standard </a:t>
            </a:r>
            <a:r>
              <a:rPr lang="it-IT" sz="2200" dirty="0" err="1" smtClean="0">
                <a:latin typeface="Optane"/>
                <a:cs typeface="Optane"/>
              </a:rPr>
              <a:t>becomes</a:t>
            </a:r>
            <a:r>
              <a:rPr lang="it-IT" sz="2200" dirty="0" smtClean="0">
                <a:latin typeface="Optane"/>
                <a:cs typeface="Optane"/>
              </a:rPr>
              <a:t> a </a:t>
            </a:r>
            <a:r>
              <a:rPr lang="it-IT" sz="2200" dirty="0" err="1" smtClean="0">
                <a:latin typeface="Optane"/>
                <a:cs typeface="Optane"/>
              </a:rPr>
              <a:t>generational</a:t>
            </a:r>
            <a:r>
              <a:rPr lang="it-IT" sz="2200" dirty="0" smtClean="0">
                <a:latin typeface="Optane"/>
                <a:cs typeface="Optane"/>
              </a:rPr>
              <a:t> divide</a:t>
            </a:r>
          </a:p>
          <a:p>
            <a:pPr>
              <a:buFont typeface="Wingdings" charset="2"/>
              <a:buChar char="Ø"/>
            </a:pPr>
            <a:endParaRPr lang="it-IT" sz="2200" dirty="0" smtClean="0">
              <a:latin typeface="Optane"/>
              <a:cs typeface="Optane"/>
            </a:endParaRPr>
          </a:p>
          <a:p>
            <a:r>
              <a:rPr lang="it-IT" sz="2200" dirty="0" smtClean="0">
                <a:latin typeface="Optane"/>
                <a:cs typeface="Optane"/>
              </a:rPr>
              <a:t>Negative </a:t>
            </a:r>
            <a:r>
              <a:rPr lang="it-IT" sz="2200" dirty="0" err="1" smtClean="0">
                <a:latin typeface="Optane"/>
                <a:cs typeface="Optane"/>
              </a:rPr>
              <a:t>effects</a:t>
            </a:r>
            <a:r>
              <a:rPr lang="it-IT" sz="2200" dirty="0" smtClean="0">
                <a:latin typeface="Optane"/>
                <a:cs typeface="Optane"/>
              </a:rPr>
              <a:t> on human capital </a:t>
            </a:r>
            <a:r>
              <a:rPr lang="it-IT" sz="2200" dirty="0" err="1" smtClean="0">
                <a:latin typeface="Optane"/>
                <a:cs typeface="Optane"/>
              </a:rPr>
              <a:t>at</a:t>
            </a:r>
            <a:r>
              <a:rPr lang="it-IT" sz="2200" dirty="0" smtClean="0">
                <a:latin typeface="Optane"/>
                <a:cs typeface="Optane"/>
              </a:rPr>
              <a:t> the </a:t>
            </a:r>
            <a:r>
              <a:rPr lang="it-IT" sz="2200" dirty="0" err="1" smtClean="0">
                <a:latin typeface="Optane"/>
                <a:cs typeface="Optane"/>
              </a:rPr>
              <a:t>macrolevel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through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reduced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investment</a:t>
            </a:r>
            <a:r>
              <a:rPr lang="it-IT" sz="2200" dirty="0" smtClean="0">
                <a:latin typeface="Optane"/>
                <a:cs typeface="Optane"/>
              </a:rPr>
              <a:t> in training </a:t>
            </a:r>
            <a:r>
              <a:rPr lang="it-IT" sz="2200" dirty="0" err="1" smtClean="0">
                <a:latin typeface="Optane"/>
                <a:cs typeface="Optane"/>
              </a:rPr>
              <a:t>at</a:t>
            </a:r>
            <a:r>
              <a:rPr lang="it-IT" sz="2200" dirty="0" smtClean="0">
                <a:latin typeface="Optane"/>
                <a:cs typeface="Optane"/>
              </a:rPr>
              <a:t> the </a:t>
            </a:r>
            <a:r>
              <a:rPr lang="it-IT" sz="2200" dirty="0" err="1" smtClean="0">
                <a:latin typeface="Optane"/>
                <a:cs typeface="Optane"/>
              </a:rPr>
              <a:t>individual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level</a:t>
            </a:r>
            <a:endParaRPr lang="it-IT" sz="2200" dirty="0" smtClean="0">
              <a:latin typeface="Optane"/>
              <a:cs typeface="Optane"/>
            </a:endParaRPr>
          </a:p>
          <a:p>
            <a:endParaRPr lang="it-IT" sz="2200" dirty="0" smtClean="0">
              <a:latin typeface="Optane"/>
              <a:cs typeface="Optane"/>
            </a:endParaRPr>
          </a:p>
          <a:p>
            <a:pPr>
              <a:buFont typeface="Wingdings" charset="2"/>
              <a:buChar char="Ø"/>
            </a:pPr>
            <a:r>
              <a:rPr lang="it-IT" sz="2200" dirty="0" smtClean="0">
                <a:solidFill>
                  <a:srgbClr val="0000FF"/>
                </a:solidFill>
                <a:latin typeface="Optane"/>
                <a:cs typeface="Optane"/>
              </a:rPr>
              <a:t>Negative </a:t>
            </a:r>
            <a:r>
              <a:rPr lang="it-IT" sz="2200" dirty="0" err="1" smtClean="0">
                <a:solidFill>
                  <a:srgbClr val="0000FF"/>
                </a:solidFill>
                <a:latin typeface="Optane"/>
                <a:cs typeface="Optane"/>
              </a:rPr>
              <a:t>systemic</a:t>
            </a:r>
            <a:r>
              <a:rPr lang="it-IT" sz="2200" dirty="0" smtClean="0">
                <a:solidFill>
                  <a:srgbClr val="0000FF"/>
                </a:solidFill>
                <a:latin typeface="Optane"/>
                <a:cs typeface="Optane"/>
              </a:rPr>
              <a:t> </a:t>
            </a:r>
            <a:r>
              <a:rPr lang="it-IT" sz="2200" dirty="0" err="1" smtClean="0">
                <a:solidFill>
                  <a:srgbClr val="0000FF"/>
                </a:solidFill>
                <a:latin typeface="Optane"/>
                <a:cs typeface="Optane"/>
              </a:rPr>
              <a:t>effects</a:t>
            </a:r>
            <a:r>
              <a:rPr lang="it-IT" sz="2200" dirty="0" smtClean="0">
                <a:solidFill>
                  <a:srgbClr val="0000FF"/>
                </a:solidFill>
                <a:latin typeface="Optane"/>
                <a:cs typeface="Optane"/>
              </a:rPr>
              <a:t>: </a:t>
            </a:r>
            <a:r>
              <a:rPr lang="it-IT" sz="2200" dirty="0" err="1" smtClean="0">
                <a:solidFill>
                  <a:srgbClr val="0000FF"/>
                </a:solidFill>
                <a:latin typeface="Optane"/>
                <a:cs typeface="Optane"/>
              </a:rPr>
              <a:t>low</a:t>
            </a:r>
            <a:r>
              <a:rPr lang="it-IT" sz="2200" dirty="0" smtClean="0">
                <a:solidFill>
                  <a:srgbClr val="0000FF"/>
                </a:solidFill>
                <a:latin typeface="Optane"/>
                <a:cs typeface="Optane"/>
              </a:rPr>
              <a:t> </a:t>
            </a:r>
            <a:r>
              <a:rPr lang="it-IT" sz="2200" dirty="0" err="1" smtClean="0">
                <a:solidFill>
                  <a:srgbClr val="0000FF"/>
                </a:solidFill>
                <a:latin typeface="Optane"/>
                <a:cs typeface="Optane"/>
              </a:rPr>
              <a:t>productivity</a:t>
            </a:r>
            <a:r>
              <a:rPr lang="it-IT" sz="2200" dirty="0" smtClean="0">
                <a:solidFill>
                  <a:srgbClr val="0000FF"/>
                </a:solidFill>
                <a:latin typeface="Optane"/>
                <a:cs typeface="Optane"/>
              </a:rPr>
              <a:t> </a:t>
            </a:r>
            <a:r>
              <a:rPr lang="it-IT" sz="2200" dirty="0" err="1" smtClean="0">
                <a:solidFill>
                  <a:srgbClr val="0000FF"/>
                </a:solidFill>
                <a:latin typeface="Optane"/>
                <a:cs typeface="Optane"/>
              </a:rPr>
              <a:t>growth</a:t>
            </a:r>
            <a:r>
              <a:rPr lang="it-IT" sz="2200" dirty="0" smtClean="0">
                <a:latin typeface="Optane"/>
                <a:cs typeface="Optane"/>
              </a:rPr>
              <a:t> (</a:t>
            </a:r>
            <a:r>
              <a:rPr lang="it-IT" sz="2200" dirty="0" err="1" smtClean="0">
                <a:latin typeface="Optane"/>
                <a:cs typeface="Optane"/>
              </a:rPr>
              <a:t>wealth</a:t>
            </a:r>
            <a:r>
              <a:rPr lang="it-IT" sz="2200" dirty="0" smtClean="0">
                <a:latin typeface="Optane"/>
                <a:cs typeface="Optane"/>
              </a:rPr>
              <a:t> of </a:t>
            </a:r>
            <a:r>
              <a:rPr lang="it-IT" sz="2200" dirty="0" err="1" smtClean="0">
                <a:latin typeface="Optane"/>
                <a:cs typeface="Optane"/>
              </a:rPr>
              <a:t>evidence</a:t>
            </a:r>
            <a:r>
              <a:rPr lang="it-IT" sz="2200" dirty="0" smtClean="0">
                <a:latin typeface="Optane"/>
                <a:cs typeface="Optane"/>
              </a:rPr>
              <a:t>: </a:t>
            </a:r>
            <a:r>
              <a:rPr lang="it-IT" sz="2200" dirty="0" err="1" smtClean="0">
                <a:latin typeface="Optane"/>
                <a:cs typeface="Optane"/>
              </a:rPr>
              <a:t>Bank</a:t>
            </a:r>
            <a:r>
              <a:rPr lang="it-IT" sz="2200" dirty="0" smtClean="0">
                <a:latin typeface="Optane"/>
                <a:cs typeface="Optane"/>
              </a:rPr>
              <a:t> of </a:t>
            </a:r>
            <a:r>
              <a:rPr lang="it-IT" sz="2200" dirty="0" err="1" smtClean="0">
                <a:latin typeface="Optane"/>
                <a:cs typeface="Optane"/>
              </a:rPr>
              <a:t>Italy</a:t>
            </a:r>
            <a:r>
              <a:rPr lang="it-IT" sz="2200" dirty="0" smtClean="0">
                <a:latin typeface="Optane"/>
                <a:cs typeface="Optane"/>
              </a:rPr>
              <a:t>, </a:t>
            </a:r>
            <a:r>
              <a:rPr lang="it-IT" sz="2200" dirty="0" err="1" smtClean="0">
                <a:latin typeface="Optane"/>
                <a:cs typeface="Optane"/>
              </a:rPr>
              <a:t>Isfol</a:t>
            </a:r>
            <a:r>
              <a:rPr lang="it-IT" sz="2200" dirty="0" smtClean="0">
                <a:latin typeface="Optane"/>
                <a:cs typeface="Optane"/>
              </a:rPr>
              <a:t>)</a:t>
            </a:r>
          </a:p>
          <a:p>
            <a:pPr>
              <a:buFont typeface="Wingdings" charset="2"/>
              <a:buChar char="Ø"/>
            </a:pPr>
            <a:endParaRPr lang="it-IT" sz="2200" dirty="0" smtClean="0">
              <a:latin typeface="Optane"/>
              <a:cs typeface="Optane"/>
            </a:endParaRPr>
          </a:p>
          <a:p>
            <a:pPr>
              <a:buFont typeface="Wingdings" charset="2"/>
              <a:buChar char="Ø"/>
            </a:pPr>
            <a:r>
              <a:rPr lang="it-IT" sz="2200" dirty="0" err="1" smtClean="0">
                <a:latin typeface="Optane"/>
                <a:cs typeface="Optane"/>
              </a:rPr>
              <a:t>Through</a:t>
            </a:r>
            <a:r>
              <a:rPr lang="it-IT" sz="2200" dirty="0" smtClean="0">
                <a:latin typeface="Optane"/>
                <a:cs typeface="Optane"/>
              </a:rPr>
              <a:t> social </a:t>
            </a:r>
            <a:r>
              <a:rPr lang="it-IT" sz="2200" dirty="0" err="1" smtClean="0">
                <a:latin typeface="Optane"/>
                <a:cs typeface="Optane"/>
              </a:rPr>
              <a:t>insurance</a:t>
            </a:r>
            <a:r>
              <a:rPr lang="it-IT" sz="2200" dirty="0" smtClean="0">
                <a:latin typeface="Optane"/>
                <a:cs typeface="Optane"/>
              </a:rPr>
              <a:t>, </a:t>
            </a:r>
            <a:r>
              <a:rPr lang="it-IT" sz="2200" dirty="0" err="1" smtClean="0">
                <a:latin typeface="Optane"/>
                <a:cs typeface="Optane"/>
              </a:rPr>
              <a:t>segmentation</a:t>
            </a:r>
            <a:r>
              <a:rPr lang="it-IT" sz="2200" dirty="0" smtClean="0">
                <a:latin typeface="Optane"/>
                <a:cs typeface="Optane"/>
              </a:rPr>
              <a:t> in social </a:t>
            </a:r>
            <a:r>
              <a:rPr lang="it-IT" sz="2200" dirty="0" err="1" smtClean="0">
                <a:latin typeface="Optane"/>
                <a:cs typeface="Optane"/>
              </a:rPr>
              <a:t>protection</a:t>
            </a:r>
            <a:r>
              <a:rPr lang="it-IT" sz="2200" dirty="0" smtClean="0">
                <a:latin typeface="Optane"/>
                <a:cs typeface="Optane"/>
              </a:rPr>
              <a:t>: </a:t>
            </a:r>
            <a:r>
              <a:rPr lang="it-IT" sz="2200" dirty="0" err="1" smtClean="0">
                <a:solidFill>
                  <a:srgbClr val="0000FF"/>
                </a:solidFill>
                <a:latin typeface="Optane"/>
                <a:cs typeface="Optane"/>
              </a:rPr>
              <a:t>flex-insecurity</a:t>
            </a:r>
            <a:endParaRPr lang="it-IT" sz="2200" dirty="0" smtClean="0">
              <a:solidFill>
                <a:srgbClr val="0000FF"/>
              </a:solidFill>
              <a:latin typeface="Optane"/>
              <a:cs typeface="Optane"/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Jobs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Act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(EPL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reform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):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motivation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10534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515" y="908720"/>
            <a:ext cx="9080500" cy="568863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200" dirty="0" smtClean="0">
                <a:latin typeface="Optane"/>
                <a:cs typeface="Optane"/>
              </a:rPr>
              <a:t>Applies </a:t>
            </a:r>
            <a:r>
              <a:rPr lang="en-US" sz="2200" dirty="0" smtClean="0">
                <a:latin typeface="Optane"/>
                <a:cs typeface="Optane"/>
              </a:rPr>
              <a:t>to new </a:t>
            </a:r>
            <a:r>
              <a:rPr lang="en-US" sz="2200" dirty="0" err="1" smtClean="0">
                <a:latin typeface="Optane"/>
                <a:cs typeface="Optane"/>
              </a:rPr>
              <a:t>hirings</a:t>
            </a:r>
            <a:endParaRPr lang="en-US" sz="2200" dirty="0" smtClean="0">
              <a:latin typeface="Optane"/>
              <a:cs typeface="Optane"/>
            </a:endParaRPr>
          </a:p>
          <a:p>
            <a:pPr marL="342900" indent="-342900"/>
            <a:r>
              <a:rPr lang="en-US" sz="2200" dirty="0" smtClean="0">
                <a:solidFill>
                  <a:srgbClr val="FF0000"/>
                </a:solidFill>
                <a:latin typeface="Optane"/>
                <a:cs typeface="Optane"/>
              </a:rPr>
              <a:t>You pay, you fire. You know how much.</a:t>
            </a:r>
          </a:p>
          <a:p>
            <a:pPr marL="342900" indent="-342900"/>
            <a:r>
              <a:rPr lang="en-US" sz="2200" dirty="0" smtClean="0">
                <a:latin typeface="Optane"/>
                <a:cs typeface="Optane"/>
              </a:rPr>
              <a:t>Firing costs increase with seniority within the firm</a:t>
            </a:r>
          </a:p>
          <a:p>
            <a:endParaRPr lang="en-US" sz="2200" dirty="0" smtClean="0">
              <a:latin typeface="Optane"/>
              <a:cs typeface="Optane"/>
            </a:endParaRPr>
          </a:p>
          <a:p>
            <a:pPr marL="342900" indent="-342900"/>
            <a:r>
              <a:rPr lang="en-US" sz="2200" dirty="0" smtClean="0">
                <a:latin typeface="Optane"/>
                <a:cs typeface="Optane"/>
              </a:rPr>
              <a:t>Employer can make an offer to the employee: 1 monthly wage per year of seniority – min 2 max 18 monthly wages</a:t>
            </a:r>
          </a:p>
          <a:p>
            <a:pPr marL="342900" indent="-342900"/>
            <a:r>
              <a:rPr lang="en-US" sz="2200" dirty="0" smtClean="0">
                <a:latin typeface="Optane"/>
                <a:cs typeface="Optane"/>
              </a:rPr>
              <a:t>Offer is </a:t>
            </a:r>
            <a:r>
              <a:rPr lang="en-US" sz="2200" dirty="0" smtClean="0">
                <a:solidFill>
                  <a:srgbClr val="0000FF"/>
                </a:solidFill>
                <a:latin typeface="Optane"/>
                <a:cs typeface="Optane"/>
              </a:rPr>
              <a:t>tax-free </a:t>
            </a:r>
            <a:r>
              <a:rPr lang="en-US" sz="2200" dirty="0" smtClean="0">
                <a:latin typeface="Optane"/>
                <a:cs typeface="Optane"/>
              </a:rPr>
              <a:t>for the worker</a:t>
            </a:r>
          </a:p>
          <a:p>
            <a:pPr marL="342900" indent="-342900"/>
            <a:r>
              <a:rPr lang="en-US" sz="2200" dirty="0" smtClean="0">
                <a:latin typeface="Optane"/>
                <a:cs typeface="Optane"/>
              </a:rPr>
              <a:t>If the worker accepts, contract is terminated</a:t>
            </a:r>
          </a:p>
          <a:p>
            <a:endParaRPr lang="en-US" sz="2200" dirty="0" smtClean="0">
              <a:latin typeface="Optane"/>
              <a:cs typeface="Optane"/>
            </a:endParaRPr>
          </a:p>
          <a:p>
            <a:pPr marL="342900" indent="-342900"/>
            <a:r>
              <a:rPr lang="en-US" sz="2200" dirty="0" smtClean="0">
                <a:latin typeface="Optane"/>
                <a:cs typeface="Optane"/>
              </a:rPr>
              <a:t>If worker does not accept, </a:t>
            </a:r>
            <a:r>
              <a:rPr lang="en-US" sz="2200" dirty="0">
                <a:latin typeface="Optane"/>
                <a:cs typeface="Optane"/>
              </a:rPr>
              <a:t>g</a:t>
            </a:r>
            <a:r>
              <a:rPr lang="en-US" sz="2200" dirty="0" smtClean="0">
                <a:latin typeface="Optane"/>
                <a:cs typeface="Optane"/>
              </a:rPr>
              <a:t>oes to court and wins the lawsuit for unfair dismissal, NO LONGER REINSTATED</a:t>
            </a:r>
          </a:p>
          <a:p>
            <a:pPr marL="342900" indent="-342900"/>
            <a:r>
              <a:rPr lang="en-US" sz="2200" dirty="0" smtClean="0">
                <a:latin typeface="Optane"/>
                <a:cs typeface="Optane"/>
              </a:rPr>
              <a:t>Price for unfair dismissal: 2 monthly wages per year of seniority – min </a:t>
            </a:r>
            <a:r>
              <a:rPr lang="en-US" sz="2200" dirty="0">
                <a:latin typeface="Optane"/>
                <a:cs typeface="Optane"/>
              </a:rPr>
              <a:t>4</a:t>
            </a:r>
            <a:r>
              <a:rPr lang="en-US" sz="2200" dirty="0" smtClean="0">
                <a:latin typeface="Optane"/>
                <a:cs typeface="Optane"/>
              </a:rPr>
              <a:t> </a:t>
            </a:r>
            <a:r>
              <a:rPr lang="en-US" sz="2200" dirty="0">
                <a:latin typeface="Optane"/>
                <a:cs typeface="Optane"/>
              </a:rPr>
              <a:t>max </a:t>
            </a:r>
            <a:r>
              <a:rPr lang="en-US" sz="2200" dirty="0" smtClean="0">
                <a:latin typeface="Optane"/>
                <a:cs typeface="Optane"/>
              </a:rPr>
              <a:t>24 </a:t>
            </a:r>
            <a:r>
              <a:rPr lang="en-US" sz="2200" dirty="0">
                <a:latin typeface="Optane"/>
                <a:cs typeface="Optane"/>
              </a:rPr>
              <a:t>monthly </a:t>
            </a:r>
            <a:r>
              <a:rPr lang="en-US" sz="2200" dirty="0" smtClean="0">
                <a:latin typeface="Optane"/>
                <a:cs typeface="Optane"/>
              </a:rPr>
              <a:t>wages – taxed</a:t>
            </a:r>
          </a:p>
          <a:p>
            <a:pPr marL="342900" indent="-342900"/>
            <a:r>
              <a:rPr lang="en-US" sz="2200" dirty="0" smtClean="0">
                <a:solidFill>
                  <a:srgbClr val="FF0000"/>
                </a:solidFill>
                <a:latin typeface="Optane"/>
                <a:cs typeface="Optane"/>
              </a:rPr>
              <a:t>Reinstatement only for discriminatory dismissals</a:t>
            </a:r>
            <a:endParaRPr lang="it-IT" sz="2200" dirty="0" smtClean="0">
              <a:solidFill>
                <a:srgbClr val="FF0000"/>
              </a:solidFill>
              <a:latin typeface="Optane"/>
              <a:cs typeface="Optane"/>
            </a:endParaRPr>
          </a:p>
          <a:p>
            <a:pPr marL="0" indent="0">
              <a:buNone/>
            </a:pP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Jobs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Act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: the new open-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ended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contract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85323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Overview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of the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Italian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labour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market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Labour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market and welfare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policies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Recent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employment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protection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legislation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reforms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Recent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unemployment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benefit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reforms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Recent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s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hort-time work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reforms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Recent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social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assistance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/>
                <a:ea typeface="Verdana" pitchFamily="34" charset="0"/>
                <a:cs typeface="Optane"/>
              </a:rPr>
              <a:t>reforms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196753"/>
            <a:ext cx="89154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latin typeface="Optane"/>
                <a:cs typeface="Optane"/>
              </a:rPr>
              <a:t>Policy </a:t>
            </a:r>
            <a:r>
              <a:rPr lang="it-IT" sz="2400" b="1" dirty="0" err="1" smtClean="0">
                <a:latin typeface="Optane"/>
                <a:cs typeface="Optane"/>
              </a:rPr>
              <a:t>objectives</a:t>
            </a:r>
            <a:endParaRPr lang="it-IT" sz="2400" b="1" dirty="0" smtClean="0">
              <a:latin typeface="Optane"/>
              <a:cs typeface="Optane"/>
            </a:endParaRPr>
          </a:p>
          <a:p>
            <a:pPr marL="0" indent="0" algn="ctr">
              <a:buNone/>
            </a:pPr>
            <a:endParaRPr lang="it-IT" sz="2400" b="1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dirty="0" smtClean="0">
                <a:latin typeface="Optane"/>
                <a:cs typeface="Optane"/>
              </a:rPr>
              <a:t>To </a:t>
            </a:r>
            <a:r>
              <a:rPr lang="it-IT" sz="2400" dirty="0" err="1" smtClean="0">
                <a:latin typeface="Optane"/>
                <a:cs typeface="Optane"/>
              </a:rPr>
              <a:t>reassure</a:t>
            </a:r>
            <a:r>
              <a:rPr lang="it-IT" sz="2400" dirty="0" smtClean="0">
                <a:latin typeface="Optane"/>
                <a:cs typeface="Optane"/>
              </a:rPr>
              <a:t> and </a:t>
            </a:r>
            <a:r>
              <a:rPr lang="it-IT" sz="2400" dirty="0" err="1" smtClean="0">
                <a:latin typeface="Optane"/>
                <a:cs typeface="Optane"/>
              </a:rPr>
              <a:t>invite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investors</a:t>
            </a:r>
            <a:r>
              <a:rPr lang="it-IT" sz="2400" dirty="0" smtClean="0">
                <a:latin typeface="Optane"/>
                <a:cs typeface="Optane"/>
              </a:rPr>
              <a:t>: </a:t>
            </a:r>
            <a:r>
              <a:rPr lang="it-IT" sz="2400" dirty="0" err="1" smtClean="0">
                <a:latin typeface="Optane"/>
                <a:cs typeface="Optane"/>
              </a:rPr>
              <a:t>firing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costs</a:t>
            </a:r>
            <a:r>
              <a:rPr lang="it-IT" sz="2400" dirty="0" smtClean="0">
                <a:latin typeface="Optane"/>
                <a:cs typeface="Optane"/>
              </a:rPr>
              <a:t> are </a:t>
            </a:r>
            <a:r>
              <a:rPr lang="it-IT" sz="2400" dirty="0" err="1" smtClean="0">
                <a:latin typeface="Optane"/>
                <a:cs typeface="Optane"/>
              </a:rPr>
              <a:t>certain</a:t>
            </a:r>
            <a:r>
              <a:rPr lang="it-IT" sz="2400" dirty="0" smtClean="0">
                <a:latin typeface="Optane"/>
                <a:cs typeface="Optane"/>
              </a:rPr>
              <a:t> and </a:t>
            </a:r>
            <a:r>
              <a:rPr lang="it-IT" sz="2400" dirty="0" err="1" smtClean="0">
                <a:latin typeface="Optane"/>
                <a:cs typeface="Optane"/>
              </a:rPr>
              <a:t>known</a:t>
            </a:r>
            <a:r>
              <a:rPr lang="it-IT" sz="2400" dirty="0" smtClean="0">
                <a:latin typeface="Optane"/>
                <a:cs typeface="Optane"/>
              </a:rPr>
              <a:t> in </a:t>
            </a:r>
            <a:r>
              <a:rPr lang="it-IT" sz="2400" dirty="0" err="1" smtClean="0">
                <a:latin typeface="Optane"/>
                <a:cs typeface="Optane"/>
              </a:rPr>
              <a:t>advance</a:t>
            </a:r>
            <a:r>
              <a:rPr lang="it-IT" sz="2400" dirty="0" smtClean="0">
                <a:latin typeface="Optane"/>
                <a:cs typeface="Optane"/>
              </a:rPr>
              <a:t>; </a:t>
            </a:r>
            <a:r>
              <a:rPr lang="it-IT" sz="2400" dirty="0" err="1" smtClean="0">
                <a:latin typeface="Optane"/>
                <a:cs typeface="Optane"/>
              </a:rPr>
              <a:t>very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limited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role</a:t>
            </a:r>
            <a:r>
              <a:rPr lang="it-IT" sz="2400" dirty="0" smtClean="0">
                <a:latin typeface="Optane"/>
                <a:cs typeface="Optane"/>
              </a:rPr>
              <a:t> of the </a:t>
            </a:r>
            <a:r>
              <a:rPr lang="it-IT" sz="2400" dirty="0" err="1" smtClean="0">
                <a:latin typeface="Optane"/>
                <a:cs typeface="Optane"/>
              </a:rPr>
              <a:t>courts</a:t>
            </a:r>
            <a:endParaRPr lang="it-IT" sz="2400" dirty="0" smtClean="0">
              <a:latin typeface="Optane"/>
              <a:cs typeface="Optane"/>
            </a:endParaRPr>
          </a:p>
          <a:p>
            <a:pPr>
              <a:buFont typeface="Wingdings" charset="2"/>
              <a:buChar char="Ø"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dirty="0" smtClean="0">
                <a:latin typeface="Optane"/>
                <a:cs typeface="Optane"/>
              </a:rPr>
              <a:t>To </a:t>
            </a:r>
            <a:r>
              <a:rPr lang="it-IT" sz="2400" dirty="0" err="1" smtClean="0">
                <a:latin typeface="Optane"/>
                <a:cs typeface="Optane"/>
              </a:rPr>
              <a:t>make</a:t>
            </a:r>
            <a:r>
              <a:rPr lang="it-IT" sz="2400" dirty="0" smtClean="0">
                <a:latin typeface="Optane"/>
                <a:cs typeface="Optane"/>
              </a:rPr>
              <a:t> the (new) open-</a:t>
            </a:r>
            <a:r>
              <a:rPr lang="it-IT" sz="2400" dirty="0" err="1" smtClean="0">
                <a:latin typeface="Optane"/>
                <a:cs typeface="Optane"/>
              </a:rPr>
              <a:t>ended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contract</a:t>
            </a:r>
            <a:r>
              <a:rPr lang="it-IT" sz="2400" dirty="0" smtClean="0">
                <a:latin typeface="Optane"/>
                <a:cs typeface="Optane"/>
              </a:rPr>
              <a:t> the “master </a:t>
            </a:r>
            <a:r>
              <a:rPr lang="it-IT" sz="2400" dirty="0" err="1" smtClean="0">
                <a:latin typeface="Optane"/>
                <a:cs typeface="Optane"/>
              </a:rPr>
              <a:t>contract</a:t>
            </a:r>
            <a:r>
              <a:rPr lang="it-IT" sz="2400" dirty="0" smtClean="0">
                <a:latin typeface="Optane"/>
                <a:cs typeface="Optane"/>
              </a:rPr>
              <a:t>” </a:t>
            </a:r>
            <a:r>
              <a:rPr lang="it-IT" sz="2400" dirty="0" err="1" smtClean="0">
                <a:latin typeface="Optane"/>
                <a:cs typeface="Optane"/>
              </a:rPr>
              <a:t>through</a:t>
            </a:r>
            <a:r>
              <a:rPr lang="it-IT" sz="2400" dirty="0" smtClean="0">
                <a:latin typeface="Optane"/>
                <a:cs typeface="Optane"/>
              </a:rPr>
              <a:t> the </a:t>
            </a:r>
            <a:r>
              <a:rPr lang="it-IT" sz="2400" dirty="0" err="1" smtClean="0">
                <a:latin typeface="Optane"/>
                <a:cs typeface="Optane"/>
              </a:rPr>
              <a:t>functioning</a:t>
            </a:r>
            <a:r>
              <a:rPr lang="it-IT" sz="2400" dirty="0" smtClean="0">
                <a:latin typeface="Optane"/>
                <a:cs typeface="Optane"/>
              </a:rPr>
              <a:t> of the </a:t>
            </a:r>
            <a:r>
              <a:rPr lang="it-IT" sz="2400" dirty="0" err="1" smtClean="0">
                <a:latin typeface="Optane"/>
                <a:cs typeface="Optane"/>
              </a:rPr>
              <a:t>labour</a:t>
            </a:r>
            <a:r>
              <a:rPr lang="it-IT" sz="2400" dirty="0" smtClean="0">
                <a:latin typeface="Optane"/>
                <a:cs typeface="Optane"/>
              </a:rPr>
              <a:t> market: </a:t>
            </a:r>
            <a:r>
              <a:rPr lang="it-IT" sz="2400" dirty="0" err="1" smtClean="0">
                <a:solidFill>
                  <a:srgbClr val="FF0000"/>
                </a:solidFill>
                <a:latin typeface="Optane"/>
                <a:cs typeface="Optane"/>
              </a:rPr>
              <a:t>tackling</a:t>
            </a:r>
            <a:r>
              <a:rPr lang="it-IT" sz="2400" dirty="0" smtClean="0">
                <a:solidFill>
                  <a:srgbClr val="FF0000"/>
                </a:solidFill>
                <a:latin typeface="Optane"/>
                <a:cs typeface="Optane"/>
              </a:rPr>
              <a:t> the human capital </a:t>
            </a:r>
            <a:r>
              <a:rPr lang="it-IT" sz="2400" dirty="0" err="1" smtClean="0">
                <a:solidFill>
                  <a:srgbClr val="FF0000"/>
                </a:solidFill>
                <a:latin typeface="Optane"/>
                <a:cs typeface="Optane"/>
              </a:rPr>
              <a:t>trap</a:t>
            </a:r>
            <a:endParaRPr lang="it-IT" sz="2400" dirty="0" smtClean="0">
              <a:solidFill>
                <a:srgbClr val="FF0000"/>
              </a:solidFill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endParaRPr lang="it-IT" sz="2400" dirty="0">
              <a:solidFill>
                <a:srgbClr val="FF0000"/>
              </a:solidFill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New </a:t>
            </a:r>
            <a:r>
              <a:rPr lang="it-IT" sz="2400" dirty="0" err="1" smtClean="0">
                <a:solidFill>
                  <a:srgbClr val="003374"/>
                </a:solidFill>
                <a:latin typeface="Optane"/>
                <a:cs typeface="Optane"/>
              </a:rPr>
              <a:t>contract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srgbClr val="003374"/>
                </a:solidFill>
                <a:latin typeface="Optane"/>
                <a:cs typeface="Optane"/>
              </a:rPr>
              <a:t>coupled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 with </a:t>
            </a:r>
            <a:r>
              <a:rPr lang="it-IT" sz="2400" dirty="0" err="1" smtClean="0">
                <a:solidFill>
                  <a:srgbClr val="003374"/>
                </a:solidFill>
                <a:latin typeface="Optane"/>
                <a:cs typeface="Optane"/>
              </a:rPr>
              <a:t>substantial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srgbClr val="003374"/>
                </a:solidFill>
                <a:latin typeface="Optane"/>
                <a:cs typeface="Optane"/>
              </a:rPr>
              <a:t>tax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 incentive for </a:t>
            </a:r>
            <a:r>
              <a:rPr lang="it-IT" sz="2400" dirty="0" err="1" smtClean="0">
                <a:solidFill>
                  <a:srgbClr val="003374"/>
                </a:solidFill>
                <a:latin typeface="Optane"/>
                <a:cs typeface="Optane"/>
              </a:rPr>
              <a:t>employers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 (up to 8,000 € </a:t>
            </a:r>
            <a:r>
              <a:rPr lang="it-IT" sz="2400" dirty="0" err="1" smtClean="0">
                <a:solidFill>
                  <a:srgbClr val="003374"/>
                </a:solidFill>
                <a:latin typeface="Optane"/>
                <a:cs typeface="Optane"/>
              </a:rPr>
              <a:t>contribution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srgbClr val="003374"/>
                </a:solidFill>
                <a:latin typeface="Optane"/>
                <a:cs typeface="Optane"/>
              </a:rPr>
              <a:t>exemption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 per </a:t>
            </a:r>
            <a:r>
              <a:rPr lang="it-IT" sz="2400" dirty="0" err="1" smtClean="0">
                <a:solidFill>
                  <a:srgbClr val="003374"/>
                </a:solidFill>
                <a:latin typeface="Optane"/>
                <a:cs typeface="Optane"/>
              </a:rPr>
              <a:t>year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 for </a:t>
            </a:r>
            <a:r>
              <a:rPr lang="it-IT" sz="2400" dirty="0">
                <a:solidFill>
                  <a:srgbClr val="003374"/>
                </a:solidFill>
                <a:latin typeface="Optane"/>
                <a:cs typeface="Optane"/>
              </a:rPr>
              <a:t>3 </a:t>
            </a:r>
            <a:r>
              <a:rPr lang="it-IT" sz="2400" dirty="0" err="1">
                <a:solidFill>
                  <a:srgbClr val="003374"/>
                </a:solidFill>
                <a:latin typeface="Optane"/>
                <a:cs typeface="Optane"/>
              </a:rPr>
              <a:t>years</a:t>
            </a:r>
            <a:r>
              <a:rPr lang="it-IT" sz="2400" dirty="0">
                <a:solidFill>
                  <a:srgbClr val="003374"/>
                </a:solidFill>
                <a:latin typeface="Optane"/>
                <a:cs typeface="Optane"/>
              </a:rPr>
              <a:t> </a:t>
            </a:r>
            <a:r>
              <a:rPr lang="it-IT" sz="2400" dirty="0" smtClean="0">
                <a:solidFill>
                  <a:srgbClr val="003374"/>
                </a:solidFill>
                <a:latin typeface="Optane"/>
                <a:cs typeface="Optane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Jobs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Act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: the new open-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ended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contract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10437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60512" y="332656"/>
            <a:ext cx="6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New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hires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and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transformations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, 2014-16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45" y="1563378"/>
            <a:ext cx="7418338" cy="44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36157" y="6018305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smtClean="0"/>
              <a:t>Source: INAPP </a:t>
            </a:r>
            <a:r>
              <a:rPr lang="it-IT" sz="1200" dirty="0" err="1" smtClean="0"/>
              <a:t>elaborations</a:t>
            </a:r>
            <a:r>
              <a:rPr lang="it-IT" sz="1200" dirty="0" smtClean="0"/>
              <a:t> on INPS data</a:t>
            </a: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41945" y="937976"/>
            <a:ext cx="741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prstClr val="black"/>
                </a:solidFill>
                <a:latin typeface="Helvetica"/>
                <a:cs typeface="Helvetica"/>
              </a:rPr>
              <a:t>X 1,000</a:t>
            </a:r>
          </a:p>
        </p:txBody>
      </p:sp>
    </p:spTree>
    <p:extLst>
      <p:ext uri="{BB962C8B-B14F-4D97-AF65-F5344CB8AC3E}">
        <p14:creationId xmlns:p14="http://schemas.microsoft.com/office/powerpoint/2010/main" val="130652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Counterfactual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evaluation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of the Jobs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Act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76452" y="977832"/>
            <a:ext cx="8564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Optane"/>
                <a:cs typeface="Optane"/>
              </a:rPr>
              <a:t>Social security </a:t>
            </a:r>
            <a:r>
              <a:rPr lang="it-IT" b="1" dirty="0" err="1">
                <a:latin typeface="Optane"/>
                <a:cs typeface="Optane"/>
              </a:rPr>
              <a:t>contribution</a:t>
            </a:r>
            <a:r>
              <a:rPr lang="it-IT" b="1" dirty="0">
                <a:latin typeface="Optane"/>
                <a:cs typeface="Optane"/>
              </a:rPr>
              <a:t> </a:t>
            </a:r>
            <a:r>
              <a:rPr lang="it-IT" b="1" dirty="0" err="1">
                <a:latin typeface="Optane"/>
                <a:cs typeface="Optane"/>
              </a:rPr>
              <a:t>reduction</a:t>
            </a:r>
            <a:r>
              <a:rPr lang="it-IT" b="1" dirty="0">
                <a:latin typeface="Optane"/>
                <a:cs typeface="Optane"/>
              </a:rPr>
              <a:t> and </a:t>
            </a:r>
            <a:r>
              <a:rPr lang="it-IT" b="1" dirty="0" err="1">
                <a:latin typeface="Optane"/>
                <a:cs typeface="Optane"/>
              </a:rPr>
              <a:t>employment</a:t>
            </a:r>
            <a:r>
              <a:rPr lang="it-IT" b="1" dirty="0">
                <a:latin typeface="Optane"/>
                <a:cs typeface="Optane"/>
              </a:rPr>
              <a:t> </a:t>
            </a:r>
            <a:r>
              <a:rPr lang="it-IT" b="1" dirty="0" err="1" smtClean="0">
                <a:latin typeface="Optane"/>
                <a:cs typeface="Optane"/>
              </a:rPr>
              <a:t>protection</a:t>
            </a:r>
            <a:r>
              <a:rPr lang="it-IT" b="1" dirty="0" smtClean="0">
                <a:latin typeface="Optane"/>
                <a:cs typeface="Optane"/>
              </a:rPr>
              <a:t>, </a:t>
            </a:r>
            <a:r>
              <a:rPr lang="it-IT" b="1" dirty="0" err="1" smtClean="0">
                <a:latin typeface="Optane"/>
                <a:cs typeface="Optane"/>
              </a:rPr>
              <a:t>Year</a:t>
            </a:r>
            <a:r>
              <a:rPr lang="it-IT" b="1" dirty="0" smtClean="0">
                <a:latin typeface="Optane"/>
                <a:cs typeface="Optane"/>
              </a:rPr>
              <a:t> </a:t>
            </a:r>
            <a:r>
              <a:rPr lang="it-IT" b="1" dirty="0">
                <a:latin typeface="Optane"/>
                <a:cs typeface="Optane"/>
              </a:rPr>
              <a:t>2015</a:t>
            </a:r>
            <a:endParaRPr lang="it-IT" dirty="0">
              <a:latin typeface="Optane"/>
              <a:cs typeface="Optane"/>
            </a:endParaRPr>
          </a:p>
          <a:p>
            <a:r>
              <a:rPr lang="it-IT" dirty="0">
                <a:latin typeface="Optane"/>
                <a:cs typeface="Optane"/>
              </a:rPr>
              <a:t>  </a:t>
            </a:r>
          </a:p>
          <a:p>
            <a:pPr algn="ctr"/>
            <a:r>
              <a:rPr lang="it-IT" sz="1400" dirty="0" err="1">
                <a:latin typeface="Optane"/>
                <a:cs typeface="Optane"/>
              </a:rPr>
              <a:t>Newly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established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contracts</a:t>
            </a:r>
            <a:r>
              <a:rPr lang="it-IT" sz="1400" dirty="0">
                <a:latin typeface="Optane"/>
                <a:cs typeface="Optane"/>
              </a:rPr>
              <a:t> of </a:t>
            </a:r>
            <a:r>
              <a:rPr lang="it-IT" sz="1400" dirty="0" err="1">
                <a:latin typeface="Optane"/>
                <a:cs typeface="Optane"/>
              </a:rPr>
              <a:t>eligible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workers</a:t>
            </a:r>
            <a:r>
              <a:rPr lang="it-IT" sz="1400" dirty="0">
                <a:latin typeface="Optane"/>
                <a:cs typeface="Optane"/>
              </a:rPr>
              <a:t>*, </a:t>
            </a:r>
            <a:r>
              <a:rPr lang="it-IT" sz="1400" dirty="0" err="1">
                <a:latin typeface="Optane"/>
                <a:cs typeface="Optane"/>
              </a:rPr>
              <a:t>both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fixed-term</a:t>
            </a:r>
            <a:r>
              <a:rPr lang="it-IT" sz="1400" dirty="0">
                <a:latin typeface="Optane"/>
                <a:cs typeface="Optane"/>
              </a:rPr>
              <a:t> and open-</a:t>
            </a:r>
            <a:r>
              <a:rPr lang="it-IT" sz="1400" dirty="0" err="1">
                <a:latin typeface="Optane"/>
                <a:cs typeface="Optane"/>
              </a:rPr>
              <a:t>ended</a:t>
            </a:r>
            <a:r>
              <a:rPr lang="it-IT" sz="1400" dirty="0">
                <a:latin typeface="Optane"/>
                <a:cs typeface="Optane"/>
              </a:rPr>
              <a:t>:</a:t>
            </a:r>
          </a:p>
          <a:p>
            <a:pPr algn="ctr"/>
            <a:r>
              <a:rPr lang="it-IT" sz="1400" dirty="0" err="1">
                <a:latin typeface="Optane"/>
                <a:cs typeface="Optane"/>
              </a:rPr>
              <a:t>observed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values</a:t>
            </a:r>
            <a:r>
              <a:rPr lang="it-IT" sz="1400" dirty="0">
                <a:latin typeface="Optane"/>
                <a:cs typeface="Optane"/>
              </a:rPr>
              <a:t> and </a:t>
            </a:r>
            <a:r>
              <a:rPr lang="it-IT" sz="1400" i="1" dirty="0" err="1">
                <a:latin typeface="Optane"/>
                <a:cs typeface="Optane"/>
              </a:rPr>
              <a:t>counterfactual</a:t>
            </a:r>
            <a:r>
              <a:rPr lang="it-IT" sz="1400" i="1" dirty="0">
                <a:latin typeface="Optane"/>
                <a:cs typeface="Optane"/>
              </a:rPr>
              <a:t> scenario (i.e. in the </a:t>
            </a:r>
            <a:r>
              <a:rPr lang="it-IT" sz="1400" i="1" dirty="0" err="1">
                <a:latin typeface="Optane"/>
                <a:cs typeface="Optane"/>
              </a:rPr>
              <a:t>absence</a:t>
            </a:r>
            <a:r>
              <a:rPr lang="it-IT" sz="1400" i="1" dirty="0">
                <a:latin typeface="Optane"/>
                <a:cs typeface="Optane"/>
              </a:rPr>
              <a:t> of </a:t>
            </a:r>
            <a:r>
              <a:rPr lang="it-IT" sz="1400" i="1" dirty="0" err="1">
                <a:latin typeface="Optane"/>
                <a:cs typeface="Optane"/>
              </a:rPr>
              <a:t>regulatory</a:t>
            </a:r>
            <a:r>
              <a:rPr lang="it-IT" sz="1400" i="1" dirty="0">
                <a:latin typeface="Optane"/>
                <a:cs typeface="Optane"/>
              </a:rPr>
              <a:t> </a:t>
            </a:r>
            <a:r>
              <a:rPr lang="it-IT" sz="1400" i="1" dirty="0" err="1">
                <a:latin typeface="Optane"/>
                <a:cs typeface="Optane"/>
              </a:rPr>
              <a:t>changes</a:t>
            </a:r>
            <a:r>
              <a:rPr lang="it-IT" sz="1400" i="1" dirty="0">
                <a:latin typeface="Optane"/>
                <a:cs typeface="Optane"/>
              </a:rPr>
              <a:t>)</a:t>
            </a:r>
            <a:r>
              <a:rPr lang="it-IT" sz="1400" dirty="0" smtClean="0">
                <a:latin typeface="Optane"/>
                <a:cs typeface="Optane"/>
              </a:rPr>
              <a:t>. </a:t>
            </a:r>
            <a:r>
              <a:rPr lang="it-IT" sz="1400" dirty="0" err="1" smtClean="0">
                <a:latin typeface="Optane"/>
                <a:cs typeface="Optane"/>
              </a:rPr>
              <a:t>Years</a:t>
            </a:r>
            <a:r>
              <a:rPr lang="it-IT" sz="1400" dirty="0" smtClean="0">
                <a:latin typeface="Optane"/>
                <a:cs typeface="Optane"/>
              </a:rPr>
              <a:t> </a:t>
            </a:r>
            <a:r>
              <a:rPr lang="it-IT" sz="1400" dirty="0">
                <a:latin typeface="Optane"/>
                <a:cs typeface="Optane"/>
              </a:rPr>
              <a:t>2014-2015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9904"/>
              </p:ext>
            </p:extLst>
          </p:nvPr>
        </p:nvGraphicFramePr>
        <p:xfrm>
          <a:off x="762442" y="2432026"/>
          <a:ext cx="8478573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ocumento" r:id="rId4" imgW="6261100" imgH="1663700" progId="Word.Document.12">
                  <p:embed/>
                </p:oleObj>
              </mc:Choice>
              <mc:Fallback>
                <p:oleObj name="Documento" r:id="rId4" imgW="6261100" imgH="166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442" y="2432026"/>
                        <a:ext cx="8478573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762442" y="4677781"/>
            <a:ext cx="8478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Optane"/>
                <a:cs typeface="Optane"/>
              </a:rPr>
              <a:t>Treatment </a:t>
            </a:r>
            <a:r>
              <a:rPr lang="it-IT" sz="1400" dirty="0" err="1">
                <a:latin typeface="Optane"/>
                <a:cs typeface="Optane"/>
              </a:rPr>
              <a:t>group</a:t>
            </a:r>
            <a:r>
              <a:rPr lang="it-IT" sz="1400" dirty="0">
                <a:latin typeface="Optane"/>
                <a:cs typeface="Optane"/>
              </a:rPr>
              <a:t>: </a:t>
            </a:r>
            <a:r>
              <a:rPr lang="it-IT" sz="1400" dirty="0" err="1">
                <a:latin typeface="Optane"/>
                <a:cs typeface="Optane"/>
              </a:rPr>
              <a:t>workers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eligible</a:t>
            </a:r>
            <a:r>
              <a:rPr lang="it-IT" sz="1400" dirty="0">
                <a:latin typeface="Optane"/>
                <a:cs typeface="Optane"/>
              </a:rPr>
              <a:t> for the social security </a:t>
            </a:r>
            <a:r>
              <a:rPr lang="it-IT" sz="1400" dirty="0" err="1">
                <a:latin typeface="Optane"/>
                <a:cs typeface="Optane"/>
              </a:rPr>
              <a:t>contribution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reduction</a:t>
            </a:r>
            <a:r>
              <a:rPr lang="it-IT" sz="1400" dirty="0">
                <a:latin typeface="Optane"/>
                <a:cs typeface="Optane"/>
              </a:rPr>
              <a:t> and, </a:t>
            </a:r>
            <a:r>
              <a:rPr lang="it-IT" sz="1400" dirty="0" err="1">
                <a:latin typeface="Optane"/>
                <a:cs typeface="Optane"/>
              </a:rPr>
              <a:t>since</a:t>
            </a:r>
            <a:r>
              <a:rPr lang="it-IT" sz="1400" dirty="0">
                <a:latin typeface="Optane"/>
                <a:cs typeface="Optane"/>
              </a:rPr>
              <a:t> 7 March 2015, for the new open-</a:t>
            </a:r>
            <a:r>
              <a:rPr lang="it-IT" sz="1400" dirty="0" err="1">
                <a:latin typeface="Optane"/>
                <a:cs typeface="Optane"/>
              </a:rPr>
              <a:t>ended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contract</a:t>
            </a:r>
            <a:r>
              <a:rPr lang="it-IT" sz="1400" dirty="0">
                <a:latin typeface="Optane"/>
                <a:cs typeface="Optane"/>
              </a:rPr>
              <a:t> </a:t>
            </a:r>
            <a:r>
              <a:rPr lang="it-IT" sz="1400" dirty="0" err="1">
                <a:latin typeface="Optane"/>
                <a:cs typeface="Optane"/>
              </a:rPr>
              <a:t>type</a:t>
            </a:r>
            <a:r>
              <a:rPr lang="it-IT" sz="1400" dirty="0">
                <a:latin typeface="Optane"/>
                <a:cs typeface="Optane"/>
              </a:rPr>
              <a:t> (</a:t>
            </a:r>
            <a:r>
              <a:rPr lang="it-IT" sz="1400" i="1" dirty="0">
                <a:latin typeface="Optane"/>
                <a:cs typeface="Optane"/>
              </a:rPr>
              <a:t>contratto a tutele crescenti</a:t>
            </a:r>
            <a:r>
              <a:rPr lang="it-IT" sz="1400" dirty="0" smtClean="0">
                <a:latin typeface="Optane"/>
                <a:cs typeface="Optane"/>
              </a:rPr>
              <a:t>)</a:t>
            </a:r>
          </a:p>
          <a:p>
            <a:endParaRPr lang="it-IT" sz="1400" dirty="0">
              <a:latin typeface="Optane"/>
              <a:cs typeface="Optane"/>
            </a:endParaRPr>
          </a:p>
          <a:p>
            <a:r>
              <a:rPr lang="it-IT" sz="1400" dirty="0">
                <a:latin typeface="Optane"/>
                <a:cs typeface="Optane"/>
              </a:rPr>
              <a:t>Source: INAPP </a:t>
            </a:r>
            <a:r>
              <a:rPr lang="it-IT" sz="1400" dirty="0" err="1">
                <a:latin typeface="Optane"/>
                <a:cs typeface="Optane"/>
              </a:rPr>
              <a:t>elaborations</a:t>
            </a:r>
            <a:r>
              <a:rPr lang="it-IT" sz="1400" dirty="0">
                <a:latin typeface="Optane"/>
                <a:cs typeface="Optane"/>
              </a:rPr>
              <a:t> on CICO, MLPS data</a:t>
            </a:r>
          </a:p>
        </p:txBody>
      </p:sp>
    </p:spTree>
    <p:extLst>
      <p:ext uri="{BB962C8B-B14F-4D97-AF65-F5344CB8AC3E}">
        <p14:creationId xmlns:p14="http://schemas.microsoft.com/office/powerpoint/2010/main" val="359751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1"/>
            <a:ext cx="2311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23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927100"/>
            <a:ext cx="8193088" cy="59309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Temporary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work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still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growing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109354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>
          <a:xfrm>
            <a:off x="451068" y="808562"/>
            <a:ext cx="9234799" cy="5145506"/>
          </a:xfrm>
          <a:prstGeom prst="rect">
            <a:avLst/>
          </a:prstGeom>
        </p:spPr>
        <p:txBody>
          <a:bodyPr/>
          <a:lstStyle>
            <a:lvl1pPr marL="0" indent="-342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000" kern="1200" baseline="0">
                <a:ln>
                  <a:noFill/>
                </a:ln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97600" indent="-2520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it-IT" sz="2400" dirty="0" smtClean="0">
              <a:latin typeface="Cambria"/>
              <a:cs typeface="Cambria"/>
            </a:endParaRPr>
          </a:p>
          <a:p>
            <a:pPr indent="0">
              <a:buNone/>
            </a:pPr>
            <a:r>
              <a:rPr lang="it-IT" sz="2200" dirty="0" smtClean="0">
                <a:latin typeface="Optane"/>
                <a:cs typeface="Optane"/>
              </a:rPr>
              <a:t>In 2014 the </a:t>
            </a:r>
            <a:r>
              <a:rPr lang="it-IT" sz="2200" dirty="0" err="1" smtClean="0">
                <a:latin typeface="Optane"/>
                <a:cs typeface="Optane"/>
              </a:rPr>
              <a:t>government</a:t>
            </a:r>
            <a:r>
              <a:rPr lang="it-IT" sz="2200" dirty="0" smtClean="0">
                <a:latin typeface="Optane"/>
                <a:cs typeface="Optane"/>
              </a:rPr>
              <a:t> made </a:t>
            </a:r>
            <a:r>
              <a:rPr lang="it-IT" sz="2200" dirty="0" err="1" smtClean="0">
                <a:latin typeface="Optane"/>
                <a:cs typeface="Optane"/>
              </a:rPr>
              <a:t>it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easier</a:t>
            </a:r>
            <a:r>
              <a:rPr lang="it-IT" sz="2200" dirty="0" smtClean="0">
                <a:latin typeface="Optane"/>
                <a:cs typeface="Optane"/>
              </a:rPr>
              <a:t> to </a:t>
            </a:r>
            <a:r>
              <a:rPr lang="it-IT" sz="2200" dirty="0" err="1" smtClean="0">
                <a:latin typeface="Optane"/>
                <a:cs typeface="Optane"/>
              </a:rPr>
              <a:t>hire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through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fixed-term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contracts</a:t>
            </a:r>
            <a:r>
              <a:rPr lang="it-IT" sz="2200" dirty="0" smtClean="0">
                <a:latin typeface="Optane"/>
                <a:cs typeface="Optane"/>
              </a:rPr>
              <a:t>. </a:t>
            </a:r>
            <a:r>
              <a:rPr lang="it-IT" sz="2200" dirty="0" err="1" smtClean="0">
                <a:latin typeface="Optane"/>
                <a:cs typeface="Optane"/>
              </a:rPr>
              <a:t>These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provisions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later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written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into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one</a:t>
            </a:r>
            <a:r>
              <a:rPr lang="it-IT" sz="2200" dirty="0" smtClean="0">
                <a:latin typeface="Optane"/>
                <a:cs typeface="Optane"/>
              </a:rPr>
              <a:t> of Jobs </a:t>
            </a:r>
            <a:r>
              <a:rPr lang="it-IT" sz="2200" dirty="0" err="1" smtClean="0">
                <a:latin typeface="Optane"/>
                <a:cs typeface="Optane"/>
              </a:rPr>
              <a:t>Act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implementing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decrees</a:t>
            </a:r>
            <a:endParaRPr lang="it-IT" sz="2200" dirty="0" smtClean="0">
              <a:latin typeface="Optane"/>
              <a:cs typeface="Optane"/>
            </a:endParaRPr>
          </a:p>
          <a:p>
            <a:pPr indent="0">
              <a:buNone/>
            </a:pPr>
            <a:endParaRPr lang="it-IT" sz="2200" dirty="0">
              <a:latin typeface="Optane"/>
              <a:cs typeface="Optane"/>
            </a:endParaRPr>
          </a:p>
          <a:p>
            <a:pPr indent="0">
              <a:buNone/>
            </a:pPr>
            <a:r>
              <a:rPr lang="it-IT" sz="2200" dirty="0" err="1" smtClean="0">
                <a:latin typeface="Optane"/>
                <a:cs typeface="Optane"/>
              </a:rPr>
              <a:t>These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provisions</a:t>
            </a:r>
            <a:r>
              <a:rPr lang="it-IT" sz="2200" dirty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had</a:t>
            </a:r>
            <a:r>
              <a:rPr lang="it-IT" sz="2200" dirty="0" smtClean="0">
                <a:latin typeface="Optane"/>
                <a:cs typeface="Optane"/>
              </a:rPr>
              <a:t> some </a:t>
            </a:r>
            <a:r>
              <a:rPr lang="it-IT" sz="2200" dirty="0" err="1" smtClean="0">
                <a:latin typeface="Optane"/>
                <a:cs typeface="Optane"/>
              </a:rPr>
              <a:t>beneficial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effects</a:t>
            </a:r>
            <a:r>
              <a:rPr lang="it-IT" sz="2200" dirty="0" smtClean="0">
                <a:latin typeface="Optane"/>
                <a:cs typeface="Optane"/>
              </a:rPr>
              <a:t> (</a:t>
            </a:r>
            <a:r>
              <a:rPr lang="it-IT" sz="2200" dirty="0" err="1" smtClean="0">
                <a:latin typeface="Optane"/>
                <a:cs typeface="Optane"/>
              </a:rPr>
              <a:t>reduction</a:t>
            </a:r>
            <a:r>
              <a:rPr lang="it-IT" sz="2200" dirty="0" smtClean="0">
                <a:latin typeface="Optane"/>
                <a:cs typeface="Optane"/>
              </a:rPr>
              <a:t> of court </a:t>
            </a:r>
            <a:r>
              <a:rPr lang="it-IT" sz="2200" dirty="0" err="1" smtClean="0">
                <a:latin typeface="Optane"/>
                <a:cs typeface="Optane"/>
              </a:rPr>
              <a:t>litigation</a:t>
            </a:r>
            <a:r>
              <a:rPr lang="it-IT" sz="2200" dirty="0" smtClean="0">
                <a:latin typeface="Optane"/>
                <a:cs typeface="Optane"/>
              </a:rPr>
              <a:t>), </a:t>
            </a:r>
            <a:r>
              <a:rPr lang="it-IT" sz="2200" dirty="0" err="1" smtClean="0">
                <a:latin typeface="Optane"/>
                <a:cs typeface="Optane"/>
              </a:rPr>
              <a:t>but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at</a:t>
            </a:r>
            <a:r>
              <a:rPr lang="it-IT" sz="2200" dirty="0" smtClean="0">
                <a:latin typeface="Optane"/>
                <a:cs typeface="Optane"/>
              </a:rPr>
              <a:t> the </a:t>
            </a:r>
            <a:r>
              <a:rPr lang="it-IT" sz="2200" dirty="0" err="1" smtClean="0">
                <a:latin typeface="Optane"/>
                <a:cs typeface="Optane"/>
              </a:rPr>
              <a:t>same</a:t>
            </a:r>
            <a:r>
              <a:rPr lang="it-IT" sz="2200" dirty="0" smtClean="0">
                <a:latin typeface="Optane"/>
                <a:cs typeface="Optane"/>
              </a:rPr>
              <a:t> time </a:t>
            </a:r>
            <a:r>
              <a:rPr lang="it-IT" sz="2200" dirty="0" err="1" smtClean="0">
                <a:latin typeface="Optane"/>
                <a:cs typeface="Optane"/>
              </a:rPr>
              <a:t>went</a:t>
            </a:r>
            <a:r>
              <a:rPr lang="it-IT" sz="2200" dirty="0" smtClean="0">
                <a:latin typeface="Optane"/>
                <a:cs typeface="Optane"/>
              </a:rPr>
              <a:t> in a </a:t>
            </a:r>
            <a:r>
              <a:rPr lang="it-IT" sz="2200" dirty="0" err="1" smtClean="0">
                <a:latin typeface="Optane"/>
                <a:cs typeface="Optane"/>
              </a:rPr>
              <a:t>different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direction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than</a:t>
            </a:r>
            <a:r>
              <a:rPr lang="it-IT" sz="2200" dirty="0" smtClean="0">
                <a:latin typeface="Optane"/>
                <a:cs typeface="Optane"/>
              </a:rPr>
              <a:t> the new open-</a:t>
            </a:r>
            <a:r>
              <a:rPr lang="it-IT" sz="2200" dirty="0" err="1" smtClean="0">
                <a:latin typeface="Optane"/>
                <a:cs typeface="Optane"/>
              </a:rPr>
              <a:t>ended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contract</a:t>
            </a:r>
            <a:r>
              <a:rPr lang="it-IT" sz="2200" dirty="0" smtClean="0">
                <a:latin typeface="Optane"/>
                <a:cs typeface="Optane"/>
              </a:rPr>
              <a:t>, </a:t>
            </a:r>
            <a:r>
              <a:rPr lang="it-IT" sz="2200" dirty="0" err="1" smtClean="0">
                <a:latin typeface="Optane"/>
                <a:cs typeface="Optane"/>
              </a:rPr>
              <a:t>reducing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overall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consistency</a:t>
            </a:r>
            <a:r>
              <a:rPr lang="it-IT" sz="2200" dirty="0" smtClean="0">
                <a:latin typeface="Optane"/>
                <a:cs typeface="Optane"/>
              </a:rPr>
              <a:t> of the </a:t>
            </a:r>
            <a:r>
              <a:rPr lang="it-IT" sz="2200" dirty="0" err="1" smtClean="0">
                <a:latin typeface="Optane"/>
                <a:cs typeface="Optane"/>
              </a:rPr>
              <a:t>reform</a:t>
            </a:r>
            <a:endParaRPr lang="it-IT" sz="2200" dirty="0" smtClean="0">
              <a:latin typeface="Optane"/>
              <a:cs typeface="Optane"/>
            </a:endParaRPr>
          </a:p>
          <a:p>
            <a:pPr indent="0">
              <a:buNone/>
            </a:pPr>
            <a:endParaRPr lang="it-IT" sz="2200" dirty="0">
              <a:latin typeface="Optane"/>
              <a:cs typeface="Optane"/>
            </a:endParaRPr>
          </a:p>
          <a:p>
            <a:pPr indent="0">
              <a:buNone/>
            </a:pPr>
            <a:r>
              <a:rPr lang="it-IT" sz="2200" dirty="0" smtClean="0">
                <a:latin typeface="Optane"/>
                <a:cs typeface="Optane"/>
              </a:rPr>
              <a:t>The new </a:t>
            </a:r>
            <a:r>
              <a:rPr lang="it-IT" sz="2200" dirty="0" err="1" smtClean="0">
                <a:latin typeface="Optane"/>
                <a:cs typeface="Optane"/>
              </a:rPr>
              <a:t>government</a:t>
            </a:r>
            <a:r>
              <a:rPr lang="it-IT" sz="2200" dirty="0" smtClean="0">
                <a:latin typeface="Optane"/>
                <a:cs typeface="Optane"/>
              </a:rPr>
              <a:t> just </a:t>
            </a:r>
            <a:r>
              <a:rPr lang="it-IT" sz="2200" dirty="0" err="1" smtClean="0">
                <a:latin typeface="Optane"/>
                <a:cs typeface="Optane"/>
              </a:rPr>
              <a:t>introduced</a:t>
            </a:r>
            <a:r>
              <a:rPr lang="it-IT" sz="2200" dirty="0" smtClean="0">
                <a:latin typeface="Optane"/>
                <a:cs typeface="Optane"/>
              </a:rPr>
              <a:t> a </a:t>
            </a:r>
            <a:r>
              <a:rPr lang="it-IT" sz="2200" dirty="0" err="1" smtClean="0">
                <a:latin typeface="Optane"/>
                <a:cs typeface="Optane"/>
              </a:rPr>
              <a:t>decree</a:t>
            </a:r>
            <a:r>
              <a:rPr lang="it-IT" sz="2200" dirty="0" smtClean="0">
                <a:latin typeface="Optane"/>
                <a:cs typeface="Optane"/>
              </a:rPr>
              <a:t> (to be </a:t>
            </a:r>
            <a:r>
              <a:rPr lang="it-IT" sz="2200" dirty="0" err="1" smtClean="0">
                <a:latin typeface="Optane"/>
                <a:cs typeface="Optane"/>
              </a:rPr>
              <a:t>ratified</a:t>
            </a:r>
            <a:r>
              <a:rPr lang="it-IT" sz="2200" dirty="0" smtClean="0">
                <a:latin typeface="Optane"/>
                <a:cs typeface="Optane"/>
              </a:rPr>
              <a:t> or </a:t>
            </a:r>
            <a:r>
              <a:rPr lang="it-IT" sz="2200" dirty="0" err="1" smtClean="0">
                <a:latin typeface="Optane"/>
                <a:cs typeface="Optane"/>
              </a:rPr>
              <a:t>amended</a:t>
            </a:r>
            <a:r>
              <a:rPr lang="it-IT" sz="2200" dirty="0" smtClean="0">
                <a:latin typeface="Optane"/>
                <a:cs typeface="Optane"/>
              </a:rPr>
              <a:t> by </a:t>
            </a:r>
            <a:r>
              <a:rPr lang="it-IT" sz="2200" dirty="0" err="1" smtClean="0">
                <a:latin typeface="Optane"/>
                <a:cs typeface="Optane"/>
              </a:rPr>
              <a:t>Parliament</a:t>
            </a:r>
            <a:r>
              <a:rPr lang="it-IT" sz="2200" dirty="0" smtClean="0">
                <a:latin typeface="Optane"/>
                <a:cs typeface="Optane"/>
              </a:rPr>
              <a:t>) </a:t>
            </a:r>
            <a:r>
              <a:rPr lang="it-IT" sz="2200" dirty="0" err="1" smtClean="0">
                <a:latin typeface="Optane"/>
                <a:cs typeface="Optane"/>
              </a:rPr>
              <a:t>that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aims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at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correcting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this</a:t>
            </a:r>
            <a:r>
              <a:rPr lang="it-IT" sz="2200" dirty="0" smtClean="0">
                <a:latin typeface="Optane"/>
                <a:cs typeface="Optane"/>
              </a:rPr>
              <a:t>, </a:t>
            </a:r>
            <a:r>
              <a:rPr lang="it-IT" sz="2200" dirty="0" err="1" smtClean="0">
                <a:latin typeface="Optane"/>
                <a:cs typeface="Optane"/>
              </a:rPr>
              <a:t>limiting</a:t>
            </a:r>
            <a:r>
              <a:rPr lang="it-IT" sz="2200" dirty="0" smtClean="0">
                <a:latin typeface="Optane"/>
                <a:cs typeface="Optane"/>
              </a:rPr>
              <a:t> the use of </a:t>
            </a:r>
            <a:r>
              <a:rPr lang="it-IT" sz="2200" dirty="0" err="1" smtClean="0">
                <a:latin typeface="Optane"/>
                <a:cs typeface="Optane"/>
              </a:rPr>
              <a:t>fixed-term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contracts</a:t>
            </a:r>
            <a:endParaRPr lang="it-IT" sz="2200" dirty="0">
              <a:latin typeface="Optane"/>
              <a:cs typeface="Optane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Temporary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work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still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growing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20082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0512" y="116632"/>
            <a:ext cx="698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latin typeface="Optane"/>
                <a:cs typeface="Optane"/>
              </a:rPr>
              <a:t>Out-of-work </a:t>
            </a:r>
            <a:r>
              <a:rPr lang="it-IT" sz="2400" b="1" dirty="0" err="1" smtClean="0">
                <a:latin typeface="Optane"/>
                <a:cs typeface="Optane"/>
              </a:rPr>
              <a:t>income</a:t>
            </a:r>
            <a:r>
              <a:rPr lang="it-IT" sz="2400" b="1" dirty="0" smtClean="0">
                <a:latin typeface="Optane"/>
                <a:cs typeface="Optane"/>
              </a:rPr>
              <a:t> </a:t>
            </a:r>
            <a:r>
              <a:rPr lang="it-IT" sz="2400" b="1" dirty="0" err="1" smtClean="0">
                <a:latin typeface="Optane"/>
                <a:cs typeface="Optane"/>
              </a:rPr>
              <a:t>maintenance</a:t>
            </a:r>
            <a:r>
              <a:rPr lang="it-IT" sz="2400" b="1" dirty="0" smtClean="0">
                <a:latin typeface="Optane"/>
                <a:cs typeface="Optane"/>
              </a:rPr>
              <a:t> </a:t>
            </a:r>
            <a:r>
              <a:rPr lang="it-IT" sz="2400" b="1" dirty="0" err="1" smtClean="0">
                <a:latin typeface="Optane"/>
                <a:cs typeface="Optane"/>
              </a:rPr>
              <a:t>transfers</a:t>
            </a:r>
            <a:r>
              <a:rPr lang="it-IT" sz="2400" b="1" dirty="0" smtClean="0">
                <a:latin typeface="Optane"/>
                <a:cs typeface="Optane"/>
              </a:rPr>
              <a:t> </a:t>
            </a:r>
            <a:r>
              <a:rPr lang="it-IT" sz="2400" b="1" dirty="0" err="1" smtClean="0">
                <a:latin typeface="Optane"/>
                <a:cs typeface="Optane"/>
              </a:rPr>
              <a:t>Evolutionary</a:t>
            </a:r>
            <a:r>
              <a:rPr lang="it-IT" sz="2400" b="1" dirty="0" smtClean="0">
                <a:latin typeface="Optane"/>
                <a:cs typeface="Optane"/>
              </a:rPr>
              <a:t> </a:t>
            </a:r>
            <a:r>
              <a:rPr lang="it-IT" sz="2400" b="1" dirty="0" smtClean="0">
                <a:latin typeface="Optane"/>
                <a:cs typeface="Optane"/>
              </a:rPr>
              <a:t>background</a:t>
            </a:r>
            <a:endParaRPr lang="it-IT" sz="2400" b="1" dirty="0">
              <a:latin typeface="Optane"/>
              <a:cs typeface="Optane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1068" y="808562"/>
            <a:ext cx="9234799" cy="5145506"/>
          </a:xfrm>
          <a:prstGeom prst="rect">
            <a:avLst/>
          </a:prstGeom>
        </p:spPr>
        <p:txBody>
          <a:bodyPr/>
          <a:lstStyle>
            <a:lvl1pPr marL="0" indent="-342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000" kern="1200" baseline="0">
                <a:ln>
                  <a:noFill/>
                </a:ln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597600" indent="-2520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it-IT" sz="2400" dirty="0" smtClean="0">
              <a:latin typeface="Cambria"/>
              <a:cs typeface="Cambria"/>
            </a:endParaRPr>
          </a:p>
          <a:p>
            <a:pPr indent="0">
              <a:buNone/>
            </a:pPr>
            <a:r>
              <a:rPr lang="it-IT" sz="2200" dirty="0" err="1" smtClean="0">
                <a:latin typeface="Optane"/>
                <a:cs typeface="Optane"/>
              </a:rPr>
              <a:t>Italy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introduced</a:t>
            </a:r>
            <a:r>
              <a:rPr lang="it-IT" sz="2200" dirty="0" smtClean="0">
                <a:latin typeface="Optane"/>
                <a:cs typeface="Optane"/>
              </a:rPr>
              <a:t> UB in 1919, </a:t>
            </a:r>
            <a:r>
              <a:rPr lang="it-IT" sz="2200" dirty="0" err="1" smtClean="0">
                <a:latin typeface="Optane"/>
                <a:cs typeface="Optane"/>
              </a:rPr>
              <a:t>but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did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not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develop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them</a:t>
            </a:r>
            <a:r>
              <a:rPr lang="it-IT" sz="2200" dirty="0" smtClean="0">
                <a:latin typeface="Optane"/>
                <a:cs typeface="Optane"/>
              </a:rPr>
              <a:t> in the </a:t>
            </a:r>
            <a:r>
              <a:rPr lang="it-IT" sz="2200" dirty="0" err="1" smtClean="0">
                <a:latin typeface="Optane"/>
                <a:cs typeface="Optane"/>
              </a:rPr>
              <a:t>golden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age</a:t>
            </a:r>
            <a:r>
              <a:rPr lang="it-IT" sz="2200" dirty="0" smtClean="0">
                <a:latin typeface="Optane"/>
                <a:cs typeface="Optane"/>
              </a:rPr>
              <a:t> or </a:t>
            </a:r>
            <a:r>
              <a:rPr lang="it-IT" sz="2200" dirty="0" err="1" smtClean="0">
                <a:latin typeface="Optane"/>
                <a:cs typeface="Optane"/>
              </a:rPr>
              <a:t>after</a:t>
            </a:r>
            <a:r>
              <a:rPr lang="it-IT" sz="2200" dirty="0" smtClean="0">
                <a:latin typeface="Optane"/>
                <a:cs typeface="Optane"/>
              </a:rPr>
              <a:t> the </a:t>
            </a:r>
            <a:r>
              <a:rPr lang="it-IT" sz="2200" dirty="0" err="1" smtClean="0">
                <a:latin typeface="Optane"/>
                <a:cs typeface="Optane"/>
              </a:rPr>
              <a:t>oil</a:t>
            </a:r>
            <a:r>
              <a:rPr lang="it-IT" sz="2200" dirty="0" smtClean="0">
                <a:latin typeface="Optane"/>
                <a:cs typeface="Optane"/>
              </a:rPr>
              <a:t> shocks</a:t>
            </a:r>
          </a:p>
          <a:p>
            <a:pPr indent="0">
              <a:buNone/>
            </a:pPr>
            <a:endParaRPr lang="it-IT" sz="2200" dirty="0">
              <a:latin typeface="Optane"/>
              <a:cs typeface="Optane"/>
            </a:endParaRPr>
          </a:p>
          <a:p>
            <a:pPr indent="0">
              <a:buNone/>
            </a:pPr>
            <a:r>
              <a:rPr lang="it-IT" sz="2200" dirty="0" err="1" smtClean="0">
                <a:latin typeface="Optane"/>
                <a:cs typeface="Optane"/>
              </a:rPr>
              <a:t>Italy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relied</a:t>
            </a:r>
            <a:r>
              <a:rPr lang="it-IT" sz="2200" dirty="0" smtClean="0">
                <a:latin typeface="Optane"/>
                <a:cs typeface="Optane"/>
              </a:rPr>
              <a:t> on short-time work (cassa integrazione) </a:t>
            </a:r>
            <a:r>
              <a:rPr lang="it-IT" sz="2200" dirty="0" err="1" smtClean="0">
                <a:latin typeface="Optane"/>
                <a:cs typeface="Optane"/>
              </a:rPr>
              <a:t>introduced</a:t>
            </a:r>
            <a:r>
              <a:rPr lang="it-IT" sz="2200" dirty="0" smtClean="0">
                <a:latin typeface="Optane"/>
                <a:cs typeface="Optane"/>
              </a:rPr>
              <a:t> in the 1940s (war </a:t>
            </a:r>
            <a:r>
              <a:rPr lang="it-IT" sz="2200" dirty="0" err="1" smtClean="0">
                <a:latin typeface="Optane"/>
                <a:cs typeface="Optane"/>
              </a:rPr>
              <a:t>damages</a:t>
            </a:r>
            <a:r>
              <a:rPr lang="it-IT" sz="2200" dirty="0" smtClean="0">
                <a:latin typeface="Optane"/>
                <a:cs typeface="Optane"/>
              </a:rPr>
              <a:t>, post-war </a:t>
            </a:r>
            <a:r>
              <a:rPr lang="it-IT" sz="2200" dirty="0" err="1" smtClean="0">
                <a:latin typeface="Optane"/>
                <a:cs typeface="Optane"/>
              </a:rPr>
              <a:t>reconstruction</a:t>
            </a:r>
            <a:r>
              <a:rPr lang="it-IT" sz="2200" dirty="0" smtClean="0">
                <a:latin typeface="Optane"/>
                <a:cs typeface="Optane"/>
              </a:rPr>
              <a:t>) and </a:t>
            </a:r>
            <a:r>
              <a:rPr lang="it-IT" sz="2200" dirty="0" err="1" smtClean="0">
                <a:latin typeface="Optane"/>
                <a:cs typeface="Optane"/>
              </a:rPr>
              <a:t>expanded</a:t>
            </a:r>
            <a:r>
              <a:rPr lang="it-IT" sz="2200" dirty="0" smtClean="0">
                <a:latin typeface="Optane"/>
                <a:cs typeface="Optane"/>
              </a:rPr>
              <a:t> in </a:t>
            </a:r>
            <a:r>
              <a:rPr lang="it-IT" sz="2200" dirty="0" err="1" smtClean="0">
                <a:latin typeface="Optane"/>
                <a:cs typeface="Optane"/>
              </a:rPr>
              <a:t>all</a:t>
            </a:r>
            <a:r>
              <a:rPr lang="it-IT" sz="2200" dirty="0" smtClean="0">
                <a:latin typeface="Optane"/>
                <a:cs typeface="Optane"/>
              </a:rPr>
              <a:t> the post </a:t>
            </a:r>
            <a:r>
              <a:rPr lang="it-IT" sz="2200" dirty="0" err="1" smtClean="0">
                <a:latin typeface="Optane"/>
                <a:cs typeface="Optane"/>
              </a:rPr>
              <a:t>golden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age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crises</a:t>
            </a:r>
            <a:endParaRPr lang="it-IT" sz="2200" dirty="0" smtClean="0">
              <a:latin typeface="Optane"/>
              <a:cs typeface="Optane"/>
            </a:endParaRPr>
          </a:p>
          <a:p>
            <a:pPr indent="0">
              <a:buNone/>
            </a:pPr>
            <a:endParaRPr lang="it-IT" sz="2200" dirty="0">
              <a:latin typeface="Optane"/>
              <a:cs typeface="Optane"/>
            </a:endParaRPr>
          </a:p>
          <a:p>
            <a:pPr indent="0">
              <a:buNone/>
            </a:pPr>
            <a:r>
              <a:rPr lang="it-IT" sz="2200" dirty="0" err="1" smtClean="0">
                <a:latin typeface="Optane"/>
                <a:cs typeface="Optane"/>
              </a:rPr>
              <a:t>Interaction</a:t>
            </a:r>
            <a:r>
              <a:rPr lang="it-IT" sz="2200" dirty="0" smtClean="0">
                <a:latin typeface="Optane"/>
                <a:cs typeface="Optane"/>
              </a:rPr>
              <a:t> of STW with </a:t>
            </a:r>
            <a:r>
              <a:rPr lang="it-IT" sz="2200" dirty="0" err="1" smtClean="0">
                <a:latin typeface="Optane"/>
                <a:cs typeface="Optane"/>
              </a:rPr>
              <a:t>bankruptcy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laws</a:t>
            </a:r>
            <a:r>
              <a:rPr lang="it-IT" sz="2200" dirty="0">
                <a:latin typeface="Optane"/>
                <a:cs typeface="Optane"/>
              </a:rPr>
              <a:t> </a:t>
            </a:r>
            <a:r>
              <a:rPr lang="it-IT" sz="2200" dirty="0" smtClean="0">
                <a:latin typeface="Optane"/>
                <a:cs typeface="Optane"/>
              </a:rPr>
              <a:t>for large companies </a:t>
            </a:r>
            <a:r>
              <a:rPr lang="it-IT" sz="2200" dirty="0" err="1" smtClean="0">
                <a:latin typeface="Optane"/>
                <a:cs typeface="Optane"/>
              </a:rPr>
              <a:t>at</a:t>
            </a:r>
            <a:r>
              <a:rPr lang="it-IT" sz="2200" dirty="0" smtClean="0">
                <a:latin typeface="Optane"/>
                <a:cs typeface="Optane"/>
              </a:rPr>
              <a:t> the core of </a:t>
            </a:r>
            <a:r>
              <a:rPr lang="it-IT" sz="2200" dirty="0" err="1" smtClean="0">
                <a:latin typeface="Optane"/>
                <a:cs typeface="Optane"/>
              </a:rPr>
              <a:t>Italian</a:t>
            </a:r>
            <a:r>
              <a:rPr lang="it-IT" sz="2200" dirty="0" smtClean="0">
                <a:latin typeface="Optane"/>
                <a:cs typeface="Optane"/>
              </a:rPr>
              <a:t> state-</a:t>
            </a:r>
            <a:r>
              <a:rPr lang="it-IT" sz="2200" dirty="0" err="1" smtClean="0">
                <a:latin typeface="Optane"/>
                <a:cs typeface="Optane"/>
              </a:rPr>
              <a:t>assisted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capitalism</a:t>
            </a:r>
            <a:endParaRPr lang="it-IT" sz="2200" dirty="0" smtClean="0">
              <a:latin typeface="Optane"/>
              <a:cs typeface="Optane"/>
            </a:endParaRPr>
          </a:p>
          <a:p>
            <a:pPr indent="0">
              <a:buNone/>
            </a:pPr>
            <a:endParaRPr lang="it-IT" sz="2200" dirty="0" smtClean="0">
              <a:latin typeface="Optane"/>
              <a:cs typeface="Optane"/>
            </a:endParaRPr>
          </a:p>
          <a:p>
            <a:pPr indent="0">
              <a:buNone/>
            </a:pPr>
            <a:r>
              <a:rPr lang="it-IT" sz="2200" dirty="0" err="1" smtClean="0">
                <a:latin typeface="Optane"/>
                <a:cs typeface="Optane"/>
              </a:rPr>
              <a:t>Prominence</a:t>
            </a:r>
            <a:r>
              <a:rPr lang="it-IT" sz="2200" dirty="0" smtClean="0">
                <a:latin typeface="Optane"/>
                <a:cs typeface="Optane"/>
              </a:rPr>
              <a:t> of STW </a:t>
            </a:r>
            <a:r>
              <a:rPr lang="it-IT" sz="2200" dirty="0" err="1" smtClean="0">
                <a:latin typeface="Optane"/>
                <a:cs typeface="Optane"/>
              </a:rPr>
              <a:t>crowded</a:t>
            </a:r>
            <a:r>
              <a:rPr lang="it-IT" sz="2200" dirty="0" smtClean="0">
                <a:latin typeface="Optane"/>
                <a:cs typeface="Optane"/>
              </a:rPr>
              <a:t> out </a:t>
            </a:r>
            <a:r>
              <a:rPr lang="it-IT" sz="2200" dirty="0" err="1" smtClean="0">
                <a:latin typeface="Optane"/>
                <a:cs typeface="Optane"/>
              </a:rPr>
              <a:t>modern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system</a:t>
            </a:r>
            <a:r>
              <a:rPr lang="it-IT" sz="2200" dirty="0" smtClean="0">
                <a:latin typeface="Optane"/>
                <a:cs typeface="Optane"/>
              </a:rPr>
              <a:t> of UB and ALMP</a:t>
            </a:r>
          </a:p>
          <a:p>
            <a:pPr indent="0">
              <a:buNone/>
            </a:pPr>
            <a:endParaRPr lang="it-IT" sz="2200" dirty="0">
              <a:latin typeface="Optane"/>
              <a:cs typeface="Optane"/>
            </a:endParaRPr>
          </a:p>
          <a:p>
            <a:pPr indent="0">
              <a:buNone/>
            </a:pPr>
            <a:r>
              <a:rPr lang="it-IT" sz="2200" dirty="0" smtClean="0">
                <a:latin typeface="Optane"/>
                <a:cs typeface="Optane"/>
              </a:rPr>
              <a:t>No minimum </a:t>
            </a:r>
            <a:r>
              <a:rPr lang="it-IT" sz="2200" dirty="0" err="1" smtClean="0">
                <a:latin typeface="Optane"/>
                <a:cs typeface="Optane"/>
              </a:rPr>
              <a:t>income</a:t>
            </a:r>
            <a:r>
              <a:rPr lang="it-IT" sz="2200" dirty="0" smtClean="0">
                <a:latin typeface="Optane"/>
                <a:cs typeface="Optane"/>
              </a:rPr>
              <a:t> </a:t>
            </a:r>
            <a:r>
              <a:rPr lang="it-IT" sz="2200" dirty="0" err="1" smtClean="0">
                <a:latin typeface="Optane"/>
                <a:cs typeface="Optane"/>
              </a:rPr>
              <a:t>schemes</a:t>
            </a:r>
            <a:r>
              <a:rPr lang="it-IT" sz="2200" dirty="0" smtClean="0">
                <a:latin typeface="Optane"/>
                <a:cs typeface="Optane"/>
              </a:rPr>
              <a:t>: no </a:t>
            </a:r>
            <a:r>
              <a:rPr lang="it-IT" sz="2200" dirty="0" err="1" smtClean="0">
                <a:latin typeface="Optane"/>
                <a:cs typeface="Optane"/>
              </a:rPr>
              <a:t>nation</a:t>
            </a:r>
            <a:r>
              <a:rPr lang="it-IT" sz="2200" dirty="0" smtClean="0">
                <a:latin typeface="Optane"/>
                <a:cs typeface="Optane"/>
              </a:rPr>
              <a:t>-wide </a:t>
            </a:r>
            <a:r>
              <a:rPr lang="it-IT" sz="2200" dirty="0" err="1" smtClean="0">
                <a:latin typeface="Optane"/>
                <a:cs typeface="Optane"/>
              </a:rPr>
              <a:t>safety</a:t>
            </a:r>
            <a:r>
              <a:rPr lang="it-IT" sz="2200" dirty="0" smtClean="0">
                <a:latin typeface="Optane"/>
                <a:cs typeface="Optane"/>
              </a:rPr>
              <a:t> net for the </a:t>
            </a:r>
            <a:r>
              <a:rPr lang="it-IT" sz="2200" dirty="0" err="1" smtClean="0">
                <a:latin typeface="Optane"/>
                <a:cs typeface="Optane"/>
              </a:rPr>
              <a:t>poor</a:t>
            </a:r>
            <a:endParaRPr lang="it-IT" sz="2200" dirty="0">
              <a:latin typeface="Optane"/>
              <a:cs typeface="Optane"/>
            </a:endParaRPr>
          </a:p>
          <a:p>
            <a:pPr indent="0">
              <a:buNone/>
            </a:pPr>
            <a:endParaRPr lang="it-IT" sz="2400" dirty="0" smtClean="0">
              <a:latin typeface="Cambria"/>
              <a:cs typeface="Cambria"/>
            </a:endParaRPr>
          </a:p>
          <a:p>
            <a:pPr indent="0">
              <a:buNone/>
            </a:pPr>
            <a:endParaRPr lang="it-IT" sz="2400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7361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Income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maintenance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transfers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reform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60512" y="1052736"/>
            <a:ext cx="86771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it-IT" sz="2400" dirty="0" err="1">
                <a:latin typeface="Optane"/>
                <a:cs typeface="Optane"/>
              </a:rPr>
              <a:t>Strengthening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income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protection</a:t>
            </a:r>
            <a:r>
              <a:rPr lang="it-IT" sz="2400" dirty="0">
                <a:latin typeface="Optane"/>
                <a:cs typeface="Optane"/>
              </a:rPr>
              <a:t> for the </a:t>
            </a:r>
            <a:r>
              <a:rPr lang="it-IT" sz="2400" dirty="0" err="1">
                <a:latin typeface="Optane"/>
                <a:cs typeface="Optane"/>
              </a:rPr>
              <a:t>workers</a:t>
            </a: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dirty="0" err="1">
                <a:latin typeface="Optane"/>
                <a:cs typeface="Optane"/>
              </a:rPr>
              <a:t>Recalibrate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protection</a:t>
            </a:r>
            <a:r>
              <a:rPr lang="it-IT" sz="2400" dirty="0">
                <a:latin typeface="Optane"/>
                <a:cs typeface="Optane"/>
              </a:rPr>
              <a:t> from the job to the </a:t>
            </a:r>
            <a:r>
              <a:rPr lang="it-IT" sz="2400" dirty="0" err="1">
                <a:latin typeface="Optane"/>
                <a:cs typeface="Optane"/>
              </a:rPr>
              <a:t>worker</a:t>
            </a: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dirty="0" err="1">
                <a:latin typeface="Optane"/>
                <a:cs typeface="Optane"/>
              </a:rPr>
              <a:t>Support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transitions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between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employment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states</a:t>
            </a: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Strengthening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unemployment</a:t>
            </a:r>
            <a:r>
              <a:rPr lang="it-IT" sz="2400" dirty="0">
                <a:latin typeface="Optane"/>
                <a:cs typeface="Optane"/>
              </a:rPr>
              <a:t> benefits</a:t>
            </a:r>
          </a:p>
          <a:p>
            <a:pPr marL="800100" lvl="1" indent="-342900">
              <a:buFont typeface="Arial"/>
              <a:buChar char="•"/>
            </a:pPr>
            <a:r>
              <a:rPr lang="it-IT" sz="2400" dirty="0" err="1">
                <a:latin typeface="Optane"/>
                <a:cs typeface="Optane"/>
              </a:rPr>
              <a:t>Broader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coverage</a:t>
            </a:r>
            <a:r>
              <a:rPr lang="it-IT" sz="2400" dirty="0">
                <a:latin typeface="Optane"/>
                <a:cs typeface="Optane"/>
              </a:rPr>
              <a:t>, </a:t>
            </a:r>
            <a:r>
              <a:rPr lang="it-IT" sz="2400" dirty="0" err="1">
                <a:latin typeface="Optane"/>
                <a:cs typeface="Optane"/>
              </a:rPr>
              <a:t>inclusiveness</a:t>
            </a:r>
            <a:r>
              <a:rPr lang="it-IT" sz="2400" dirty="0">
                <a:latin typeface="Optane"/>
                <a:cs typeface="Optane"/>
              </a:rPr>
              <a:t> and </a:t>
            </a:r>
            <a:r>
              <a:rPr lang="it-IT" sz="2400" dirty="0" err="1">
                <a:latin typeface="Optane"/>
                <a:cs typeface="Optane"/>
              </a:rPr>
              <a:t>duration</a:t>
            </a:r>
            <a:r>
              <a:rPr lang="it-IT" sz="2400" dirty="0">
                <a:latin typeface="Optane"/>
                <a:cs typeface="Optane"/>
              </a:rPr>
              <a:t> (</a:t>
            </a:r>
            <a:r>
              <a:rPr lang="it-IT" sz="2400" dirty="0" err="1">
                <a:latin typeface="Optane"/>
                <a:cs typeface="Optane"/>
              </a:rPr>
              <a:t>linked</a:t>
            </a:r>
            <a:r>
              <a:rPr lang="it-IT" sz="2400" dirty="0">
                <a:latin typeface="Optane"/>
                <a:cs typeface="Optane"/>
              </a:rPr>
              <a:t> to </a:t>
            </a:r>
            <a:r>
              <a:rPr lang="it-IT" sz="2400" dirty="0" err="1">
                <a:latin typeface="Optane"/>
                <a:cs typeface="Optane"/>
              </a:rPr>
              <a:t>contribution</a:t>
            </a:r>
            <a:r>
              <a:rPr lang="it-IT" sz="2400" dirty="0">
                <a:latin typeface="Optane"/>
                <a:cs typeface="Optane"/>
              </a:rPr>
              <a:t> record)</a:t>
            </a:r>
          </a:p>
          <a:p>
            <a:pPr marL="800100" lvl="1" indent="-342900">
              <a:buFont typeface="Arial"/>
              <a:buChar char="•"/>
            </a:pPr>
            <a:r>
              <a:rPr lang="it-IT" sz="2400" dirty="0">
                <a:latin typeface="Optane"/>
                <a:cs typeface="Optane"/>
              </a:rPr>
              <a:t>New </a:t>
            </a:r>
            <a:r>
              <a:rPr lang="it-IT" sz="2400" dirty="0" err="1">
                <a:latin typeface="Optane"/>
                <a:cs typeface="Optane"/>
              </a:rPr>
              <a:t>scheme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after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exhaustion</a:t>
            </a:r>
            <a:r>
              <a:rPr lang="it-IT" sz="2400" dirty="0">
                <a:latin typeface="Optane"/>
                <a:cs typeface="Optane"/>
              </a:rPr>
              <a:t> of </a:t>
            </a:r>
            <a:r>
              <a:rPr lang="it-IT" sz="2400" dirty="0" err="1">
                <a:latin typeface="Optane"/>
                <a:cs typeface="Optane"/>
              </a:rPr>
              <a:t>unemployment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insurance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smtClean="0">
                <a:latin typeface="Optane"/>
                <a:cs typeface="Optane"/>
              </a:rPr>
              <a:t>benefit (</a:t>
            </a:r>
            <a:r>
              <a:rPr lang="it-IT" sz="2400" dirty="0" err="1" smtClean="0">
                <a:latin typeface="Optane"/>
                <a:cs typeface="Optane"/>
              </a:rPr>
              <a:t>later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merged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into</a:t>
            </a:r>
            <a:r>
              <a:rPr lang="it-IT" sz="2400" dirty="0" smtClean="0">
                <a:latin typeface="Optane"/>
                <a:cs typeface="Optane"/>
              </a:rPr>
              <a:t> new minimum </a:t>
            </a:r>
            <a:r>
              <a:rPr lang="it-IT" sz="2400" dirty="0" err="1" smtClean="0">
                <a:latin typeface="Optane"/>
                <a:cs typeface="Optane"/>
              </a:rPr>
              <a:t>income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scheme</a:t>
            </a:r>
            <a:r>
              <a:rPr lang="it-IT" sz="2400" dirty="0" smtClean="0">
                <a:latin typeface="Optane"/>
                <a:cs typeface="Optane"/>
              </a:rPr>
              <a:t>)</a:t>
            </a:r>
            <a:endParaRPr lang="it-IT" sz="2400" dirty="0">
              <a:latin typeface="Optane"/>
              <a:cs typeface="Optane"/>
            </a:endParaRPr>
          </a:p>
          <a:p>
            <a:pPr marL="800100" lvl="1" indent="-342900">
              <a:buFont typeface="Arial"/>
              <a:buChar char="•"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dirty="0" err="1">
                <a:latin typeface="Optane"/>
                <a:cs typeface="Optane"/>
              </a:rPr>
              <a:t>Rationalize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smtClean="0">
                <a:latin typeface="Optane"/>
                <a:cs typeface="Optane"/>
              </a:rPr>
              <a:t>short-time work (STW)</a:t>
            </a:r>
            <a:endParaRPr lang="it-IT" sz="2400" dirty="0">
              <a:latin typeface="Optane"/>
              <a:cs typeface="Optane"/>
            </a:endParaRPr>
          </a:p>
          <a:p>
            <a:pPr marL="800100" lvl="1" indent="-342900">
              <a:buFont typeface="Arial"/>
              <a:buChar char="•"/>
            </a:pPr>
            <a:r>
              <a:rPr lang="it-IT" sz="2400" dirty="0" err="1">
                <a:latin typeface="Optane"/>
                <a:cs typeface="Optane"/>
              </a:rPr>
              <a:t>Original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function</a:t>
            </a:r>
            <a:r>
              <a:rPr lang="it-IT" sz="2400" dirty="0">
                <a:latin typeface="Optane"/>
                <a:cs typeface="Optane"/>
              </a:rPr>
              <a:t> of </a:t>
            </a:r>
            <a:r>
              <a:rPr lang="it-IT" sz="2400" dirty="0" err="1">
                <a:latin typeface="Optane"/>
                <a:cs typeface="Optane"/>
              </a:rPr>
              <a:t>maintaining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skills</a:t>
            </a:r>
            <a:endParaRPr lang="it-IT" sz="2400" dirty="0">
              <a:latin typeface="Optane"/>
              <a:cs typeface="Optane"/>
            </a:endParaRPr>
          </a:p>
          <a:p>
            <a:pPr marL="800100" lvl="1" indent="-342900">
              <a:buFont typeface="Arial"/>
              <a:buChar char="•"/>
            </a:pPr>
            <a:r>
              <a:rPr lang="it-IT" sz="2400" dirty="0" err="1">
                <a:latin typeface="Optane"/>
                <a:cs typeface="Optane"/>
              </a:rPr>
              <a:t>Enlarge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protection</a:t>
            </a:r>
            <a:endParaRPr lang="it-IT" sz="2400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92174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Cambria"/>
                <a:cs typeface="Cambria"/>
              </a:rPr>
              <a:t>UB </a:t>
            </a:r>
            <a:r>
              <a:rPr lang="it-IT" sz="2400" b="1" dirty="0" err="1" smtClean="0">
                <a:solidFill>
                  <a:srgbClr val="000000"/>
                </a:solidFill>
                <a:latin typeface="Cambria"/>
                <a:cs typeface="Cambria"/>
              </a:rPr>
              <a:t>requirements</a:t>
            </a:r>
            <a:endParaRPr lang="it-IT" sz="24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68477" y="1166842"/>
            <a:ext cx="86771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New </a:t>
            </a:r>
            <a:r>
              <a:rPr lang="it-IT" sz="2400" dirty="0" err="1">
                <a:solidFill>
                  <a:srgbClr val="FF0000"/>
                </a:solidFill>
                <a:latin typeface="Optane"/>
                <a:cs typeface="Optane"/>
              </a:rPr>
              <a:t>Italy’s</a:t>
            </a: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Optane"/>
                <a:cs typeface="Optane"/>
              </a:rPr>
              <a:t>UB (NASPI): </a:t>
            </a: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3 </a:t>
            </a:r>
            <a:r>
              <a:rPr lang="it-IT" sz="2400" dirty="0" err="1">
                <a:solidFill>
                  <a:srgbClr val="FF0000"/>
                </a:solidFill>
                <a:latin typeface="Optane"/>
                <a:cs typeface="Optane"/>
              </a:rPr>
              <a:t>months</a:t>
            </a: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 in the </a:t>
            </a:r>
            <a:r>
              <a:rPr lang="it-IT" sz="2400" dirty="0" err="1">
                <a:solidFill>
                  <a:srgbClr val="FF0000"/>
                </a:solidFill>
                <a:latin typeface="Optane"/>
                <a:cs typeface="Optane"/>
              </a:rPr>
              <a:t>past</a:t>
            </a: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 4 </a:t>
            </a:r>
            <a:r>
              <a:rPr lang="it-IT" sz="2400" dirty="0" err="1" smtClean="0">
                <a:solidFill>
                  <a:srgbClr val="FF0000"/>
                </a:solidFill>
                <a:latin typeface="Optane"/>
                <a:cs typeface="Optane"/>
              </a:rPr>
              <a:t>years</a:t>
            </a:r>
            <a:endParaRPr lang="it-IT" sz="2400" dirty="0" smtClean="0">
              <a:solidFill>
                <a:srgbClr val="FF0000"/>
              </a:solidFill>
              <a:latin typeface="Optane"/>
              <a:cs typeface="Optane"/>
            </a:endParaRPr>
          </a:p>
          <a:p>
            <a:pPr>
              <a:defRPr/>
            </a:pPr>
            <a:endParaRPr lang="it-IT" sz="2400" dirty="0">
              <a:latin typeface="Optane"/>
              <a:cs typeface="Optane"/>
            </a:endParaRPr>
          </a:p>
          <a:p>
            <a:pPr>
              <a:defRPr/>
            </a:pPr>
            <a:r>
              <a:rPr lang="it-IT" sz="2400" dirty="0">
                <a:latin typeface="Optane"/>
                <a:cs typeface="Optane"/>
              </a:rPr>
              <a:t>Germany: 12 </a:t>
            </a:r>
            <a:r>
              <a:rPr lang="it-IT" sz="2400" dirty="0" err="1">
                <a:latin typeface="Optane"/>
                <a:cs typeface="Optane"/>
              </a:rPr>
              <a:t>months</a:t>
            </a:r>
            <a:r>
              <a:rPr lang="it-IT" sz="2400" dirty="0">
                <a:latin typeface="Optane"/>
                <a:cs typeface="Optane"/>
              </a:rPr>
              <a:t> in the </a:t>
            </a:r>
            <a:r>
              <a:rPr lang="it-IT" sz="2400" dirty="0" err="1">
                <a:latin typeface="Optane"/>
                <a:cs typeface="Optane"/>
              </a:rPr>
              <a:t>past</a:t>
            </a:r>
            <a:r>
              <a:rPr lang="it-IT" sz="2400" dirty="0">
                <a:latin typeface="Optane"/>
                <a:cs typeface="Optane"/>
              </a:rPr>
              <a:t> 2 </a:t>
            </a:r>
            <a:r>
              <a:rPr lang="it-IT" sz="2400" dirty="0" err="1">
                <a:latin typeface="Optane"/>
                <a:cs typeface="Optane"/>
              </a:rPr>
              <a:t>years</a:t>
            </a:r>
            <a:endParaRPr lang="it-IT" sz="2400" dirty="0">
              <a:latin typeface="Optane"/>
              <a:cs typeface="Optane"/>
            </a:endParaRPr>
          </a:p>
          <a:p>
            <a:pPr>
              <a:defRPr/>
            </a:pPr>
            <a:endParaRPr lang="it-IT" sz="2400" dirty="0">
              <a:latin typeface="Optane"/>
              <a:cs typeface="Optane"/>
            </a:endParaRPr>
          </a:p>
          <a:p>
            <a:pPr>
              <a:defRPr/>
            </a:pPr>
            <a:r>
              <a:rPr lang="it-IT" sz="2400" dirty="0" err="1">
                <a:latin typeface="Optane"/>
                <a:cs typeface="Optane"/>
              </a:rPr>
              <a:t>Spain</a:t>
            </a:r>
            <a:r>
              <a:rPr lang="it-IT" sz="2400" dirty="0">
                <a:latin typeface="Optane"/>
                <a:cs typeface="Optane"/>
              </a:rPr>
              <a:t>: 12 </a:t>
            </a:r>
            <a:r>
              <a:rPr lang="it-IT" sz="2400" dirty="0" err="1">
                <a:latin typeface="Optane"/>
                <a:cs typeface="Optane"/>
              </a:rPr>
              <a:t>months</a:t>
            </a:r>
            <a:r>
              <a:rPr lang="it-IT" sz="2400" dirty="0">
                <a:latin typeface="Optane"/>
                <a:cs typeface="Optane"/>
              </a:rPr>
              <a:t> in the </a:t>
            </a:r>
            <a:r>
              <a:rPr lang="it-IT" sz="2400" dirty="0" err="1">
                <a:latin typeface="Optane"/>
                <a:cs typeface="Optane"/>
              </a:rPr>
              <a:t>past</a:t>
            </a:r>
            <a:r>
              <a:rPr lang="it-IT" sz="2400" dirty="0">
                <a:latin typeface="Optane"/>
                <a:cs typeface="Optane"/>
              </a:rPr>
              <a:t> 6 </a:t>
            </a:r>
            <a:r>
              <a:rPr lang="it-IT" sz="2400" dirty="0" err="1">
                <a:latin typeface="Optane"/>
                <a:cs typeface="Optane"/>
              </a:rPr>
              <a:t>years</a:t>
            </a:r>
            <a:endParaRPr lang="it-IT" sz="2400" dirty="0">
              <a:latin typeface="Optane"/>
              <a:cs typeface="Optane"/>
            </a:endParaRPr>
          </a:p>
          <a:p>
            <a:pPr>
              <a:defRPr/>
            </a:pPr>
            <a:endParaRPr lang="it-IT" sz="2400" dirty="0">
              <a:latin typeface="Optane"/>
              <a:cs typeface="Optane"/>
            </a:endParaRPr>
          </a:p>
          <a:p>
            <a:pPr>
              <a:defRPr/>
            </a:pPr>
            <a:r>
              <a:rPr lang="it-IT" sz="2400" dirty="0" err="1">
                <a:latin typeface="Optane"/>
                <a:cs typeface="Optane"/>
              </a:rPr>
              <a:t>Denmark</a:t>
            </a:r>
            <a:r>
              <a:rPr lang="it-IT" sz="2400" dirty="0">
                <a:latin typeface="Optane"/>
                <a:cs typeface="Optane"/>
              </a:rPr>
              <a:t>: 12 </a:t>
            </a:r>
            <a:r>
              <a:rPr lang="it-IT" sz="2400" dirty="0" err="1">
                <a:latin typeface="Optane"/>
                <a:cs typeface="Optane"/>
              </a:rPr>
              <a:t>months</a:t>
            </a:r>
            <a:r>
              <a:rPr lang="it-IT" sz="2400" dirty="0">
                <a:latin typeface="Optane"/>
                <a:cs typeface="Optane"/>
              </a:rPr>
              <a:t> in the </a:t>
            </a:r>
            <a:r>
              <a:rPr lang="it-IT" sz="2400" dirty="0" err="1">
                <a:latin typeface="Optane"/>
                <a:cs typeface="Optane"/>
              </a:rPr>
              <a:t>past</a:t>
            </a:r>
            <a:r>
              <a:rPr lang="it-IT" sz="2400" dirty="0">
                <a:latin typeface="Optane"/>
                <a:cs typeface="Optane"/>
              </a:rPr>
              <a:t> 3 </a:t>
            </a:r>
            <a:r>
              <a:rPr lang="it-IT" sz="2400" dirty="0" err="1" smtClean="0">
                <a:latin typeface="Optane"/>
                <a:cs typeface="Optane"/>
              </a:rPr>
              <a:t>years</a:t>
            </a:r>
            <a:endParaRPr lang="it-IT" sz="2400" dirty="0" smtClean="0">
              <a:latin typeface="Optane"/>
              <a:cs typeface="Optane"/>
            </a:endParaRPr>
          </a:p>
          <a:p>
            <a:pPr>
              <a:defRPr/>
            </a:pPr>
            <a:endParaRPr lang="it-IT" sz="2400" dirty="0">
              <a:latin typeface="Optane"/>
              <a:cs typeface="Optane"/>
            </a:endParaRPr>
          </a:p>
          <a:p>
            <a:pPr>
              <a:defRPr/>
            </a:pPr>
            <a:r>
              <a:rPr lang="it-IT" sz="2400" dirty="0" smtClean="0">
                <a:latin typeface="Optane"/>
                <a:cs typeface="Optane"/>
              </a:rPr>
              <a:t>France: 4 </a:t>
            </a:r>
            <a:r>
              <a:rPr lang="it-IT" sz="2400" dirty="0" err="1" smtClean="0">
                <a:latin typeface="Optane"/>
                <a:cs typeface="Optane"/>
              </a:rPr>
              <a:t>months</a:t>
            </a:r>
            <a:r>
              <a:rPr lang="it-IT" sz="2400" dirty="0" smtClean="0">
                <a:latin typeface="Optane"/>
                <a:cs typeface="Optane"/>
              </a:rPr>
              <a:t> in the </a:t>
            </a:r>
            <a:r>
              <a:rPr lang="it-IT" sz="2400" dirty="0" err="1" smtClean="0">
                <a:latin typeface="Optane"/>
                <a:cs typeface="Optane"/>
              </a:rPr>
              <a:t>past</a:t>
            </a:r>
            <a:r>
              <a:rPr lang="it-IT" sz="2400" dirty="0" smtClean="0">
                <a:latin typeface="Optane"/>
                <a:cs typeface="Optane"/>
              </a:rPr>
              <a:t> 28 </a:t>
            </a:r>
            <a:r>
              <a:rPr lang="it-IT" sz="2400" dirty="0" err="1" smtClean="0">
                <a:latin typeface="Optane"/>
                <a:cs typeface="Optane"/>
              </a:rPr>
              <a:t>months</a:t>
            </a:r>
            <a:r>
              <a:rPr lang="it-IT" sz="2400" dirty="0" smtClean="0">
                <a:latin typeface="Optane"/>
                <a:cs typeface="Optane"/>
              </a:rPr>
              <a:t> (3 </a:t>
            </a:r>
            <a:r>
              <a:rPr lang="it-IT" sz="2400" dirty="0" err="1" smtClean="0">
                <a:latin typeface="Optane"/>
                <a:cs typeface="Optane"/>
              </a:rPr>
              <a:t>years</a:t>
            </a:r>
            <a:r>
              <a:rPr lang="it-IT" sz="2400" dirty="0" smtClean="0">
                <a:latin typeface="Optane"/>
                <a:cs typeface="Optane"/>
              </a:rPr>
              <a:t> for over-50)</a:t>
            </a:r>
          </a:p>
          <a:p>
            <a:pPr>
              <a:defRPr/>
            </a:pPr>
            <a:endParaRPr lang="it-IT" sz="2400" dirty="0">
              <a:latin typeface="Optane"/>
              <a:cs typeface="Optane"/>
            </a:endParaRPr>
          </a:p>
          <a:p>
            <a:pPr>
              <a:defRPr/>
            </a:pP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Also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: </a:t>
            </a:r>
            <a:r>
              <a:rPr lang="it-IT" sz="2400" i="1" dirty="0">
                <a:solidFill>
                  <a:srgbClr val="FF0000"/>
                </a:solidFill>
                <a:latin typeface="Optane"/>
                <a:cs typeface="Optane"/>
              </a:rPr>
              <a:t>DISCOLL for </a:t>
            </a:r>
            <a:r>
              <a:rPr lang="it-IT" sz="2400" i="1" dirty="0" err="1">
                <a:solidFill>
                  <a:srgbClr val="FF0000"/>
                </a:solidFill>
                <a:latin typeface="Optane"/>
                <a:cs typeface="Optane"/>
              </a:rPr>
              <a:t>w&amp;s</a:t>
            </a:r>
            <a:r>
              <a:rPr lang="it-IT" sz="2400" i="1" dirty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i="1" dirty="0" err="1">
                <a:solidFill>
                  <a:srgbClr val="FF0000"/>
                </a:solidFill>
                <a:latin typeface="Optane"/>
                <a:cs typeface="Optane"/>
              </a:rPr>
              <a:t>independent</a:t>
            </a:r>
            <a:r>
              <a:rPr lang="it-IT" sz="2400" i="1" dirty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contractors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, </a:t>
            </a:r>
            <a:r>
              <a:rPr lang="it-IT" sz="2400" i="1" dirty="0" err="1">
                <a:solidFill>
                  <a:srgbClr val="FF0000"/>
                </a:solidFill>
                <a:latin typeface="Optane"/>
                <a:cs typeface="Optane"/>
              </a:rPr>
              <a:t>PhDs</a:t>
            </a:r>
            <a:r>
              <a:rPr lang="it-IT" sz="2400" i="1" dirty="0">
                <a:solidFill>
                  <a:srgbClr val="FF0000"/>
                </a:solidFill>
                <a:latin typeface="Optane"/>
                <a:cs typeface="Optane"/>
              </a:rPr>
              <a:t>,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postdocs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.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Same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rules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as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NASPI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but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reference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period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from 1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January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of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previous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year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to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event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;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limited</a:t>
            </a:r>
            <a:r>
              <a:rPr lang="it-IT" sz="2400" i="1" dirty="0" smtClean="0">
                <a:solidFill>
                  <a:srgbClr val="FF0000"/>
                </a:solidFill>
                <a:latin typeface="Optane"/>
                <a:cs typeface="Optane"/>
              </a:rPr>
              <a:t> to 6 </a:t>
            </a:r>
            <a:r>
              <a:rPr lang="it-IT" sz="2400" i="1" dirty="0" err="1" smtClean="0">
                <a:solidFill>
                  <a:srgbClr val="FF0000"/>
                </a:solidFill>
                <a:latin typeface="Optane"/>
                <a:cs typeface="Optane"/>
              </a:rPr>
              <a:t>months</a:t>
            </a:r>
            <a:endParaRPr lang="it-IT" sz="2400" i="1" dirty="0">
              <a:solidFill>
                <a:srgbClr val="FF0000"/>
              </a:solidFill>
              <a:latin typeface="Optane"/>
              <a:cs typeface="Optane"/>
            </a:endParaRPr>
          </a:p>
          <a:p>
            <a:pPr>
              <a:defRPr/>
            </a:pPr>
            <a:endParaRPr lang="it-IT" sz="2400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322127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Cambria"/>
                <a:cs typeface="Cambria"/>
              </a:rPr>
              <a:t>UB </a:t>
            </a:r>
            <a:r>
              <a:rPr lang="it-IT" sz="2400" b="1" dirty="0" err="1" smtClean="0">
                <a:solidFill>
                  <a:srgbClr val="000000"/>
                </a:solidFill>
                <a:latin typeface="Cambria"/>
                <a:cs typeface="Cambria"/>
              </a:rPr>
              <a:t>schemes</a:t>
            </a:r>
            <a:r>
              <a:rPr lang="it-IT" sz="2400" b="1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Cambria"/>
                <a:cs typeface="Cambria"/>
              </a:rPr>
              <a:t>compared</a:t>
            </a:r>
            <a:endParaRPr lang="it-IT" sz="24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13494"/>
              </p:ext>
            </p:extLst>
          </p:nvPr>
        </p:nvGraphicFramePr>
        <p:xfrm>
          <a:off x="91722" y="1061873"/>
          <a:ext cx="9685864" cy="5119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020"/>
                <a:gridCol w="1563305"/>
                <a:gridCol w="914759"/>
                <a:gridCol w="1383695"/>
                <a:gridCol w="1383695"/>
                <a:gridCol w="1383695"/>
                <a:gridCol w="1383695"/>
              </a:tblGrid>
              <a:tr h="801851">
                <a:tc>
                  <a:txBody>
                    <a:bodyPr/>
                    <a:lstStyle/>
                    <a:p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Italy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 gridSpan="2"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Optane"/>
                          <a:cs typeface="Optane"/>
                        </a:rPr>
                        <a:t>Germany</a:t>
                      </a:r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err="1" smtClean="0">
                          <a:latin typeface="Optane"/>
                          <a:cs typeface="Optane"/>
                        </a:rPr>
                        <a:t>Spain</a:t>
                      </a:r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Optane"/>
                          <a:cs typeface="Optane"/>
                        </a:rPr>
                        <a:t>DK</a:t>
                      </a:r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Optane"/>
                          <a:cs typeface="Optane"/>
                        </a:rPr>
                        <a:t>France</a:t>
                      </a:r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err="1" smtClean="0">
                          <a:latin typeface="Optane"/>
                          <a:cs typeface="Optane"/>
                        </a:rPr>
                        <a:t>Duration</a:t>
                      </a:r>
                      <a:r>
                        <a:rPr lang="it-IT" sz="1400" b="1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b="1" dirty="0" err="1" smtClean="0">
                          <a:latin typeface="Optane"/>
                          <a:cs typeface="Optane"/>
                        </a:rPr>
                        <a:t>rule</a:t>
                      </a:r>
                      <a:endParaRPr lang="it-IT" sz="1400" b="1" dirty="0" smtClean="0">
                        <a:latin typeface="Optane"/>
                        <a:cs typeface="Optane"/>
                      </a:endParaRPr>
                    </a:p>
                    <a:p>
                      <a:r>
                        <a:rPr lang="it-IT" sz="1400" b="1" dirty="0" smtClean="0">
                          <a:latin typeface="Optane"/>
                          <a:cs typeface="Optane"/>
                        </a:rPr>
                        <a:t>(weeks</a:t>
                      </a:r>
                      <a:r>
                        <a:rPr lang="it-IT" sz="1400" b="1" baseline="0" dirty="0" smtClean="0">
                          <a:latin typeface="Optane"/>
                          <a:cs typeface="Optane"/>
                        </a:rPr>
                        <a:t> of </a:t>
                      </a:r>
                      <a:r>
                        <a:rPr lang="it-IT" sz="1400" b="1" baseline="0" dirty="0" err="1" smtClean="0">
                          <a:latin typeface="Optane"/>
                          <a:cs typeface="Optane"/>
                        </a:rPr>
                        <a:t>duration:weeks</a:t>
                      </a:r>
                      <a:r>
                        <a:rPr lang="it-IT" sz="1400" b="1" baseline="0" dirty="0" smtClean="0">
                          <a:latin typeface="Optane"/>
                          <a:cs typeface="Optane"/>
                        </a:rPr>
                        <a:t> of </a:t>
                      </a:r>
                      <a:r>
                        <a:rPr lang="it-IT" sz="1400" b="1" baseline="0" dirty="0" err="1" smtClean="0">
                          <a:latin typeface="Optane"/>
                          <a:cs typeface="Optane"/>
                        </a:rPr>
                        <a:t>contribution</a:t>
                      </a:r>
                      <a:r>
                        <a:rPr lang="it-IT" sz="1400" b="1" baseline="0" dirty="0" smtClean="0">
                          <a:latin typeface="Optane"/>
                          <a:cs typeface="Optane"/>
                        </a:rPr>
                        <a:t>)</a:t>
                      </a:r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1:2</a:t>
                      </a:r>
                      <a:endParaRPr lang="it-IT" sz="14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 gridSpan="2"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1:2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1:3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-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1:1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Optane"/>
                          <a:cs typeface="Optane"/>
                        </a:rPr>
                        <a:t>Maximum</a:t>
                      </a:r>
                      <a:r>
                        <a:rPr lang="it-IT" sz="1400" b="1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b="1" baseline="0" dirty="0" err="1" smtClean="0">
                          <a:latin typeface="Optane"/>
                          <a:cs typeface="Optane"/>
                        </a:rPr>
                        <a:t>duration</a:t>
                      </a:r>
                      <a:r>
                        <a:rPr lang="it-IT" sz="1400" b="1" baseline="0" dirty="0" smtClean="0">
                          <a:latin typeface="Optane"/>
                          <a:cs typeface="Optane"/>
                        </a:rPr>
                        <a:t> (</a:t>
                      </a:r>
                      <a:r>
                        <a:rPr lang="it-IT" sz="1400" b="1" baseline="0" dirty="0" err="1" smtClean="0">
                          <a:latin typeface="Optane"/>
                          <a:cs typeface="Optane"/>
                        </a:rPr>
                        <a:t>months</a:t>
                      </a:r>
                      <a:r>
                        <a:rPr lang="it-IT" sz="1400" b="1" baseline="0" dirty="0" smtClean="0">
                          <a:latin typeface="Optane"/>
                          <a:cs typeface="Optane"/>
                        </a:rPr>
                        <a:t>)</a:t>
                      </a:r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24</a:t>
                      </a:r>
                      <a:endParaRPr lang="it-IT" sz="14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 gridSpan="2">
                  <a:txBody>
                    <a:bodyPr/>
                    <a:lstStyle/>
                    <a:p>
                      <a:r>
                        <a:rPr lang="it-IT" sz="1400" dirty="0" err="1" smtClean="0">
                          <a:latin typeface="Optane"/>
                          <a:cs typeface="Optane"/>
                        </a:rPr>
                        <a:t>Depends</a:t>
                      </a:r>
                      <a:r>
                        <a:rPr lang="it-IT" sz="14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baseline="0" dirty="0" err="1" smtClean="0">
                          <a:latin typeface="Optane"/>
                          <a:cs typeface="Optane"/>
                        </a:rPr>
                        <a:t>upon</a:t>
                      </a:r>
                      <a:r>
                        <a:rPr lang="it-IT" sz="14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baseline="0" dirty="0" err="1" smtClean="0">
                          <a:latin typeface="Optane"/>
                          <a:cs typeface="Optane"/>
                        </a:rPr>
                        <a:t>age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24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24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err="1" smtClean="0">
                          <a:solidFill>
                            <a:schemeClr val="tx1"/>
                          </a:solidFill>
                          <a:latin typeface="Optane"/>
                          <a:ea typeface="+mn-ea"/>
                          <a:cs typeface="Optane"/>
                        </a:rPr>
                        <a:t>Depends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latin typeface="Optane"/>
                          <a:ea typeface="+mn-ea"/>
                          <a:cs typeface="Optane"/>
                        </a:rPr>
                        <a:t> </a:t>
                      </a:r>
                      <a:r>
                        <a:rPr lang="it-IT" sz="1400" kern="1200" baseline="0" dirty="0" err="1" smtClean="0">
                          <a:solidFill>
                            <a:schemeClr val="tx1"/>
                          </a:solidFill>
                          <a:latin typeface="Optane"/>
                          <a:ea typeface="+mn-ea"/>
                          <a:cs typeface="Optane"/>
                        </a:rPr>
                        <a:t>upon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latin typeface="Optane"/>
                          <a:ea typeface="+mn-ea"/>
                          <a:cs typeface="Optane"/>
                        </a:rPr>
                        <a:t> </a:t>
                      </a:r>
                      <a:r>
                        <a:rPr lang="it-IT" sz="1400" kern="1200" baseline="0" dirty="0" err="1" smtClean="0">
                          <a:solidFill>
                            <a:schemeClr val="tx1"/>
                          </a:solidFill>
                          <a:latin typeface="Optane"/>
                          <a:ea typeface="+mn-ea"/>
                          <a:cs typeface="Optane"/>
                        </a:rPr>
                        <a:t>age</a:t>
                      </a:r>
                      <a:endParaRPr lang="it-IT" sz="1400" kern="1200" dirty="0" smtClean="0">
                        <a:solidFill>
                          <a:schemeClr val="tx1"/>
                        </a:solidFill>
                        <a:latin typeface="Optane"/>
                        <a:ea typeface="+mn-ea"/>
                        <a:cs typeface="Optane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&lt;50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12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24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50-55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15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36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55-58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18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36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&gt;58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24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36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err="1" smtClean="0">
                          <a:latin typeface="Optane"/>
                          <a:cs typeface="Optane"/>
                        </a:rPr>
                        <a:t>Replacement</a:t>
                      </a:r>
                      <a:r>
                        <a:rPr lang="it-IT" sz="1400" b="1" baseline="0" dirty="0" smtClean="0">
                          <a:latin typeface="Optane"/>
                          <a:cs typeface="Optane"/>
                        </a:rPr>
                        <a:t> rate (first </a:t>
                      </a:r>
                      <a:r>
                        <a:rPr lang="it-IT" sz="1400" b="1" baseline="0" dirty="0" err="1" smtClean="0">
                          <a:latin typeface="Optane"/>
                          <a:cs typeface="Optane"/>
                        </a:rPr>
                        <a:t>month</a:t>
                      </a:r>
                      <a:r>
                        <a:rPr lang="it-IT" sz="1400" b="1" baseline="0" dirty="0" smtClean="0">
                          <a:latin typeface="Optane"/>
                          <a:cs typeface="Optane"/>
                        </a:rPr>
                        <a:t>)</a:t>
                      </a:r>
                      <a:endParaRPr lang="it-IT" sz="14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75% </a:t>
                      </a:r>
                      <a:r>
                        <a:rPr lang="it-IT" sz="1400" dirty="0" err="1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gross</a:t>
                      </a:r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wage</a:t>
                      </a:r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 up to a </a:t>
                      </a:r>
                      <a:r>
                        <a:rPr lang="it-IT" sz="1400" dirty="0" err="1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ceiling</a:t>
                      </a:r>
                      <a:r>
                        <a:rPr lang="it-IT" sz="1400" baseline="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 (</a:t>
                      </a:r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1195€), </a:t>
                      </a:r>
                      <a:r>
                        <a:rPr lang="it-IT" sz="1400" dirty="0" err="1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then</a:t>
                      </a:r>
                      <a:r>
                        <a:rPr lang="it-IT" sz="1400" dirty="0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 25%</a:t>
                      </a:r>
                    </a:p>
                  </a:txBody>
                  <a:tcPr marL="99060" marR="99060"/>
                </a:tc>
                <a:tc gridSpan="2"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60% net</a:t>
                      </a:r>
                      <a:r>
                        <a:rPr lang="it-IT" sz="14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baseline="0" dirty="0" err="1" smtClean="0">
                          <a:latin typeface="Optane"/>
                          <a:cs typeface="Optane"/>
                        </a:rPr>
                        <a:t>wage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70% </a:t>
                      </a:r>
                      <a:r>
                        <a:rPr lang="it-IT" sz="1400" dirty="0" err="1" smtClean="0">
                          <a:latin typeface="Optane"/>
                          <a:cs typeface="Optane"/>
                        </a:rPr>
                        <a:t>gross</a:t>
                      </a:r>
                      <a:r>
                        <a:rPr lang="it-IT" sz="140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dirty="0" err="1" smtClean="0">
                          <a:latin typeface="Optane"/>
                          <a:cs typeface="Optane"/>
                        </a:rPr>
                        <a:t>wage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Optane"/>
                          <a:cs typeface="Optane"/>
                        </a:rPr>
                        <a:t>90%</a:t>
                      </a:r>
                      <a:r>
                        <a:rPr lang="it-IT" sz="14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baseline="0" dirty="0" err="1" smtClean="0">
                          <a:latin typeface="Optane"/>
                          <a:cs typeface="Optane"/>
                        </a:rPr>
                        <a:t>gross</a:t>
                      </a:r>
                      <a:r>
                        <a:rPr lang="it-IT" sz="14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1400" baseline="0" dirty="0" err="1" smtClean="0">
                          <a:latin typeface="Optane"/>
                          <a:cs typeface="Optane"/>
                        </a:rPr>
                        <a:t>wage</a:t>
                      </a:r>
                      <a:endParaRPr lang="it-IT" sz="14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40% of </a:t>
                      </a:r>
                      <a:r>
                        <a:rPr lang="it-IT" sz="1400" kern="1200" dirty="0" err="1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wage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 + €11,76 a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 </a:t>
                      </a:r>
                      <a:r>
                        <a:rPr lang="it-IT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day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; or 57% of </a:t>
                      </a:r>
                      <a:r>
                        <a:rPr lang="it-IT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wage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 </a:t>
                      </a:r>
                      <a:r>
                        <a:rPr lang="it-IT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within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 75% of </a:t>
                      </a:r>
                      <a:r>
                        <a:rPr lang="it-IT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Optane"/>
                          <a:ea typeface="+mn-ea"/>
                          <a:cs typeface="Optane"/>
                        </a:rPr>
                        <a:t>wage</a:t>
                      </a:r>
                      <a:endParaRPr lang="it-IT" sz="1400" kern="1200" baseline="0" dirty="0" smtClean="0">
                        <a:solidFill>
                          <a:schemeClr val="tx1"/>
                        </a:solidFill>
                        <a:effectLst/>
                        <a:latin typeface="Optane"/>
                        <a:ea typeface="+mn-ea"/>
                        <a:cs typeface="Optane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15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Cambria"/>
                <a:cs typeface="Cambria"/>
              </a:rPr>
              <a:t>UB </a:t>
            </a:r>
            <a:r>
              <a:rPr lang="it-IT" sz="2400" b="1" dirty="0" err="1" smtClean="0">
                <a:solidFill>
                  <a:srgbClr val="000000"/>
                </a:solidFill>
                <a:latin typeface="Cambria"/>
                <a:cs typeface="Cambria"/>
              </a:rPr>
              <a:t>schemes</a:t>
            </a:r>
            <a:r>
              <a:rPr lang="it-IT" sz="2400" b="1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Cambria"/>
                <a:cs typeface="Cambria"/>
              </a:rPr>
              <a:t>compared</a:t>
            </a:r>
            <a:endParaRPr lang="it-IT" sz="24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63418"/>
              </p:ext>
            </p:extLst>
          </p:nvPr>
        </p:nvGraphicFramePr>
        <p:xfrm>
          <a:off x="91722" y="1061872"/>
          <a:ext cx="9685864" cy="4931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020"/>
                <a:gridCol w="1563305"/>
                <a:gridCol w="2298454"/>
                <a:gridCol w="1383695"/>
                <a:gridCol w="1383695"/>
                <a:gridCol w="1383695"/>
              </a:tblGrid>
              <a:tr h="801851">
                <a:tc>
                  <a:txBody>
                    <a:bodyPr/>
                    <a:lstStyle/>
                    <a:p>
                      <a:endParaRPr lang="it-IT" sz="2300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2300" b="1" dirty="0" err="1" smtClean="0">
                          <a:solidFill>
                            <a:srgbClr val="FF0000"/>
                          </a:solidFill>
                          <a:latin typeface="Optane"/>
                          <a:cs typeface="Optane"/>
                        </a:rPr>
                        <a:t>Italy</a:t>
                      </a:r>
                      <a:endParaRPr lang="it-IT" sz="2300" b="1" dirty="0">
                        <a:solidFill>
                          <a:srgbClr val="FF0000"/>
                        </a:solidFill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latin typeface="Optane"/>
                          <a:cs typeface="Optane"/>
                        </a:rPr>
                        <a:t>Germany</a:t>
                      </a:r>
                      <a:endParaRPr lang="it-IT" sz="23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2300" b="1" dirty="0" err="1" smtClean="0">
                          <a:latin typeface="Optane"/>
                          <a:cs typeface="Optane"/>
                        </a:rPr>
                        <a:t>Spain</a:t>
                      </a:r>
                      <a:endParaRPr lang="it-IT" sz="23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latin typeface="Optane"/>
                          <a:cs typeface="Optane"/>
                        </a:rPr>
                        <a:t>DK</a:t>
                      </a:r>
                      <a:endParaRPr lang="it-IT" sz="23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latin typeface="Optane"/>
                          <a:cs typeface="Optane"/>
                        </a:rPr>
                        <a:t>France</a:t>
                      </a:r>
                      <a:endParaRPr lang="it-IT" sz="2300" b="1" dirty="0">
                        <a:latin typeface="Optane"/>
                        <a:cs typeface="Optane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b="1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Family</a:t>
                      </a:r>
                      <a:r>
                        <a:rPr lang="it-IT" sz="23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 benefits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smtClean="0">
                          <a:solidFill>
                            <a:srgbClr val="FF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Yes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dirty="0" smtClean="0">
                          <a:effectLst/>
                          <a:latin typeface="Optane"/>
                          <a:ea typeface="ＭＳ 明朝"/>
                          <a:cs typeface="Optane"/>
                        </a:rPr>
                        <a:t>Yes</a:t>
                      </a:r>
                      <a:r>
                        <a:rPr lang="it-IT" sz="2300" baseline="0" dirty="0" smtClean="0">
                          <a:effectLst/>
                          <a:latin typeface="Optane"/>
                          <a:ea typeface="ＭＳ 明朝"/>
                          <a:cs typeface="Optane"/>
                        </a:rPr>
                        <a:t> (</a:t>
                      </a:r>
                      <a:r>
                        <a:rPr lang="it-IT" sz="2300" baseline="0" dirty="0" err="1" smtClean="0">
                          <a:effectLst/>
                          <a:latin typeface="Optane"/>
                          <a:ea typeface="ＭＳ 明朝"/>
                          <a:cs typeface="Optane"/>
                        </a:rPr>
                        <a:t>increase</a:t>
                      </a:r>
                      <a:r>
                        <a:rPr lang="it-IT" sz="2300" baseline="0" dirty="0" smtClean="0">
                          <a:effectLst/>
                          <a:latin typeface="Optane"/>
                          <a:ea typeface="ＭＳ 明朝"/>
                          <a:cs typeface="Optane"/>
                        </a:rPr>
                        <a:t> to 67% of </a:t>
                      </a:r>
                      <a:r>
                        <a:rPr lang="it-IT" sz="2300" baseline="0" dirty="0" err="1" smtClean="0">
                          <a:effectLst/>
                          <a:latin typeface="Optane"/>
                          <a:ea typeface="ＭＳ 明朝"/>
                          <a:cs typeface="Optane"/>
                        </a:rPr>
                        <a:t>wage</a:t>
                      </a:r>
                      <a:r>
                        <a:rPr lang="it-IT" sz="2300" baseline="0" dirty="0" smtClean="0">
                          <a:effectLst/>
                          <a:latin typeface="Optane"/>
                          <a:ea typeface="ＭＳ 明朝"/>
                          <a:cs typeface="Optane"/>
                        </a:rPr>
                        <a:t>)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Yes</a:t>
                      </a:r>
                      <a:r>
                        <a:rPr lang="it-IT" sz="2300" kern="1200" baseline="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 (</a:t>
                      </a:r>
                      <a:r>
                        <a:rPr lang="it-IT" sz="23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increase</a:t>
                      </a:r>
                      <a:r>
                        <a:rPr lang="it-IT" sz="2300" kern="1200" baseline="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 of </a:t>
                      </a:r>
                      <a:r>
                        <a:rPr lang="it-IT" sz="23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ceiling</a:t>
                      </a:r>
                      <a:r>
                        <a:rPr lang="it-IT" sz="2300" kern="1200" baseline="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 to 1,170 euro/</a:t>
                      </a:r>
                      <a:r>
                        <a:rPr lang="it-IT" sz="23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month</a:t>
                      </a:r>
                      <a:r>
                        <a:rPr lang="it-IT" sz="2300" kern="1200" baseline="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)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No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No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b="1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Benefit</a:t>
                      </a:r>
                      <a:r>
                        <a:rPr lang="it-IT" sz="23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 </a:t>
                      </a:r>
                      <a:r>
                        <a:rPr lang="it-IT" sz="2300" b="1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ceiling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>
                          <a:solidFill>
                            <a:srgbClr val="FF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1300€</a:t>
                      </a:r>
                      <a:r>
                        <a:rPr lang="it-IT" sz="2300" kern="1200" dirty="0" smtClean="0">
                          <a:solidFill>
                            <a:srgbClr val="FF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/</a:t>
                      </a:r>
                      <a:r>
                        <a:rPr lang="it-IT" sz="2300" kern="1200" dirty="0" err="1" smtClean="0">
                          <a:solidFill>
                            <a:srgbClr val="FF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month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Approx</a:t>
                      </a: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. </a:t>
                      </a:r>
                      <a:r>
                        <a:rPr lang="it-IT" sz="2300" kern="1200" dirty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3600€</a:t>
                      </a: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/</a:t>
                      </a:r>
                      <a:r>
                        <a:rPr lang="it-IT" sz="2300" kern="120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month</a:t>
                      </a:r>
                      <a:r>
                        <a:rPr lang="it-IT" sz="2300" kern="1200" baseline="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 in Western Lander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Approx</a:t>
                      </a: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 </a:t>
                      </a:r>
                      <a:r>
                        <a:rPr lang="it-IT" sz="2300" kern="1200" dirty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1060€</a:t>
                      </a: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/</a:t>
                      </a:r>
                      <a:r>
                        <a:rPr lang="it-IT" sz="2300" kern="120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month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Approx</a:t>
                      </a: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 </a:t>
                      </a:r>
                      <a:r>
                        <a:rPr lang="it-IT" sz="2300" kern="1200" dirty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2200 €</a:t>
                      </a: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/</a:t>
                      </a:r>
                      <a:r>
                        <a:rPr lang="it-IT" sz="2300" kern="120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month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 </a:t>
                      </a:r>
                      <a:r>
                        <a:rPr lang="it-IT" sz="2300" kern="1200" dirty="0" smtClean="0"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No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b="1" kern="1200" dirty="0" err="1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Taxation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smtClean="0">
                          <a:solidFill>
                            <a:srgbClr val="FF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Yes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Yes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Yes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smtClean="0">
                          <a:solidFill>
                            <a:srgbClr val="000000"/>
                          </a:solidFill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Yes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kern="1200" dirty="0" smtClean="0">
                          <a:effectLst/>
                          <a:latin typeface="Optane"/>
                          <a:ea typeface="ＭＳ Ｐゴシック"/>
                          <a:cs typeface="Optane"/>
                        </a:rPr>
                        <a:t>Yes</a:t>
                      </a:r>
                      <a:endParaRPr lang="it-IT" sz="2300" dirty="0">
                        <a:effectLst/>
                        <a:latin typeface="Optane"/>
                        <a:ea typeface="ＭＳ 明朝"/>
                        <a:cs typeface="Optane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07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latin typeface="Optane"/>
                <a:cs typeface="Optane"/>
              </a:rPr>
              <a:t>Growth</a:t>
            </a:r>
            <a:r>
              <a:rPr lang="it-IT" sz="2400" b="1" dirty="0" smtClean="0">
                <a:latin typeface="Optane"/>
                <a:cs typeface="Optane"/>
              </a:rPr>
              <a:t> and </a:t>
            </a:r>
            <a:r>
              <a:rPr lang="it-IT" sz="2400" b="1" dirty="0" err="1" smtClean="0">
                <a:latin typeface="Optane"/>
                <a:cs typeface="Optane"/>
              </a:rPr>
              <a:t>employment</a:t>
            </a:r>
            <a:r>
              <a:rPr lang="it-IT" sz="2400" b="1" dirty="0" smtClean="0">
                <a:latin typeface="Optane"/>
                <a:cs typeface="Optane"/>
              </a:rPr>
              <a:t> in and </a:t>
            </a:r>
            <a:r>
              <a:rPr lang="it-IT" sz="2400" b="1" dirty="0" err="1" smtClean="0">
                <a:latin typeface="Optane"/>
                <a:cs typeface="Optane"/>
              </a:rPr>
              <a:t>after</a:t>
            </a:r>
            <a:r>
              <a:rPr lang="it-IT" sz="2400" b="1" dirty="0" smtClean="0">
                <a:latin typeface="Optane"/>
                <a:cs typeface="Optane"/>
              </a:rPr>
              <a:t> the </a:t>
            </a:r>
            <a:r>
              <a:rPr lang="it-IT" sz="2400" b="1" dirty="0" err="1" smtClean="0">
                <a:latin typeface="Optane"/>
                <a:cs typeface="Optane"/>
              </a:rPr>
              <a:t>crisis</a:t>
            </a:r>
            <a:endParaRPr lang="it-IT" sz="2400" b="1" dirty="0">
              <a:latin typeface="Optane"/>
              <a:cs typeface="Optane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A499EBE1-82E5-474B-ADA6-2E9939CB3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892"/>
              </p:ext>
            </p:extLst>
          </p:nvPr>
        </p:nvGraphicFramePr>
        <p:xfrm>
          <a:off x="146756" y="1217991"/>
          <a:ext cx="9580518" cy="5041423"/>
        </p:xfrm>
        <a:graphic>
          <a:graphicData uri="http://schemas.openxmlformats.org/drawingml/2006/table">
            <a:tbl>
              <a:tblPr firstRow="1" firstCol="1" bandRow="1"/>
              <a:tblGrid>
                <a:gridCol w="768357">
                  <a:extLst>
                    <a:ext uri="{9D8B030D-6E8A-4147-A177-3AD203B41FA5}">
                      <a16:colId xmlns="" xmlns:a16="http://schemas.microsoft.com/office/drawing/2014/main" val="1493175985"/>
                    </a:ext>
                  </a:extLst>
                </a:gridCol>
                <a:gridCol w="1701499">
                  <a:extLst>
                    <a:ext uri="{9D8B030D-6E8A-4147-A177-3AD203B41FA5}">
                      <a16:colId xmlns="" xmlns:a16="http://schemas.microsoft.com/office/drawing/2014/main" val="1518017440"/>
                    </a:ext>
                  </a:extLst>
                </a:gridCol>
                <a:gridCol w="1854788">
                  <a:extLst>
                    <a:ext uri="{9D8B030D-6E8A-4147-A177-3AD203B41FA5}">
                      <a16:colId xmlns="" xmlns:a16="http://schemas.microsoft.com/office/drawing/2014/main" val="2826529929"/>
                    </a:ext>
                  </a:extLst>
                </a:gridCol>
                <a:gridCol w="1546296">
                  <a:extLst>
                    <a:ext uri="{9D8B030D-6E8A-4147-A177-3AD203B41FA5}">
                      <a16:colId xmlns="" xmlns:a16="http://schemas.microsoft.com/office/drawing/2014/main" val="2494904959"/>
                    </a:ext>
                  </a:extLst>
                </a:gridCol>
                <a:gridCol w="1856705">
                  <a:extLst>
                    <a:ext uri="{9D8B030D-6E8A-4147-A177-3AD203B41FA5}">
                      <a16:colId xmlns="" xmlns:a16="http://schemas.microsoft.com/office/drawing/2014/main" val="198956667"/>
                    </a:ext>
                  </a:extLst>
                </a:gridCol>
                <a:gridCol w="1852873">
                  <a:extLst>
                    <a:ext uri="{9D8B030D-6E8A-4147-A177-3AD203B41FA5}">
                      <a16:colId xmlns="" xmlns:a16="http://schemas.microsoft.com/office/drawing/2014/main" val="1661434057"/>
                    </a:ext>
                  </a:extLst>
                </a:gridCol>
              </a:tblGrid>
              <a:tr h="1158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GDP annual % growth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Public debt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Government deficit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Unemployment as % of active population </a:t>
                      </a:r>
                      <a:br>
                        <a:rPr lang="en-GB" sz="1900">
                          <a:effectLst/>
                        </a:rPr>
                      </a:br>
                      <a:r>
                        <a:rPr lang="en-GB" sz="1900">
                          <a:effectLst/>
                        </a:rPr>
                        <a:t>(15 - 74)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Youth unemployment </a:t>
                      </a:r>
                      <a:br>
                        <a:rPr lang="en-GB" sz="1900">
                          <a:effectLst/>
                        </a:rPr>
                      </a:br>
                      <a:r>
                        <a:rPr lang="en-GB" sz="1900">
                          <a:effectLst/>
                        </a:rPr>
                        <a:t>as % of active population </a:t>
                      </a:r>
                      <a:br>
                        <a:rPr lang="en-GB" sz="1900">
                          <a:effectLst/>
                        </a:rPr>
                      </a:br>
                      <a:r>
                        <a:rPr lang="en-GB" sz="1900">
                          <a:effectLst/>
                        </a:rPr>
                        <a:t>(15-25)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8240135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2007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1.5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99.79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-1.52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6.1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20.4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2900353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2008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-1.1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102.40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-2.69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6.7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21.2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3824987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2009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-5.5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112.54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-5.26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7.7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25.3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6083735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2010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1.7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115.41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-4.24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8.4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27.9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5124209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2011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0.6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116.52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-3.71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8.4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29.2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0836933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2012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-2.8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123.35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-2.92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10.7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35.3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7865801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2013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-1.7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129.01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-2.94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12.1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40.0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9223455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2014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0.1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131.78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-3.03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12.7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42.7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7065830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2015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131.54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-2.58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11.9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40.3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6794294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2016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0.9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132.01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-2.49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11.7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37.8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8266089"/>
                  </a:ext>
                </a:extLst>
              </a:tr>
              <a:tr h="326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2017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1.5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132.14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-2.12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11.2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34.7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Palatino-Roman" pitchFamily="2" charset="77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299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14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39400"/>
              </p:ext>
            </p:extLst>
          </p:nvPr>
        </p:nvGraphicFramePr>
        <p:xfrm>
          <a:off x="592984" y="1420268"/>
          <a:ext cx="8817716" cy="447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246" name="Documento" r:id="rId4" imgW="6261100" imgH="3441700" progId="Word.Document.12">
                  <p:embed/>
                </p:oleObj>
              </mc:Choice>
              <mc:Fallback>
                <p:oleObj name="Documento" r:id="rId4" imgW="62611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984" y="1420268"/>
                        <a:ext cx="8817716" cy="4474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000000"/>
                </a:solidFill>
                <a:latin typeface="Cambria"/>
                <a:cs typeface="Cambria"/>
              </a:rPr>
              <a:t>Eligibility</a:t>
            </a:r>
            <a:r>
              <a:rPr lang="it-IT" sz="2400" b="1" dirty="0" smtClean="0">
                <a:solidFill>
                  <a:srgbClr val="000000"/>
                </a:solidFill>
                <a:latin typeface="Cambria"/>
                <a:cs typeface="Cambria"/>
              </a:rPr>
              <a:t> to UB by </a:t>
            </a:r>
            <a:r>
              <a:rPr lang="it-IT" sz="2400" b="1" dirty="0" err="1" smtClean="0">
                <a:solidFill>
                  <a:srgbClr val="000000"/>
                </a:solidFill>
                <a:latin typeface="Cambria"/>
                <a:cs typeface="Cambria"/>
              </a:rPr>
              <a:t>type</a:t>
            </a:r>
            <a:r>
              <a:rPr lang="it-IT" sz="2400" b="1" dirty="0" smtClean="0">
                <a:solidFill>
                  <a:srgbClr val="000000"/>
                </a:solidFill>
                <a:latin typeface="Cambria"/>
                <a:cs typeface="Cambria"/>
              </a:rPr>
              <a:t> of </a:t>
            </a:r>
            <a:r>
              <a:rPr lang="it-IT" sz="2400" b="1" dirty="0" err="1" smtClean="0">
                <a:solidFill>
                  <a:srgbClr val="000000"/>
                </a:solidFill>
                <a:latin typeface="Cambria"/>
                <a:cs typeface="Cambria"/>
              </a:rPr>
              <a:t>contract</a:t>
            </a:r>
            <a:r>
              <a:rPr lang="it-IT" sz="2400" b="1" dirty="0" smtClean="0">
                <a:solidFill>
                  <a:srgbClr val="000000"/>
                </a:solidFill>
                <a:latin typeface="Cambria"/>
                <a:cs typeface="Cambria"/>
              </a:rPr>
              <a:t>, 2016</a:t>
            </a:r>
            <a:endParaRPr lang="it-IT" sz="24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7317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4488" y="1886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Impact of JA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reform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on UB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duration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,</a:t>
            </a:r>
          </a:p>
          <a:p>
            <a:pPr lvl="0"/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by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type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of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contract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02890"/>
              </p:ext>
            </p:extLst>
          </p:nvPr>
        </p:nvGraphicFramePr>
        <p:xfrm>
          <a:off x="0" y="1987550"/>
          <a:ext cx="11647805" cy="196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70" name="Documento" r:id="rId4" imgW="6324600" imgH="1155700" progId="Word.Document.12">
                  <p:embed/>
                </p:oleObj>
              </mc:Choice>
              <mc:Fallback>
                <p:oleObj name="Documento" r:id="rId4" imgW="6324600" imgH="115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987550"/>
                        <a:ext cx="11647805" cy="1964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733778" y="4136927"/>
            <a:ext cx="8530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Optane"/>
                <a:cs typeface="Optane"/>
              </a:rPr>
              <a:t>* duration of benefit under 2015 rules is at least four weeks longer than under 2012 rules</a:t>
            </a:r>
            <a:endParaRPr lang="it-IT" dirty="0">
              <a:latin typeface="Optane"/>
              <a:cs typeface="Optane"/>
            </a:endParaRPr>
          </a:p>
          <a:p>
            <a:r>
              <a:rPr lang="en-GB" dirty="0">
                <a:latin typeface="Optane"/>
                <a:cs typeface="Optane"/>
              </a:rPr>
              <a:t>** duration of benefit under 2015 rules is no more than four weeks longer or shorter than under 2012 rules</a:t>
            </a:r>
            <a:endParaRPr lang="it-IT" dirty="0">
              <a:latin typeface="Optane"/>
              <a:cs typeface="Optane"/>
            </a:endParaRPr>
          </a:p>
          <a:p>
            <a:r>
              <a:rPr lang="en-GB" dirty="0">
                <a:latin typeface="Optane"/>
                <a:cs typeface="Optane"/>
              </a:rPr>
              <a:t>*** duration of benefit under 2015 rules is at least four weeks shorter than under 2012 rules</a:t>
            </a:r>
            <a:endParaRPr lang="it-IT" dirty="0">
              <a:latin typeface="Optane"/>
              <a:cs typeface="Optane"/>
            </a:endParaRPr>
          </a:p>
          <a:p>
            <a:r>
              <a:rPr lang="en-US" dirty="0">
                <a:latin typeface="Optane"/>
                <a:cs typeface="Optane"/>
              </a:rPr>
              <a:t>Source: Own calculations on INPS data</a:t>
            </a:r>
            <a:r>
              <a:rPr lang="it-IT" dirty="0">
                <a:latin typeface="Optane"/>
                <a:cs typeface="Optan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12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Aligning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individual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with social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costs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: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decreasing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contribution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to the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scheme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,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increasing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company co-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payment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upon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usage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(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also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: co-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payment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progressive in benefit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duration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Limiting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duration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(2 or 3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years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within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a 5-year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moving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period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Exclusion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in case of company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closure</a:t>
            </a:r>
            <a:endParaRPr lang="it-IT" sz="2000" dirty="0" smtClean="0">
              <a:solidFill>
                <a:srgbClr val="000000"/>
              </a:solidFill>
              <a:latin typeface="Optane"/>
              <a:ea typeface="Verdana" pitchFamily="34" charset="0"/>
              <a:cs typeface="Optane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latin typeface="Optane"/>
              <a:ea typeface="Verdana" pitchFamily="34" charset="0"/>
              <a:cs typeface="Optane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Extension to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hitherto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excluded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workers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(+400,000)</a:t>
            </a:r>
            <a:endParaRPr lang="it-IT" sz="2000" dirty="0">
              <a:solidFill>
                <a:srgbClr val="000000"/>
              </a:solidFill>
              <a:latin typeface="Optane"/>
              <a:ea typeface="Verdana" pitchFamily="34" charset="0"/>
              <a:cs typeface="Optane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Extension to </a:t>
            </a:r>
            <a:r>
              <a:rPr lang="it-IT" sz="2000" dirty="0" err="1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hitherto</a:t>
            </a:r>
            <a:r>
              <a:rPr lang="it-IT" sz="2000" dirty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excluded</a:t>
            </a:r>
            <a:r>
              <a:rPr lang="it-IT" sz="2000" dirty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firms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(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+1.5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million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000" dirty="0">
              <a:solidFill>
                <a:srgbClr val="000000"/>
              </a:solidFill>
              <a:latin typeface="Optane"/>
              <a:ea typeface="Verdana" pitchFamily="34" charset="0"/>
              <a:cs typeface="Optane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Structural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budget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savings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for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approx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. 1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bln</a:t>
            </a:r>
            <a:r>
              <a:rPr lang="it-IT" sz="2000" dirty="0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 € / </a:t>
            </a:r>
            <a:r>
              <a:rPr lang="it-IT" sz="2000" dirty="0" err="1" smtClean="0">
                <a:solidFill>
                  <a:srgbClr val="000000"/>
                </a:solidFill>
                <a:latin typeface="Optane"/>
                <a:ea typeface="Verdana" pitchFamily="34" charset="0"/>
                <a:cs typeface="Optane"/>
              </a:rPr>
              <a:t>year</a:t>
            </a:r>
            <a:endParaRPr lang="it-IT" sz="2000" dirty="0" smtClean="0">
              <a:solidFill>
                <a:srgbClr val="000000"/>
              </a:solidFill>
              <a:latin typeface="Optane"/>
              <a:ea typeface="Verdana" pitchFamily="34" charset="0"/>
              <a:cs typeface="Optane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/>
              <a:ea typeface="Verdana" pitchFamily="34" charset="0"/>
              <a:cs typeface="Optan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Short-time work reform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93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79066" y="1152783"/>
            <a:ext cx="83478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Optane"/>
                <a:cs typeface="Optane"/>
              </a:rPr>
              <a:t>Reddito di </a:t>
            </a:r>
            <a:r>
              <a:rPr lang="it-IT" sz="2400" b="1" dirty="0" smtClean="0">
                <a:solidFill>
                  <a:srgbClr val="FF0000"/>
                </a:solidFill>
                <a:latin typeface="Optane"/>
                <a:cs typeface="Optane"/>
              </a:rPr>
              <a:t>inclusione (</a:t>
            </a:r>
            <a:r>
              <a:rPr lang="it-IT" sz="2400" b="1" dirty="0" err="1" smtClean="0">
                <a:solidFill>
                  <a:srgbClr val="FF0000"/>
                </a:solidFill>
                <a:latin typeface="Optane"/>
                <a:cs typeface="Optane"/>
              </a:rPr>
              <a:t>inclusion</a:t>
            </a:r>
            <a:r>
              <a:rPr lang="it-IT" sz="2400" b="1" dirty="0" smtClean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Optane"/>
                <a:cs typeface="Optane"/>
              </a:rPr>
              <a:t>income</a:t>
            </a:r>
            <a:r>
              <a:rPr lang="it-IT" sz="2400" b="1" dirty="0" smtClean="0">
                <a:solidFill>
                  <a:srgbClr val="FF0000"/>
                </a:solidFill>
                <a:latin typeface="Optane"/>
                <a:cs typeface="Optane"/>
              </a:rPr>
              <a:t>)</a:t>
            </a:r>
            <a:endParaRPr lang="it-IT" sz="2400" b="1" dirty="0" smtClean="0">
              <a:solidFill>
                <a:srgbClr val="FF0000"/>
              </a:solidFill>
              <a:latin typeface="Optane"/>
              <a:cs typeface="Optane"/>
            </a:endParaRPr>
          </a:p>
          <a:p>
            <a:pPr algn="ctr">
              <a:defRPr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smtClean="0">
                <a:latin typeface="Optane"/>
                <a:cs typeface="Optane"/>
              </a:rPr>
              <a:t>Anti-</a:t>
            </a:r>
            <a:r>
              <a:rPr lang="it-IT" sz="2400" dirty="0" err="1" smtClean="0">
                <a:latin typeface="Optane"/>
                <a:cs typeface="Optane"/>
              </a:rPr>
              <a:t>poverty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measure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aimed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all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resident</a:t>
            </a:r>
            <a:r>
              <a:rPr lang="it-IT" sz="2400" dirty="0" err="1" smtClean="0">
                <a:latin typeface="Optane"/>
                <a:cs typeface="Optane"/>
              </a:rPr>
              <a:t>s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targeted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smtClean="0">
                <a:latin typeface="Optane"/>
                <a:cs typeface="Optane"/>
              </a:rPr>
              <a:t>to the </a:t>
            </a:r>
            <a:r>
              <a:rPr lang="it-IT" sz="2400" dirty="0" err="1" smtClean="0">
                <a:latin typeface="Optane"/>
                <a:cs typeface="Optane"/>
              </a:rPr>
              <a:t>poor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through</a:t>
            </a:r>
            <a:r>
              <a:rPr lang="it-IT" sz="2400" dirty="0" smtClean="0">
                <a:latin typeface="Optane"/>
                <a:cs typeface="Optane"/>
              </a:rPr>
              <a:t> a </a:t>
            </a:r>
            <a:r>
              <a:rPr lang="it-IT" sz="2400" dirty="0" err="1" smtClean="0">
                <a:latin typeface="Optane"/>
                <a:cs typeface="Optane"/>
              </a:rPr>
              <a:t>means</a:t>
            </a:r>
            <a:r>
              <a:rPr lang="it-IT" sz="2400" dirty="0" smtClean="0">
                <a:latin typeface="Optane"/>
                <a:cs typeface="Optane"/>
              </a:rPr>
              <a:t>-test (</a:t>
            </a:r>
            <a:r>
              <a:rPr lang="it-IT" sz="2400" dirty="0" err="1" smtClean="0">
                <a:latin typeface="Optane"/>
                <a:cs typeface="Optane"/>
              </a:rPr>
              <a:t>household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income</a:t>
            </a:r>
            <a:r>
              <a:rPr lang="it-IT" sz="2400" dirty="0" smtClean="0">
                <a:latin typeface="Optane"/>
                <a:cs typeface="Optane"/>
              </a:rPr>
              <a:t> and </a:t>
            </a:r>
            <a:r>
              <a:rPr lang="it-IT" sz="2400" dirty="0" err="1" smtClean="0">
                <a:latin typeface="Optane"/>
                <a:cs typeface="Optane"/>
              </a:rPr>
              <a:t>wealth</a:t>
            </a:r>
            <a:r>
              <a:rPr lang="it-IT" sz="2400" dirty="0" smtClean="0">
                <a:latin typeface="Optane"/>
                <a:cs typeface="Optane"/>
              </a:rPr>
              <a:t>)</a:t>
            </a:r>
          </a:p>
          <a:p>
            <a:pPr>
              <a:defRPr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Two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components</a:t>
            </a:r>
            <a:r>
              <a:rPr lang="it-IT" sz="2400" dirty="0" smtClean="0">
                <a:latin typeface="Optane"/>
                <a:cs typeface="Optane"/>
              </a:rPr>
              <a:t>: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2400" dirty="0" err="1" smtClean="0">
                <a:latin typeface="Optane"/>
                <a:cs typeface="Optane"/>
              </a:rPr>
              <a:t>Monthly</a:t>
            </a:r>
            <a:r>
              <a:rPr lang="it-IT" sz="2400" dirty="0" smtClean="0">
                <a:latin typeface="Optane"/>
                <a:cs typeface="Optane"/>
              </a:rPr>
              <a:t> cash transfer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Arial"/>
              <a:buChar char="•"/>
              <a:defRPr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2400" dirty="0" smtClean="0">
                <a:latin typeface="Optane"/>
                <a:cs typeface="Optane"/>
              </a:rPr>
              <a:t>Social and work </a:t>
            </a:r>
            <a:r>
              <a:rPr lang="it-IT" sz="2400" dirty="0" err="1" smtClean="0">
                <a:latin typeface="Optane"/>
                <a:cs typeface="Optane"/>
              </a:rPr>
              <a:t>activation</a:t>
            </a:r>
            <a:r>
              <a:rPr lang="it-IT" sz="2400" dirty="0" smtClean="0">
                <a:latin typeface="Optane"/>
                <a:cs typeface="Optane"/>
              </a:rPr>
              <a:t>/</a:t>
            </a:r>
            <a:r>
              <a:rPr lang="it-IT" sz="2400" dirty="0" err="1" smtClean="0">
                <a:latin typeface="Optane"/>
                <a:cs typeface="Optane"/>
              </a:rPr>
              <a:t>inclusion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programme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involving</a:t>
            </a:r>
            <a:r>
              <a:rPr lang="it-IT" sz="2400" dirty="0" smtClean="0">
                <a:latin typeface="Optane"/>
                <a:cs typeface="Optane"/>
              </a:rPr>
              <a:t> the </a:t>
            </a:r>
            <a:r>
              <a:rPr lang="it-IT" sz="2400" dirty="0" err="1" smtClean="0">
                <a:latin typeface="Optane"/>
                <a:cs typeface="Optane"/>
              </a:rPr>
              <a:t>whole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household</a:t>
            </a:r>
            <a:endParaRPr lang="it-IT" sz="2400" dirty="0">
              <a:latin typeface="Cambria"/>
              <a:cs typeface="Cambria"/>
            </a:endParaRPr>
          </a:p>
          <a:p>
            <a:pPr algn="just">
              <a:spcAft>
                <a:spcPts val="1200"/>
              </a:spcAft>
            </a:pPr>
            <a:endParaRPr lang="it-IT" sz="1600" dirty="0">
              <a:solidFill>
                <a:prstClr val="black"/>
              </a:solidFill>
              <a:latin typeface="Cambria" panose="02040503050406030204" pitchFamily="18" charset="0"/>
              <a:cs typeface="Helvetic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60512" y="404664"/>
            <a:ext cx="6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The new social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assistance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scheme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60962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514838830"/>
              </p:ext>
            </p:extLst>
          </p:nvPr>
        </p:nvGraphicFramePr>
        <p:xfrm>
          <a:off x="1236416" y="1229042"/>
          <a:ext cx="7532229" cy="491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16496" y="116632"/>
            <a:ext cx="713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Funds for anti-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poverty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measures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, 2012-2021 (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millions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of euro)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98068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79066" y="920310"/>
            <a:ext cx="8347869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it-IT" sz="24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smtClean="0">
                <a:latin typeface="Optane"/>
                <a:cs typeface="Optane"/>
              </a:rPr>
              <a:t>ISEE (</a:t>
            </a:r>
            <a:r>
              <a:rPr lang="it-IT" sz="2400" dirty="0" err="1" smtClean="0">
                <a:latin typeface="Optane"/>
                <a:cs typeface="Optane"/>
              </a:rPr>
              <a:t>means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testing</a:t>
            </a:r>
            <a:r>
              <a:rPr lang="it-IT" sz="2400" dirty="0" smtClean="0">
                <a:latin typeface="Optane"/>
                <a:cs typeface="Optane"/>
              </a:rPr>
              <a:t>) no </a:t>
            </a:r>
            <a:r>
              <a:rPr lang="it-IT" sz="2400" dirty="0" err="1" smtClean="0">
                <a:latin typeface="Optane"/>
                <a:cs typeface="Optane"/>
              </a:rPr>
              <a:t>higher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than</a:t>
            </a:r>
            <a:r>
              <a:rPr lang="it-IT" sz="2400" dirty="0" smtClean="0">
                <a:latin typeface="Optane"/>
                <a:cs typeface="Optane"/>
              </a:rPr>
              <a:t> 6,000 euro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smtClean="0">
                <a:latin typeface="Optane"/>
                <a:cs typeface="Optane"/>
              </a:rPr>
              <a:t>ISRE (</a:t>
            </a:r>
            <a:r>
              <a:rPr lang="it-IT" sz="2400" dirty="0" err="1" smtClean="0">
                <a:latin typeface="Optane"/>
                <a:cs typeface="Optane"/>
              </a:rPr>
              <a:t>income</a:t>
            </a:r>
            <a:r>
              <a:rPr lang="it-IT" sz="2400" dirty="0" smtClean="0">
                <a:latin typeface="Optane"/>
                <a:cs typeface="Optane"/>
              </a:rPr>
              <a:t> component of ISEE</a:t>
            </a:r>
            <a:r>
              <a:rPr lang="it-IT" sz="2400" dirty="0" smtClean="0">
                <a:latin typeface="Optane"/>
                <a:cs typeface="Optane"/>
              </a:rPr>
              <a:t>) </a:t>
            </a:r>
            <a:r>
              <a:rPr lang="it-IT" sz="2400" dirty="0">
                <a:latin typeface="Optane"/>
                <a:cs typeface="Optane"/>
              </a:rPr>
              <a:t>no </a:t>
            </a:r>
            <a:r>
              <a:rPr lang="it-IT" sz="2400" dirty="0" err="1">
                <a:latin typeface="Optane"/>
                <a:cs typeface="Optane"/>
              </a:rPr>
              <a:t>higher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>
                <a:latin typeface="Optane"/>
                <a:cs typeface="Optane"/>
              </a:rPr>
              <a:t>than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smtClean="0">
                <a:latin typeface="Optane"/>
                <a:cs typeface="Optane"/>
              </a:rPr>
              <a:t>3,000 euro</a:t>
            </a: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smtClean="0">
                <a:latin typeface="Optane"/>
                <a:cs typeface="Optane"/>
              </a:rPr>
              <a:t>Real estate </a:t>
            </a:r>
            <a:r>
              <a:rPr lang="it-IT" sz="2400" dirty="0" err="1" smtClean="0">
                <a:latin typeface="Optane"/>
                <a:cs typeface="Optane"/>
              </a:rPr>
              <a:t>wealth</a:t>
            </a:r>
            <a:r>
              <a:rPr lang="it-IT" sz="2400" dirty="0" smtClean="0">
                <a:latin typeface="Optane"/>
                <a:cs typeface="Optane"/>
              </a:rPr>
              <a:t>: </a:t>
            </a:r>
            <a:r>
              <a:rPr lang="it-IT" sz="2400" dirty="0" smtClean="0">
                <a:latin typeface="Optane"/>
                <a:cs typeface="Optane"/>
              </a:rPr>
              <a:t>Home </a:t>
            </a:r>
            <a:r>
              <a:rPr lang="it-IT" sz="2400" dirty="0" err="1" smtClean="0">
                <a:latin typeface="Optane"/>
                <a:cs typeface="Optane"/>
              </a:rPr>
              <a:t>wealth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disregarded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other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real</a:t>
            </a:r>
            <a:r>
              <a:rPr lang="it-IT" sz="2400" dirty="0" smtClean="0">
                <a:latin typeface="Optane"/>
                <a:cs typeface="Optane"/>
              </a:rPr>
              <a:t> estate no </a:t>
            </a:r>
            <a:r>
              <a:rPr lang="it-IT" sz="2400" dirty="0" err="1" smtClean="0">
                <a:latin typeface="Optane"/>
                <a:cs typeface="Optane"/>
              </a:rPr>
              <a:t>higher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than</a:t>
            </a:r>
            <a:r>
              <a:rPr lang="it-IT" sz="2400" dirty="0" smtClean="0">
                <a:latin typeface="Optane"/>
                <a:cs typeface="Optane"/>
              </a:rPr>
              <a:t> 20,000 euro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smtClean="0">
                <a:latin typeface="Optane"/>
                <a:cs typeface="Optane"/>
              </a:rPr>
              <a:t>Financial </a:t>
            </a:r>
            <a:r>
              <a:rPr lang="it-IT" sz="2400" dirty="0" err="1" smtClean="0">
                <a:latin typeface="Optane"/>
                <a:cs typeface="Optane"/>
              </a:rPr>
              <a:t>wealth</a:t>
            </a:r>
            <a:r>
              <a:rPr lang="it-IT" sz="2400" dirty="0" smtClean="0">
                <a:latin typeface="Optane"/>
                <a:cs typeface="Optane"/>
              </a:rPr>
              <a:t>: no </a:t>
            </a:r>
            <a:r>
              <a:rPr lang="it-IT" sz="2400" dirty="0" err="1" smtClean="0">
                <a:latin typeface="Optane"/>
                <a:cs typeface="Optane"/>
              </a:rPr>
              <a:t>higher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than</a:t>
            </a:r>
            <a:r>
              <a:rPr lang="it-IT" sz="2400" dirty="0" smtClean="0">
                <a:latin typeface="Optane"/>
                <a:cs typeface="Optane"/>
              </a:rPr>
              <a:t> 6,000 euro (single); 8,000 euro (</a:t>
            </a:r>
            <a:r>
              <a:rPr lang="it-IT" sz="2400" dirty="0" err="1" smtClean="0">
                <a:latin typeface="Optane"/>
                <a:cs typeface="Optane"/>
              </a:rPr>
              <a:t>couple</a:t>
            </a:r>
            <a:r>
              <a:rPr lang="it-IT" sz="2400" dirty="0" smtClean="0">
                <a:latin typeface="Optane"/>
                <a:cs typeface="Optane"/>
              </a:rPr>
              <a:t>); 10,000 euro (</a:t>
            </a:r>
            <a:r>
              <a:rPr lang="it-IT" sz="2400" dirty="0" err="1" smtClean="0">
                <a:latin typeface="Optane"/>
                <a:cs typeface="Optane"/>
              </a:rPr>
              <a:t>households</a:t>
            </a:r>
            <a:r>
              <a:rPr lang="it-IT" sz="2400" dirty="0" smtClean="0">
                <a:latin typeface="Optane"/>
                <a:cs typeface="Optane"/>
              </a:rPr>
              <a:t> with </a:t>
            </a:r>
            <a:r>
              <a:rPr lang="it-IT" sz="2400" dirty="0" err="1" smtClean="0">
                <a:latin typeface="Optane"/>
                <a:cs typeface="Optane"/>
              </a:rPr>
              <a:t>at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least</a:t>
            </a:r>
            <a:r>
              <a:rPr lang="it-IT" sz="2400" dirty="0" smtClean="0">
                <a:latin typeface="Optane"/>
                <a:cs typeface="Optane"/>
              </a:rPr>
              <a:t> 3 </a:t>
            </a:r>
            <a:r>
              <a:rPr lang="it-IT" sz="2400" dirty="0" err="1" smtClean="0">
                <a:latin typeface="Optane"/>
                <a:cs typeface="Optane"/>
              </a:rPr>
              <a:t>members</a:t>
            </a:r>
            <a:r>
              <a:rPr lang="it-IT" sz="2400" dirty="0" smtClean="0">
                <a:latin typeface="Optane"/>
                <a:cs typeface="Optane"/>
              </a:rPr>
              <a:t>)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Cambria"/>
              <a:cs typeface="Cambria"/>
            </a:endParaRPr>
          </a:p>
          <a:p>
            <a:pPr algn="just">
              <a:spcAft>
                <a:spcPts val="1200"/>
              </a:spcAft>
            </a:pPr>
            <a:endParaRPr lang="it-IT" sz="1600" dirty="0">
              <a:solidFill>
                <a:prstClr val="black"/>
              </a:solidFill>
              <a:latin typeface="Cambria" panose="02040503050406030204" pitchFamily="18" charset="0"/>
              <a:cs typeface="Helvetic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60512" y="404664"/>
            <a:ext cx="6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Eligibility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criteria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315880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79066" y="920310"/>
            <a:ext cx="8347869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it-IT" sz="24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Difference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btw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threshold</a:t>
            </a:r>
            <a:r>
              <a:rPr lang="it-IT" sz="2400" dirty="0" smtClean="0">
                <a:latin typeface="Optane"/>
                <a:cs typeface="Optane"/>
              </a:rPr>
              <a:t> (3,000 euro) and ISRE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Covers</a:t>
            </a:r>
            <a:r>
              <a:rPr lang="it-IT" sz="2400" dirty="0" smtClean="0">
                <a:latin typeface="Optane"/>
                <a:cs typeface="Optane"/>
              </a:rPr>
              <a:t> up to</a:t>
            </a:r>
            <a:r>
              <a:rPr lang="it-IT" sz="2400" dirty="0" smtClean="0">
                <a:latin typeface="Optane"/>
                <a:cs typeface="Optane"/>
              </a:rPr>
              <a:t> 75</a:t>
            </a:r>
            <a:r>
              <a:rPr lang="it-IT" sz="2400" dirty="0" smtClean="0">
                <a:latin typeface="Optane"/>
                <a:cs typeface="Optane"/>
              </a:rPr>
              <a:t>% </a:t>
            </a:r>
            <a:r>
              <a:rPr lang="it-IT" sz="2400" dirty="0">
                <a:latin typeface="Optane"/>
                <a:cs typeface="Optane"/>
              </a:rPr>
              <a:t>o</a:t>
            </a:r>
            <a:r>
              <a:rPr lang="it-IT" sz="2400" dirty="0" smtClean="0">
                <a:latin typeface="Optane"/>
                <a:cs typeface="Optane"/>
              </a:rPr>
              <a:t>f </a:t>
            </a:r>
            <a:r>
              <a:rPr lang="it-IT" sz="2400" dirty="0" err="1" smtClean="0">
                <a:latin typeface="Optane"/>
                <a:cs typeface="Optane"/>
              </a:rPr>
              <a:t>threshold</a:t>
            </a:r>
            <a:r>
              <a:rPr lang="it-IT" sz="2400" dirty="0" smtClean="0">
                <a:latin typeface="Optane"/>
                <a:cs typeface="Optane"/>
              </a:rPr>
              <a:t> (</a:t>
            </a:r>
            <a:r>
              <a:rPr lang="it-IT" sz="2400" dirty="0" err="1" smtClean="0">
                <a:latin typeface="Optane"/>
                <a:cs typeface="Optane"/>
              </a:rPr>
              <a:t>those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closer</a:t>
            </a:r>
            <a:r>
              <a:rPr lang="it-IT" sz="2400" dirty="0" smtClean="0">
                <a:latin typeface="Optane"/>
                <a:cs typeface="Optane"/>
              </a:rPr>
              <a:t> to </a:t>
            </a:r>
            <a:r>
              <a:rPr lang="it-IT" sz="2400" dirty="0" err="1" smtClean="0">
                <a:latin typeface="Optane"/>
                <a:cs typeface="Optane"/>
              </a:rPr>
              <a:t>threshold</a:t>
            </a:r>
            <a:r>
              <a:rPr lang="it-IT" sz="2400" dirty="0" smtClean="0">
                <a:latin typeface="Optane"/>
                <a:cs typeface="Optane"/>
              </a:rPr>
              <a:t> are </a:t>
            </a:r>
            <a:r>
              <a:rPr lang="it-IT" sz="2400" dirty="0" err="1" smtClean="0">
                <a:latin typeface="Optane"/>
                <a:cs typeface="Optane"/>
              </a:rPr>
              <a:t>excluded</a:t>
            </a:r>
            <a:r>
              <a:rPr lang="it-IT" sz="2400" dirty="0" smtClean="0">
                <a:latin typeface="Optane"/>
                <a:cs typeface="Optane"/>
              </a:rPr>
              <a:t>)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smtClean="0">
                <a:solidFill>
                  <a:srgbClr val="0000FF"/>
                </a:solidFill>
                <a:latin typeface="Optane"/>
                <a:cs typeface="Optane"/>
              </a:rPr>
              <a:t>ISRE?</a:t>
            </a: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Household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incomes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adjusted</a:t>
            </a:r>
            <a:r>
              <a:rPr lang="it-IT" sz="2400" dirty="0" smtClean="0">
                <a:latin typeface="Optane"/>
                <a:cs typeface="Optane"/>
              </a:rPr>
              <a:t> for family </a:t>
            </a:r>
            <a:r>
              <a:rPr lang="it-IT" sz="2400" dirty="0" err="1" smtClean="0">
                <a:latin typeface="Optane"/>
                <a:cs typeface="Optane"/>
              </a:rPr>
              <a:t>size</a:t>
            </a:r>
            <a:r>
              <a:rPr lang="it-IT" sz="2400" dirty="0" smtClean="0">
                <a:latin typeface="Optane"/>
                <a:cs typeface="Optane"/>
              </a:rPr>
              <a:t> (</a:t>
            </a:r>
            <a:r>
              <a:rPr lang="it-IT" sz="2400" dirty="0" err="1" smtClean="0">
                <a:latin typeface="Optane"/>
                <a:cs typeface="Optane"/>
              </a:rPr>
              <a:t>equivalence</a:t>
            </a:r>
            <a:r>
              <a:rPr lang="it-IT" sz="2400" dirty="0" smtClean="0">
                <a:latin typeface="Optane"/>
                <a:cs typeface="Optane"/>
              </a:rPr>
              <a:t> scale)</a:t>
            </a: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All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incomes</a:t>
            </a:r>
            <a:r>
              <a:rPr lang="it-IT" sz="2400" dirty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taken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into</a:t>
            </a:r>
            <a:r>
              <a:rPr lang="it-IT" sz="2400" dirty="0" smtClean="0">
                <a:latin typeface="Optane"/>
                <a:cs typeface="Optane"/>
              </a:rPr>
              <a:t> account (</a:t>
            </a:r>
            <a:r>
              <a:rPr lang="it-IT" sz="2400" dirty="0" err="1" smtClean="0">
                <a:latin typeface="Optane"/>
                <a:cs typeface="Optane"/>
              </a:rPr>
              <a:t>except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disability</a:t>
            </a:r>
            <a:r>
              <a:rPr lang="it-IT" sz="2400" dirty="0" smtClean="0">
                <a:latin typeface="Optane"/>
                <a:cs typeface="Optane"/>
              </a:rPr>
              <a:t> benefits)</a:t>
            </a: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Disregard</a:t>
            </a:r>
            <a:r>
              <a:rPr lang="it-IT" sz="2400" dirty="0" smtClean="0">
                <a:latin typeface="Optane"/>
                <a:cs typeface="Optane"/>
              </a:rPr>
              <a:t> of </a:t>
            </a:r>
            <a:r>
              <a:rPr lang="it-IT" sz="2400" dirty="0" err="1" smtClean="0">
                <a:latin typeface="Optane"/>
                <a:cs typeface="Optane"/>
              </a:rPr>
              <a:t>rent</a:t>
            </a:r>
            <a:r>
              <a:rPr lang="it-IT" sz="2400" dirty="0" smtClean="0">
                <a:latin typeface="Optane"/>
                <a:cs typeface="Optane"/>
              </a:rPr>
              <a:t> up to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smtClean="0">
                <a:latin typeface="Optane"/>
                <a:cs typeface="Optane"/>
              </a:rPr>
              <a:t>a </a:t>
            </a:r>
            <a:r>
              <a:rPr lang="it-IT" sz="2400" dirty="0" smtClean="0">
                <a:latin typeface="Optane"/>
                <a:cs typeface="Optane"/>
              </a:rPr>
              <a:t>7,000 </a:t>
            </a:r>
            <a:r>
              <a:rPr lang="it-IT" sz="2400" dirty="0" smtClean="0">
                <a:latin typeface="Optane"/>
                <a:cs typeface="Optane"/>
              </a:rPr>
              <a:t>euro</a:t>
            </a:r>
            <a:r>
              <a:rPr lang="it-IT" sz="2400" dirty="0" smtClean="0">
                <a:latin typeface="Optane"/>
                <a:cs typeface="Optane"/>
              </a:rPr>
              <a:t>/</a:t>
            </a:r>
            <a:r>
              <a:rPr lang="it-IT" sz="2400" dirty="0" err="1" smtClean="0">
                <a:latin typeface="Optane"/>
                <a:cs typeface="Optane"/>
              </a:rPr>
              <a:t>year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smtClean="0">
                <a:latin typeface="Optane"/>
                <a:cs typeface="Optane"/>
              </a:rPr>
              <a:t>+ 500 euro </a:t>
            </a:r>
            <a:r>
              <a:rPr lang="it-IT" sz="2400" dirty="0" smtClean="0">
                <a:latin typeface="Optane"/>
                <a:cs typeface="Optane"/>
              </a:rPr>
              <a:t>per </a:t>
            </a:r>
            <a:r>
              <a:rPr lang="it-IT" sz="2400" dirty="0" err="1" smtClean="0">
                <a:latin typeface="Optane"/>
                <a:cs typeface="Optane"/>
              </a:rPr>
              <a:t>child</a:t>
            </a:r>
            <a:r>
              <a:rPr lang="it-IT" sz="2400" dirty="0" smtClean="0">
                <a:latin typeface="Optane"/>
                <a:cs typeface="Optane"/>
              </a:rPr>
              <a:t> (</a:t>
            </a:r>
            <a:r>
              <a:rPr lang="it-IT" sz="2400" dirty="0" err="1" smtClean="0">
                <a:latin typeface="Optane"/>
                <a:cs typeface="Optane"/>
              </a:rPr>
              <a:t>after</a:t>
            </a:r>
            <a:r>
              <a:rPr lang="it-IT" sz="2400" dirty="0" smtClean="0">
                <a:latin typeface="Optane"/>
                <a:cs typeface="Optane"/>
              </a:rPr>
              <a:t> the </a:t>
            </a:r>
            <a:r>
              <a:rPr lang="it-IT" sz="2400" dirty="0" err="1" smtClean="0">
                <a:latin typeface="Optane"/>
                <a:cs typeface="Optane"/>
              </a:rPr>
              <a:t>second</a:t>
            </a:r>
            <a:r>
              <a:rPr lang="it-IT" sz="2400" dirty="0" smtClean="0">
                <a:latin typeface="Optane"/>
                <a:cs typeface="Optane"/>
              </a:rPr>
              <a:t>)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Labour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income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d</a:t>
            </a:r>
            <a:r>
              <a:rPr lang="it-IT" sz="2400" dirty="0" err="1" smtClean="0">
                <a:latin typeface="Optane"/>
                <a:cs typeface="Optane"/>
              </a:rPr>
              <a:t>isregard</a:t>
            </a:r>
            <a:r>
              <a:rPr lang="it-IT" sz="2400" dirty="0" smtClean="0">
                <a:latin typeface="Optane"/>
                <a:cs typeface="Optane"/>
              </a:rPr>
              <a:t> of 20%, up to 3,000 </a:t>
            </a:r>
            <a:r>
              <a:rPr lang="it-IT" sz="2400" dirty="0" smtClean="0">
                <a:latin typeface="Optane"/>
                <a:cs typeface="Optane"/>
              </a:rPr>
              <a:t>euro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Cambria"/>
              <a:cs typeface="Cambria"/>
            </a:endParaRPr>
          </a:p>
          <a:p>
            <a:pPr algn="just">
              <a:spcAft>
                <a:spcPts val="1200"/>
              </a:spcAft>
            </a:pPr>
            <a:endParaRPr lang="it-IT" sz="1600" dirty="0">
              <a:solidFill>
                <a:prstClr val="black"/>
              </a:solidFill>
              <a:latin typeface="Cambria" panose="02040503050406030204" pitchFamily="18" charset="0"/>
              <a:cs typeface="Helvetic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60512" y="404664"/>
            <a:ext cx="6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Cash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transfer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09029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727733"/>
              </p:ext>
            </p:extLst>
          </p:nvPr>
        </p:nvGraphicFramePr>
        <p:xfrm>
          <a:off x="1651000" y="1227666"/>
          <a:ext cx="6603999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1333"/>
                <a:gridCol w="2201333"/>
                <a:gridCol w="2201333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Number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of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household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members</a:t>
                      </a:r>
                      <a:endParaRPr lang="it-IT" sz="2000" b="1" dirty="0">
                        <a:solidFill>
                          <a:srgbClr val="000000"/>
                        </a:solidFill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Eligibility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threshold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(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incomes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in €, net of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rent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and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other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disregards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)</a:t>
                      </a:r>
                      <a:endParaRPr lang="it-IT" sz="2000" b="1" dirty="0">
                        <a:solidFill>
                          <a:srgbClr val="000000"/>
                        </a:solidFill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Gross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incomes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*</a:t>
                      </a:r>
                    </a:p>
                    <a:p>
                      <a:endParaRPr lang="it-IT" sz="2000" b="1" dirty="0">
                        <a:solidFill>
                          <a:srgbClr val="000000"/>
                        </a:solidFill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3,000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8,250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4,710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11,137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6,120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13,650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4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7,380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15,780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8,550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17,550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* </a:t>
                      </a:r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hp</a:t>
                      </a:r>
                      <a:r>
                        <a:rPr lang="it-IT" sz="2000" dirty="0" smtClean="0">
                          <a:latin typeface="Optane"/>
                          <a:cs typeface="Optane"/>
                        </a:rPr>
                        <a:t>: </a:t>
                      </a:r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paid</a:t>
                      </a:r>
                      <a:r>
                        <a:rPr lang="it-IT" sz="200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employment</a:t>
                      </a:r>
                      <a:r>
                        <a:rPr lang="it-IT" sz="2000" dirty="0" smtClean="0">
                          <a:latin typeface="Optane"/>
                          <a:cs typeface="Optane"/>
                        </a:rPr>
                        <a:t>, </a:t>
                      </a:r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rent</a:t>
                      </a:r>
                      <a:r>
                        <a:rPr lang="it-IT" sz="2000" dirty="0" smtClean="0">
                          <a:latin typeface="Optane"/>
                          <a:cs typeface="Optane"/>
                        </a:rPr>
                        <a:t> 300 €/</a:t>
                      </a:r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month</a:t>
                      </a:r>
                      <a:r>
                        <a:rPr lang="it-IT" sz="2000" dirty="0" smtClean="0">
                          <a:latin typeface="Optane"/>
                          <a:cs typeface="Optane"/>
                        </a:rPr>
                        <a:t>,</a:t>
                      </a:r>
                      <a:r>
                        <a:rPr lang="it-IT" sz="20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aseline="0" dirty="0" err="1" smtClean="0">
                          <a:latin typeface="Optane"/>
                          <a:cs typeface="Optane"/>
                        </a:rPr>
                        <a:t>increased</a:t>
                      </a:r>
                      <a:r>
                        <a:rPr lang="it-IT" sz="2000" baseline="0" dirty="0" smtClean="0">
                          <a:latin typeface="Optane"/>
                          <a:cs typeface="Optane"/>
                        </a:rPr>
                        <a:t> by 50€/</a:t>
                      </a:r>
                      <a:r>
                        <a:rPr lang="it-IT" sz="2000" baseline="0" dirty="0" err="1" smtClean="0">
                          <a:latin typeface="Optane"/>
                          <a:cs typeface="Optane"/>
                        </a:rPr>
                        <a:t>month</a:t>
                      </a:r>
                      <a:r>
                        <a:rPr lang="it-IT" sz="2000" baseline="0" dirty="0" smtClean="0">
                          <a:latin typeface="Optane"/>
                          <a:cs typeface="Optane"/>
                        </a:rPr>
                        <a:t> for </a:t>
                      </a:r>
                      <a:r>
                        <a:rPr lang="it-IT" sz="2000" baseline="0" dirty="0" err="1" smtClean="0">
                          <a:latin typeface="Optane"/>
                          <a:cs typeface="Optane"/>
                        </a:rPr>
                        <a:t>each</a:t>
                      </a:r>
                      <a:r>
                        <a:rPr lang="it-IT" sz="20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aseline="0" dirty="0" err="1" smtClean="0">
                          <a:latin typeface="Optane"/>
                          <a:cs typeface="Optane"/>
                        </a:rPr>
                        <a:t>additional</a:t>
                      </a:r>
                      <a:r>
                        <a:rPr lang="it-IT" sz="20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aseline="0" dirty="0" err="1" smtClean="0">
                          <a:latin typeface="Optane"/>
                          <a:cs typeface="Optane"/>
                        </a:rPr>
                        <a:t>household</a:t>
                      </a:r>
                      <a:r>
                        <a:rPr lang="it-IT" sz="2000" baseline="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aseline="0" dirty="0" err="1" smtClean="0">
                          <a:latin typeface="Optane"/>
                          <a:cs typeface="Optane"/>
                        </a:rPr>
                        <a:t>member</a:t>
                      </a:r>
                      <a:r>
                        <a:rPr lang="it-IT" sz="2000" baseline="0" dirty="0" smtClean="0">
                          <a:latin typeface="Optane"/>
                          <a:cs typeface="Optane"/>
                        </a:rPr>
                        <a:t>) 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60512" y="404664"/>
            <a:ext cx="6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Cash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transfer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47531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99843"/>
              </p:ext>
            </p:extLst>
          </p:nvPr>
        </p:nvGraphicFramePr>
        <p:xfrm>
          <a:off x="1651000" y="1227666"/>
          <a:ext cx="66040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000"/>
                <a:gridCol w="1651000"/>
                <a:gridCol w="1651000"/>
                <a:gridCol w="1651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Number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of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household</a:t>
                      </a:r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="1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members</a:t>
                      </a:r>
                      <a:endParaRPr lang="it-IT" sz="2000" b="1" dirty="0">
                        <a:solidFill>
                          <a:srgbClr val="000000"/>
                        </a:solidFill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baseline="0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Income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="1" baseline="0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threshold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*</a:t>
                      </a:r>
                      <a:endParaRPr lang="it-IT" sz="2000" b="1" dirty="0">
                        <a:solidFill>
                          <a:srgbClr val="000000"/>
                        </a:solidFill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baseline="0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Eligibility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="1" baseline="0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threshold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(75% of </a:t>
                      </a:r>
                      <a:r>
                        <a:rPr lang="it-IT" sz="2000" b="1" baseline="0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income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b="1" baseline="0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threshold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)</a:t>
                      </a:r>
                      <a:endParaRPr lang="it-IT" sz="2000" b="1" dirty="0" smtClean="0">
                        <a:solidFill>
                          <a:srgbClr val="000000"/>
                        </a:solidFill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Maximum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benefit </a:t>
                      </a:r>
                      <a:r>
                        <a:rPr lang="it-IT" sz="2000" b="1" baseline="0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amount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 (</a:t>
                      </a:r>
                      <a:r>
                        <a:rPr lang="it-IT" sz="2000" b="1" baseline="0" dirty="0" err="1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monthly</a:t>
                      </a:r>
                      <a:r>
                        <a:rPr lang="it-IT" sz="2000" b="1" baseline="0" dirty="0" smtClean="0">
                          <a:solidFill>
                            <a:srgbClr val="000000"/>
                          </a:solidFill>
                          <a:latin typeface="Optane"/>
                          <a:cs typeface="Optane"/>
                        </a:rPr>
                        <a:t>)</a:t>
                      </a:r>
                      <a:endParaRPr lang="it-IT" sz="2000" b="1" dirty="0">
                        <a:solidFill>
                          <a:srgbClr val="000000"/>
                        </a:solidFill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3,000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2,250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187.5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4,710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3,532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294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6,120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4,590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382.5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4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7,380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5,535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461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8,550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6,412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534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6 or more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8,637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6,478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540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it-IT" sz="2000" dirty="0" smtClean="0">
                          <a:latin typeface="Optane"/>
                          <a:cs typeface="Optane"/>
                        </a:rPr>
                        <a:t>* Net of </a:t>
                      </a:r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rent</a:t>
                      </a:r>
                      <a:r>
                        <a:rPr lang="it-IT" sz="2000" dirty="0" smtClean="0">
                          <a:latin typeface="Optane"/>
                          <a:cs typeface="Optane"/>
                        </a:rPr>
                        <a:t> and </a:t>
                      </a:r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other</a:t>
                      </a:r>
                      <a:r>
                        <a:rPr lang="it-IT" sz="2000" dirty="0" smtClean="0">
                          <a:latin typeface="Optane"/>
                          <a:cs typeface="Optane"/>
                        </a:rPr>
                        <a:t> </a:t>
                      </a:r>
                      <a:r>
                        <a:rPr lang="it-IT" sz="2000" dirty="0" err="1" smtClean="0">
                          <a:latin typeface="Optane"/>
                          <a:cs typeface="Optane"/>
                        </a:rPr>
                        <a:t>disregards</a:t>
                      </a:r>
                      <a:endParaRPr lang="it-IT" sz="2000" dirty="0">
                        <a:latin typeface="Optane"/>
                        <a:cs typeface="Optane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60512" y="404664"/>
            <a:ext cx="6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Cash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transfer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361318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79066" y="964691"/>
            <a:ext cx="8347869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it-IT" sz="2400" dirty="0" smtClean="0">
              <a:latin typeface="Cambria"/>
              <a:cs typeface="Cambria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Claimant</a:t>
            </a:r>
            <a:r>
              <a:rPr lang="it-IT" sz="2400" dirty="0" smtClean="0">
                <a:latin typeface="Optane"/>
                <a:cs typeface="Optane"/>
              </a:rPr>
              <a:t> and </a:t>
            </a:r>
            <a:r>
              <a:rPr lang="it-IT" sz="2400" dirty="0" err="1" smtClean="0">
                <a:latin typeface="Optane"/>
                <a:cs typeface="Optane"/>
              </a:rPr>
              <a:t>household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catered</a:t>
            </a:r>
            <a:r>
              <a:rPr lang="it-IT" sz="2400" dirty="0" smtClean="0">
                <a:latin typeface="Optane"/>
                <a:cs typeface="Optane"/>
              </a:rPr>
              <a:t> to by </a:t>
            </a:r>
            <a:r>
              <a:rPr lang="it-IT" sz="2400" dirty="0" err="1" smtClean="0">
                <a:latin typeface="Optane"/>
                <a:cs typeface="Optane"/>
              </a:rPr>
              <a:t>municipalities</a:t>
            </a:r>
            <a:r>
              <a:rPr lang="it-IT" sz="2400" dirty="0" smtClean="0">
                <a:latin typeface="Optane"/>
                <a:cs typeface="Optane"/>
              </a:rPr>
              <a:t> (social </a:t>
            </a:r>
            <a:r>
              <a:rPr lang="it-IT" sz="2400" dirty="0" err="1" smtClean="0">
                <a:latin typeface="Optane"/>
                <a:cs typeface="Optane"/>
              </a:rPr>
              <a:t>services</a:t>
            </a:r>
            <a:r>
              <a:rPr lang="it-IT" sz="2400" dirty="0" smtClean="0">
                <a:latin typeface="Optane"/>
                <a:cs typeface="Optane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Multidimensional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assessment</a:t>
            </a:r>
            <a:r>
              <a:rPr lang="it-IT" sz="2400" dirty="0" smtClean="0">
                <a:latin typeface="Optane"/>
                <a:cs typeface="Optane"/>
              </a:rPr>
              <a:t> of </a:t>
            </a:r>
            <a:r>
              <a:rPr lang="it-IT" sz="2400" dirty="0" err="1" smtClean="0">
                <a:latin typeface="Optane"/>
                <a:cs typeface="Optane"/>
              </a:rPr>
              <a:t>needs</a:t>
            </a:r>
            <a:r>
              <a:rPr lang="it-IT" sz="2400" dirty="0" smtClean="0">
                <a:latin typeface="Optane"/>
                <a:cs typeface="Optane"/>
              </a:rPr>
              <a:t> (</a:t>
            </a:r>
            <a:r>
              <a:rPr lang="it-IT" sz="2400" dirty="0" err="1" smtClean="0">
                <a:latin typeface="Optane"/>
                <a:cs typeface="Optane"/>
              </a:rPr>
              <a:t>want</a:t>
            </a:r>
            <a:r>
              <a:rPr lang="it-IT" sz="2400" dirty="0" smtClean="0">
                <a:latin typeface="Optane"/>
                <a:cs typeface="Optane"/>
              </a:rPr>
              <a:t> of work, </a:t>
            </a:r>
            <a:r>
              <a:rPr lang="it-IT" sz="2400" dirty="0" err="1" smtClean="0">
                <a:latin typeface="Optane"/>
                <a:cs typeface="Optane"/>
              </a:rPr>
              <a:t>medical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conditions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substance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abuse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mental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diseases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etc</a:t>
            </a:r>
            <a:r>
              <a:rPr lang="it-IT" sz="2400" dirty="0" smtClean="0">
                <a:latin typeface="Optane"/>
                <a:cs typeface="Optane"/>
              </a:rPr>
              <a:t>)</a:t>
            </a: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  <a:defRPr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  <a:defRPr/>
            </a:pPr>
            <a:r>
              <a:rPr lang="it-IT" sz="2400" dirty="0" smtClean="0">
                <a:latin typeface="Optane"/>
                <a:cs typeface="Optane"/>
              </a:rPr>
              <a:t>Social </a:t>
            </a:r>
            <a:r>
              <a:rPr lang="it-IT" sz="2400" dirty="0" err="1" smtClean="0">
                <a:latin typeface="Optane"/>
                <a:cs typeface="Optane"/>
              </a:rPr>
              <a:t>services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liaise</a:t>
            </a:r>
            <a:r>
              <a:rPr lang="it-IT" sz="2400" dirty="0" smtClean="0">
                <a:latin typeface="Optane"/>
                <a:cs typeface="Optane"/>
              </a:rPr>
              <a:t> with </a:t>
            </a:r>
            <a:r>
              <a:rPr lang="it-IT" sz="2400" dirty="0" err="1" smtClean="0">
                <a:latin typeface="Optane"/>
                <a:cs typeface="Optane"/>
              </a:rPr>
              <a:t>other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specialists</a:t>
            </a:r>
            <a:r>
              <a:rPr lang="it-IT" sz="2400" dirty="0" smtClean="0">
                <a:latin typeface="Optane"/>
                <a:cs typeface="Optane"/>
              </a:rPr>
              <a:t> from </a:t>
            </a:r>
            <a:r>
              <a:rPr lang="it-IT" sz="2400" dirty="0" err="1" smtClean="0">
                <a:latin typeface="Optane"/>
                <a:cs typeface="Optane"/>
              </a:rPr>
              <a:t>other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administrations</a:t>
            </a:r>
            <a:r>
              <a:rPr lang="it-IT" sz="2400" dirty="0" smtClean="0">
                <a:latin typeface="Optane"/>
                <a:cs typeface="Optane"/>
              </a:rPr>
              <a:t> (</a:t>
            </a:r>
            <a:r>
              <a:rPr lang="it-IT" sz="2400" dirty="0" err="1" smtClean="0">
                <a:latin typeface="Optane"/>
                <a:cs typeface="Optane"/>
              </a:rPr>
              <a:t>multidisciplinary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équipes</a:t>
            </a:r>
            <a:r>
              <a:rPr lang="it-IT" sz="2400" dirty="0" smtClean="0">
                <a:latin typeface="Optane"/>
                <a:cs typeface="Optane"/>
              </a:rPr>
              <a:t>)</a:t>
            </a:r>
            <a:r>
              <a:rPr lang="it-IT" sz="2400" dirty="0" smtClean="0">
                <a:latin typeface="Optane"/>
                <a:cs typeface="Optane"/>
              </a:rPr>
              <a:t>: </a:t>
            </a:r>
            <a:r>
              <a:rPr lang="it-IT" sz="2400" dirty="0" smtClean="0">
                <a:latin typeface="Optane"/>
                <a:cs typeface="Optane"/>
              </a:rPr>
              <a:t>PES, National </a:t>
            </a:r>
            <a:r>
              <a:rPr lang="it-IT" sz="2400" dirty="0" err="1" smtClean="0">
                <a:latin typeface="Optane"/>
                <a:cs typeface="Optane"/>
              </a:rPr>
              <a:t>Health</a:t>
            </a:r>
            <a:r>
              <a:rPr lang="it-IT" sz="2400" dirty="0" smtClean="0">
                <a:latin typeface="Optane"/>
                <a:cs typeface="Optane"/>
              </a:rPr>
              <a:t> System, </a:t>
            </a:r>
            <a:r>
              <a:rPr lang="it-IT" sz="2400" dirty="0" err="1" smtClean="0">
                <a:latin typeface="Optane"/>
                <a:cs typeface="Optane"/>
              </a:rPr>
              <a:t>Substance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Abuse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Units</a:t>
            </a:r>
            <a:r>
              <a:rPr lang="it-IT" sz="2400" dirty="0" smtClean="0">
                <a:latin typeface="Optane"/>
                <a:cs typeface="Optane"/>
              </a:rPr>
              <a:t>, etc.</a:t>
            </a: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  <a:defRPr/>
            </a:pPr>
            <a:endParaRPr lang="it-IT" sz="2400" dirty="0" smtClean="0">
              <a:solidFill>
                <a:prstClr val="black"/>
              </a:solidFill>
              <a:latin typeface="Optane"/>
              <a:cs typeface="Optane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  <a:defRPr/>
            </a:pP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Individualised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insertion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(and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activation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)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programme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signed</a:t>
            </a:r>
            <a:endParaRPr lang="it-IT" sz="2400" dirty="0" smtClean="0">
              <a:solidFill>
                <a:prstClr val="black"/>
              </a:solidFill>
              <a:latin typeface="Optane"/>
              <a:cs typeface="Optane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  <a:defRPr/>
            </a:pPr>
            <a:endParaRPr lang="it-IT" sz="2400" dirty="0">
              <a:solidFill>
                <a:prstClr val="black"/>
              </a:solidFill>
              <a:latin typeface="Optane"/>
              <a:cs typeface="Optane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  <a:defRPr/>
            </a:pP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Contract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between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household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and public authority,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envisages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sanctions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if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no 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compliance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 (</a:t>
            </a:r>
            <a:r>
              <a:rPr lang="it-IT" sz="2400" dirty="0" err="1" smtClean="0">
                <a:solidFill>
                  <a:prstClr val="black"/>
                </a:solidFill>
                <a:latin typeface="Optane"/>
                <a:cs typeface="Optane"/>
              </a:rPr>
              <a:t>conditionality</a:t>
            </a:r>
            <a:r>
              <a:rPr lang="it-IT" sz="2400" dirty="0" smtClean="0">
                <a:solidFill>
                  <a:prstClr val="black"/>
                </a:solidFill>
                <a:latin typeface="Optane"/>
                <a:cs typeface="Optane"/>
              </a:rPr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0512" y="404664"/>
            <a:ext cx="6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Individualised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insertion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programme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21942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1"/>
            <a:ext cx="2311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4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900"/>
            <a:ext cx="9906000" cy="51517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latin typeface="Optane"/>
                <a:cs typeface="Optane"/>
              </a:rPr>
              <a:t>Growth</a:t>
            </a:r>
            <a:r>
              <a:rPr lang="it-IT" sz="2400" b="1" dirty="0" smtClean="0">
                <a:latin typeface="Optane"/>
                <a:cs typeface="Optane"/>
              </a:rPr>
              <a:t> and </a:t>
            </a:r>
            <a:r>
              <a:rPr lang="it-IT" sz="2400" b="1" dirty="0" err="1" smtClean="0">
                <a:latin typeface="Optane"/>
                <a:cs typeface="Optane"/>
              </a:rPr>
              <a:t>employment</a:t>
            </a:r>
            <a:r>
              <a:rPr lang="it-IT" sz="2400" b="1" dirty="0" smtClean="0">
                <a:latin typeface="Optane"/>
                <a:cs typeface="Optane"/>
              </a:rPr>
              <a:t> in and </a:t>
            </a:r>
            <a:r>
              <a:rPr lang="it-IT" sz="2400" b="1" dirty="0" err="1" smtClean="0">
                <a:latin typeface="Optane"/>
                <a:cs typeface="Optane"/>
              </a:rPr>
              <a:t>after</a:t>
            </a:r>
            <a:r>
              <a:rPr lang="it-IT" sz="2400" b="1" dirty="0" smtClean="0">
                <a:latin typeface="Optane"/>
                <a:cs typeface="Optane"/>
              </a:rPr>
              <a:t> the </a:t>
            </a:r>
            <a:r>
              <a:rPr lang="it-IT" sz="2400" b="1" dirty="0" err="1" smtClean="0">
                <a:latin typeface="Optane"/>
                <a:cs typeface="Optane"/>
              </a:rPr>
              <a:t>crisis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33736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1"/>
            <a:ext cx="2311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40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79066" y="929159"/>
            <a:ext cx="834786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endParaRPr lang="it-IT" sz="2400" dirty="0" smtClean="0">
              <a:latin typeface="Cambria"/>
              <a:cs typeface="Cambri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Approx</a:t>
            </a:r>
            <a:r>
              <a:rPr lang="it-IT" sz="2400" dirty="0" smtClean="0">
                <a:latin typeface="Optane"/>
                <a:cs typeface="Optane"/>
              </a:rPr>
              <a:t>. </a:t>
            </a:r>
            <a:r>
              <a:rPr lang="it-IT" sz="2400" dirty="0" smtClean="0">
                <a:latin typeface="Optane"/>
                <a:cs typeface="Optane"/>
              </a:rPr>
              <a:t>3 </a:t>
            </a:r>
            <a:r>
              <a:rPr lang="it-IT" sz="2400" dirty="0" err="1" smtClean="0">
                <a:latin typeface="Optane"/>
                <a:cs typeface="Optane"/>
              </a:rPr>
              <a:t>billion</a:t>
            </a:r>
            <a:r>
              <a:rPr lang="it-IT" sz="2400" dirty="0" smtClean="0">
                <a:latin typeface="Optane"/>
                <a:cs typeface="Optane"/>
              </a:rPr>
              <a:t>/euro per </a:t>
            </a:r>
            <a:r>
              <a:rPr lang="it-IT" sz="2400" dirty="0" err="1" smtClean="0">
                <a:latin typeface="Optane"/>
                <a:cs typeface="Optane"/>
              </a:rPr>
              <a:t>year</a:t>
            </a:r>
            <a:r>
              <a:rPr lang="it-IT" sz="2400" dirty="0" smtClean="0">
                <a:latin typeface="Optane"/>
                <a:cs typeface="Optane"/>
              </a:rPr>
              <a:t> (0.17% GDP)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smtClean="0">
                <a:latin typeface="Optane"/>
                <a:cs typeface="Optane"/>
              </a:rPr>
              <a:t>2 </a:t>
            </a:r>
            <a:r>
              <a:rPr lang="it-IT" sz="2400" dirty="0" err="1" smtClean="0">
                <a:latin typeface="Optane"/>
                <a:cs typeface="Optane"/>
              </a:rPr>
              <a:t>billion</a:t>
            </a:r>
            <a:r>
              <a:rPr lang="it-IT" sz="2400" dirty="0" smtClean="0">
                <a:latin typeface="Optane"/>
                <a:cs typeface="Optane"/>
              </a:rPr>
              <a:t>/euro </a:t>
            </a:r>
            <a:r>
              <a:rPr lang="it-IT" sz="2400" dirty="0" err="1" smtClean="0">
                <a:latin typeface="Optane"/>
                <a:cs typeface="Optane"/>
              </a:rPr>
              <a:t>alloted</a:t>
            </a:r>
            <a:r>
              <a:rPr lang="it-IT" sz="2400" dirty="0" smtClean="0">
                <a:latin typeface="Optane"/>
                <a:cs typeface="Optane"/>
              </a:rPr>
              <a:t> to cash transfer, the </a:t>
            </a:r>
            <a:r>
              <a:rPr lang="it-IT" sz="2400" dirty="0" err="1" smtClean="0">
                <a:latin typeface="Optane"/>
                <a:cs typeface="Optane"/>
              </a:rPr>
              <a:t>rest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devoted</a:t>
            </a:r>
            <a:r>
              <a:rPr lang="it-IT" sz="2400" dirty="0" smtClean="0">
                <a:latin typeface="Optane"/>
                <a:cs typeface="Optane"/>
              </a:rPr>
              <a:t> to </a:t>
            </a:r>
            <a:r>
              <a:rPr lang="it-IT" sz="2400" dirty="0" err="1" smtClean="0">
                <a:latin typeface="Optane"/>
                <a:cs typeface="Optane"/>
              </a:rPr>
              <a:t>services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err="1" smtClean="0">
                <a:latin typeface="Optane"/>
                <a:cs typeface="Optane"/>
              </a:rPr>
              <a:t>Covers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half</a:t>
            </a:r>
            <a:r>
              <a:rPr lang="it-IT" sz="2400" dirty="0" smtClean="0">
                <a:latin typeface="Optane"/>
                <a:cs typeface="Optane"/>
              </a:rPr>
              <a:t> of  </a:t>
            </a:r>
            <a:r>
              <a:rPr lang="it-IT" sz="2400" dirty="0" err="1" smtClean="0">
                <a:latin typeface="Optane"/>
                <a:cs typeface="Optane"/>
              </a:rPr>
              <a:t>population</a:t>
            </a:r>
            <a:r>
              <a:rPr lang="it-IT" sz="2400" dirty="0" smtClean="0">
                <a:latin typeface="Optane"/>
                <a:cs typeface="Optane"/>
              </a:rPr>
              <a:t> in “</a:t>
            </a:r>
            <a:r>
              <a:rPr lang="it-IT" sz="2400" dirty="0" err="1" smtClean="0">
                <a:latin typeface="Optane"/>
                <a:cs typeface="Optane"/>
              </a:rPr>
              <a:t>absolute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poverty</a:t>
            </a:r>
            <a:r>
              <a:rPr lang="it-IT" sz="2400" dirty="0" smtClean="0">
                <a:latin typeface="Optane"/>
                <a:cs typeface="Optane"/>
              </a:rPr>
              <a:t>” (</a:t>
            </a:r>
            <a:r>
              <a:rPr lang="it-IT" sz="2400" dirty="0" err="1" smtClean="0">
                <a:latin typeface="Optane"/>
                <a:cs typeface="Optane"/>
              </a:rPr>
              <a:t>actually</a:t>
            </a:r>
            <a:r>
              <a:rPr lang="it-IT" sz="2400" dirty="0" smtClean="0">
                <a:latin typeface="Optane"/>
                <a:cs typeface="Optane"/>
              </a:rPr>
              <a:t> a </a:t>
            </a:r>
            <a:r>
              <a:rPr lang="it-IT" sz="2400" dirty="0" err="1" smtClean="0">
                <a:latin typeface="Optane"/>
                <a:cs typeface="Optane"/>
              </a:rPr>
              <a:t>reference</a:t>
            </a:r>
            <a:r>
              <a:rPr lang="it-IT" sz="2400" dirty="0" smtClean="0">
                <a:latin typeface="Optane"/>
                <a:cs typeface="Optane"/>
              </a:rPr>
              <a:t> budget)</a:t>
            </a: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2400" dirty="0" smtClean="0">
                <a:latin typeface="Optane"/>
                <a:cs typeface="Optane"/>
              </a:rPr>
              <a:t>700,000 </a:t>
            </a:r>
            <a:r>
              <a:rPr lang="it-IT" sz="2400" dirty="0" err="1" smtClean="0">
                <a:latin typeface="Optane"/>
                <a:cs typeface="Optane"/>
              </a:rPr>
              <a:t>households</a:t>
            </a: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2400" dirty="0">
                <a:latin typeface="Optane"/>
                <a:cs typeface="Optane"/>
              </a:rPr>
              <a:t>2,5 </a:t>
            </a:r>
            <a:r>
              <a:rPr lang="it-IT" sz="2400" dirty="0" err="1" smtClean="0">
                <a:latin typeface="Optane"/>
                <a:cs typeface="Optane"/>
              </a:rPr>
              <a:t>million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individuals</a:t>
            </a:r>
            <a:r>
              <a:rPr lang="it-IT" sz="2400" dirty="0" smtClean="0">
                <a:latin typeface="Optane"/>
                <a:cs typeface="Optane"/>
              </a:rPr>
              <a:t> (700,000 of </a:t>
            </a:r>
            <a:r>
              <a:rPr lang="it-IT" sz="2400" dirty="0" err="1" smtClean="0">
                <a:latin typeface="Optane"/>
                <a:cs typeface="Optane"/>
              </a:rPr>
              <a:t>which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underage</a:t>
            </a:r>
            <a:r>
              <a:rPr lang="it-IT" sz="2400" dirty="0" smtClean="0">
                <a:latin typeface="Optane"/>
                <a:cs typeface="Optane"/>
              </a:rPr>
              <a:t>)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it-IT" sz="2400" dirty="0" smtClean="0">
                <a:latin typeface="Optane"/>
                <a:cs typeface="Optane"/>
              </a:rPr>
              <a:t>Maximum benefit </a:t>
            </a:r>
            <a:r>
              <a:rPr lang="it-IT" sz="2400" dirty="0" err="1" smtClean="0">
                <a:latin typeface="Optane"/>
                <a:cs typeface="Optane"/>
              </a:rPr>
              <a:t>duration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smtClean="0">
                <a:latin typeface="Optane"/>
                <a:cs typeface="Optane"/>
              </a:rPr>
              <a:t>18 </a:t>
            </a:r>
            <a:r>
              <a:rPr lang="it-IT" sz="2400" dirty="0" err="1" smtClean="0">
                <a:latin typeface="Optane"/>
                <a:cs typeface="Optane"/>
              </a:rPr>
              <a:t>months</a:t>
            </a:r>
            <a:r>
              <a:rPr lang="it-IT" sz="2400" dirty="0" smtClean="0">
                <a:latin typeface="Optane"/>
                <a:cs typeface="Optane"/>
              </a:rPr>
              <a:t>, </a:t>
            </a:r>
            <a:r>
              <a:rPr lang="it-IT" sz="2400" dirty="0" err="1" smtClean="0">
                <a:latin typeface="Optane"/>
                <a:cs typeface="Optane"/>
              </a:rPr>
              <a:t>followed</a:t>
            </a:r>
            <a:r>
              <a:rPr lang="it-IT" sz="2400" dirty="0" smtClean="0">
                <a:latin typeface="Optane"/>
                <a:cs typeface="Optane"/>
              </a:rPr>
              <a:t> by</a:t>
            </a:r>
            <a:r>
              <a:rPr lang="it-IT" sz="2400" dirty="0" smtClean="0">
                <a:latin typeface="Optane"/>
                <a:cs typeface="Optane"/>
              </a:rPr>
              <a:t> a 6-month </a:t>
            </a:r>
            <a:r>
              <a:rPr lang="it-IT" sz="2400" dirty="0" err="1" smtClean="0">
                <a:latin typeface="Optane"/>
                <a:cs typeface="Optane"/>
              </a:rPr>
              <a:t>waiting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err="1" smtClean="0">
                <a:latin typeface="Optane"/>
                <a:cs typeface="Optane"/>
              </a:rPr>
              <a:t>period</a:t>
            </a:r>
            <a:r>
              <a:rPr lang="it-IT" sz="2400" dirty="0" smtClean="0">
                <a:latin typeface="Optane"/>
                <a:cs typeface="Optane"/>
              </a:rPr>
              <a:t> , </a:t>
            </a:r>
            <a:r>
              <a:rPr lang="it-IT" sz="2400" dirty="0" err="1" smtClean="0">
                <a:latin typeface="Optane"/>
                <a:cs typeface="Optane"/>
              </a:rPr>
              <a:t>then</a:t>
            </a:r>
            <a:r>
              <a:rPr lang="it-IT" sz="2400" dirty="0" smtClean="0">
                <a:latin typeface="Optane"/>
                <a:cs typeface="Optane"/>
              </a:rPr>
              <a:t> 12 more </a:t>
            </a:r>
            <a:r>
              <a:rPr lang="it-IT" sz="2400" dirty="0" err="1" smtClean="0">
                <a:latin typeface="Optane"/>
                <a:cs typeface="Optane"/>
              </a:rPr>
              <a:t>months</a:t>
            </a:r>
            <a:r>
              <a:rPr lang="it-IT" sz="2400" dirty="0" smtClean="0">
                <a:latin typeface="Optane"/>
                <a:cs typeface="Optane"/>
              </a:rPr>
              <a:t> </a:t>
            </a:r>
            <a:r>
              <a:rPr lang="it-IT" sz="2400" dirty="0" smtClean="0">
                <a:latin typeface="Optane"/>
                <a:cs typeface="Optane"/>
              </a:rPr>
              <a:t>are </a:t>
            </a:r>
            <a:r>
              <a:rPr lang="it-IT" sz="2400" dirty="0" err="1" smtClean="0">
                <a:latin typeface="Optane"/>
                <a:cs typeface="Optane"/>
              </a:rPr>
              <a:t>possible</a:t>
            </a: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  <a:defRPr/>
            </a:pPr>
            <a:endParaRPr lang="it-IT" sz="2400" dirty="0">
              <a:latin typeface="Optane"/>
              <a:cs typeface="Optane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60512" y="404664"/>
            <a:ext cx="644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REI: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outlay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,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beneficiaries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,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duration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356906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40065" y="325499"/>
            <a:ext cx="713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Expenditure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on STW,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2017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(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millions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of euro)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1268760"/>
            <a:ext cx="68453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40065" y="325499"/>
            <a:ext cx="713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Expenditure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on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main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UB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, 2017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(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millions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of euro)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1772816"/>
            <a:ext cx="8355330" cy="30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40064" y="325499"/>
            <a:ext cx="760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Expenditure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on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other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UB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, 2017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(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millions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of euro)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2204864"/>
            <a:ext cx="7277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1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1"/>
            <a:ext cx="2311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5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500"/>
            <a:ext cx="9906000" cy="51857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latin typeface="Optane"/>
                <a:cs typeface="Optane"/>
              </a:rPr>
              <a:t>Growth</a:t>
            </a:r>
            <a:r>
              <a:rPr lang="it-IT" sz="2400" b="1" dirty="0" smtClean="0">
                <a:latin typeface="Optane"/>
                <a:cs typeface="Optane"/>
              </a:rPr>
              <a:t> and </a:t>
            </a:r>
            <a:r>
              <a:rPr lang="it-IT" sz="2400" b="1" dirty="0" err="1" smtClean="0">
                <a:latin typeface="Optane"/>
                <a:cs typeface="Optane"/>
              </a:rPr>
              <a:t>employment</a:t>
            </a:r>
            <a:r>
              <a:rPr lang="it-IT" sz="2400" b="1" dirty="0" smtClean="0">
                <a:latin typeface="Optane"/>
                <a:cs typeface="Optane"/>
              </a:rPr>
              <a:t> in and </a:t>
            </a:r>
            <a:r>
              <a:rPr lang="it-IT" sz="2400" b="1" dirty="0" err="1" smtClean="0">
                <a:latin typeface="Optane"/>
                <a:cs typeface="Optane"/>
              </a:rPr>
              <a:t>after</a:t>
            </a:r>
            <a:r>
              <a:rPr lang="it-IT" sz="2400" b="1" dirty="0" smtClean="0">
                <a:latin typeface="Optane"/>
                <a:cs typeface="Optane"/>
              </a:rPr>
              <a:t> the </a:t>
            </a:r>
            <a:r>
              <a:rPr lang="it-IT" sz="2400" b="1" dirty="0" err="1" smtClean="0">
                <a:latin typeface="Optane"/>
                <a:cs typeface="Optane"/>
              </a:rPr>
              <a:t>crisis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44629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>
          <a:xfrm>
            <a:off x="7099300" y="6445251"/>
            <a:ext cx="2311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6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927100"/>
            <a:ext cx="8193088" cy="59309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err="1" smtClean="0">
                <a:latin typeface="Optane"/>
                <a:cs typeface="Optane"/>
              </a:rPr>
              <a:t>Growth</a:t>
            </a:r>
            <a:r>
              <a:rPr lang="it-IT" sz="2400" b="1" dirty="0" smtClean="0">
                <a:latin typeface="Optane"/>
                <a:cs typeface="Optane"/>
              </a:rPr>
              <a:t> and </a:t>
            </a:r>
            <a:r>
              <a:rPr lang="it-IT" sz="2400" b="1" dirty="0" err="1" smtClean="0">
                <a:latin typeface="Optane"/>
                <a:cs typeface="Optane"/>
              </a:rPr>
              <a:t>employment</a:t>
            </a:r>
            <a:r>
              <a:rPr lang="it-IT" sz="2400" b="1" dirty="0" smtClean="0">
                <a:latin typeface="Optane"/>
                <a:cs typeface="Optane"/>
              </a:rPr>
              <a:t> in and </a:t>
            </a:r>
            <a:r>
              <a:rPr lang="it-IT" sz="2400" b="1" dirty="0" err="1" smtClean="0">
                <a:latin typeface="Optane"/>
                <a:cs typeface="Optane"/>
              </a:rPr>
              <a:t>after</a:t>
            </a:r>
            <a:r>
              <a:rPr lang="it-IT" sz="2400" b="1" dirty="0" smtClean="0">
                <a:latin typeface="Optane"/>
                <a:cs typeface="Optane"/>
              </a:rPr>
              <a:t> the </a:t>
            </a:r>
            <a:r>
              <a:rPr lang="it-IT" sz="2400" b="1" dirty="0" err="1" smtClean="0">
                <a:latin typeface="Optane"/>
                <a:cs typeface="Optane"/>
              </a:rPr>
              <a:t>crisis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47752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32520" y="105273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it-IT" sz="2400" b="1" dirty="0" err="1">
                <a:solidFill>
                  <a:srgbClr val="000000"/>
                </a:solidFill>
                <a:latin typeface="Optane"/>
                <a:cs typeface="Optane"/>
              </a:rPr>
              <a:t>Employment</a:t>
            </a:r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Optane"/>
                <a:cs typeface="Optane"/>
              </a:rPr>
              <a:t>protection</a:t>
            </a:r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legislation</a:t>
            </a:r>
            <a:endParaRPr lang="it-IT" sz="2400" b="1" dirty="0" smtClean="0">
              <a:solidFill>
                <a:srgbClr val="000000"/>
              </a:solidFill>
              <a:latin typeface="Optane"/>
              <a:cs typeface="Optane"/>
            </a:endParaRPr>
          </a:p>
          <a:p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OECD LMP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classification</a:t>
            </a:r>
            <a:endParaRPr lang="it-IT" sz="2400" b="1" dirty="0">
              <a:solidFill>
                <a:srgbClr val="000000"/>
              </a:solidFill>
              <a:latin typeface="Optane"/>
              <a:cs typeface="Optane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	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8. 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Out</a:t>
            </a:r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-of-work </a:t>
            </a:r>
            <a:r>
              <a:rPr lang="it-IT" sz="2400" b="1" dirty="0" err="1">
                <a:solidFill>
                  <a:srgbClr val="000000"/>
                </a:solidFill>
                <a:latin typeface="Optane"/>
                <a:cs typeface="Optane"/>
              </a:rPr>
              <a:t>income</a:t>
            </a:r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Optane"/>
                <a:cs typeface="Optane"/>
              </a:rPr>
              <a:t>maintenance</a:t>
            </a:r>
            <a:r>
              <a:rPr lang="it-IT" sz="2400" b="1" dirty="0">
                <a:solidFill>
                  <a:srgbClr val="000000"/>
                </a:solidFill>
                <a:latin typeface="Optane"/>
                <a:cs typeface="Optane"/>
              </a:rPr>
              <a:t> and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support</a:t>
            </a:r>
            <a:endParaRPr lang="it-IT" sz="2400" b="1" dirty="0" smtClean="0">
              <a:solidFill>
                <a:srgbClr val="000000"/>
              </a:solidFill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latin typeface="Optane"/>
                <a:cs typeface="Optane"/>
              </a:rPr>
              <a:t>8.1 </a:t>
            </a: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Full </a:t>
            </a:r>
            <a:r>
              <a:rPr lang="it-IT" sz="2400" dirty="0" err="1">
                <a:solidFill>
                  <a:srgbClr val="FF0000"/>
                </a:solidFill>
                <a:latin typeface="Optane"/>
                <a:cs typeface="Optane"/>
              </a:rPr>
              <a:t>unemployment</a:t>
            </a: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 benefits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latin typeface="Optane"/>
                <a:cs typeface="Optane"/>
              </a:rPr>
              <a:t>8.1.1.  </a:t>
            </a:r>
            <a:r>
              <a:rPr lang="it-IT" sz="2400" dirty="0" err="1">
                <a:solidFill>
                  <a:srgbClr val="0000FF"/>
                </a:solidFill>
                <a:latin typeface="Optane"/>
                <a:cs typeface="Optane"/>
              </a:rPr>
              <a:t>Unemployment</a:t>
            </a:r>
            <a:r>
              <a:rPr lang="it-IT" sz="2400" dirty="0">
                <a:solidFill>
                  <a:srgbClr val="0000FF"/>
                </a:solidFill>
                <a:latin typeface="Optane"/>
                <a:cs typeface="Optane"/>
              </a:rPr>
              <a:t> </a:t>
            </a:r>
            <a:r>
              <a:rPr lang="it-IT" sz="2400" dirty="0" err="1">
                <a:solidFill>
                  <a:srgbClr val="0000FF"/>
                </a:solidFill>
                <a:latin typeface="Optane"/>
                <a:cs typeface="Optane"/>
              </a:rPr>
              <a:t>insurance</a:t>
            </a:r>
            <a:r>
              <a:rPr lang="it-IT" sz="2400" dirty="0">
                <a:solidFill>
                  <a:srgbClr val="0000FF"/>
                </a:solidFill>
                <a:latin typeface="Optane"/>
                <a:cs typeface="Optane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latin typeface="Optane"/>
              <a:cs typeface="Optane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latin typeface="Optane"/>
                <a:cs typeface="Optane"/>
              </a:rPr>
              <a:t>8.2 </a:t>
            </a:r>
            <a:r>
              <a:rPr lang="it-IT" sz="2400" dirty="0" err="1">
                <a:solidFill>
                  <a:srgbClr val="FF0000"/>
                </a:solidFill>
                <a:latin typeface="Optane"/>
                <a:cs typeface="Optane"/>
              </a:rPr>
              <a:t>Partial</a:t>
            </a: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Optane"/>
                <a:cs typeface="Optane"/>
              </a:rPr>
              <a:t>unemployment</a:t>
            </a:r>
            <a:r>
              <a:rPr lang="it-IT" sz="2400" dirty="0">
                <a:solidFill>
                  <a:srgbClr val="FF0000"/>
                </a:solidFill>
                <a:latin typeface="Optane"/>
                <a:cs typeface="Optane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Optane"/>
                <a:cs typeface="Optane"/>
              </a:rPr>
              <a:t>benefits</a:t>
            </a:r>
          </a:p>
          <a:p>
            <a:pPr marL="342900" indent="-342900">
              <a:buFont typeface="Wingdings" charset="2"/>
              <a:buChar char="Ø"/>
            </a:pPr>
            <a:endParaRPr lang="it-IT" sz="2400" dirty="0" smtClean="0">
              <a:solidFill>
                <a:srgbClr val="FF0000"/>
              </a:solidFill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endParaRPr lang="it-IT" sz="2400" dirty="0" smtClean="0">
              <a:latin typeface="Optane"/>
              <a:cs typeface="Optane"/>
            </a:endParaRPr>
          </a:p>
          <a:p>
            <a:pPr marL="342900" indent="-342900">
              <a:buFont typeface="Wingdings" charset="2"/>
              <a:buChar char="Ø"/>
            </a:pP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Social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assistance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(minimum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income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Optane"/>
                <a:cs typeface="Optane"/>
              </a:rPr>
              <a:t>scheme</a:t>
            </a:r>
            <a:r>
              <a:rPr lang="it-IT" sz="2400" b="1" dirty="0" smtClean="0">
                <a:solidFill>
                  <a:srgbClr val="000000"/>
                </a:solidFill>
                <a:latin typeface="Optane"/>
                <a:cs typeface="Optane"/>
              </a:rPr>
              <a:t>)</a:t>
            </a:r>
          </a:p>
          <a:p>
            <a:pPr marL="342900" indent="-342900">
              <a:buFont typeface="Wingdings" charset="2"/>
              <a:buChar char="Ø"/>
            </a:pPr>
            <a:endParaRPr lang="it-IT" sz="2400" dirty="0">
              <a:solidFill>
                <a:srgbClr val="FF0000"/>
              </a:solidFill>
              <a:latin typeface="Optane"/>
              <a:cs typeface="Optane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6764" y="3279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we look 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6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608" y="963881"/>
            <a:ext cx="70993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latin typeface="Optane"/>
                <a:cs typeface="Optane"/>
              </a:rPr>
              <a:t>EPL open-</a:t>
            </a:r>
            <a:r>
              <a:rPr lang="it-IT" sz="2400" b="1" dirty="0" err="1" smtClean="0">
                <a:latin typeface="Optane"/>
                <a:cs typeface="Optane"/>
              </a:rPr>
              <a:t>ended</a:t>
            </a:r>
            <a:r>
              <a:rPr lang="it-IT" sz="2400" b="1" dirty="0" smtClean="0">
                <a:latin typeface="Optane"/>
                <a:cs typeface="Optane"/>
              </a:rPr>
              <a:t> 1990-2008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387881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602" y="1130300"/>
            <a:ext cx="7195608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68477" y="298217"/>
            <a:ext cx="698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latin typeface="Optane"/>
                <a:cs typeface="Optane"/>
              </a:rPr>
              <a:t>EPL open-</a:t>
            </a:r>
            <a:r>
              <a:rPr lang="it-IT" sz="2400" b="1" dirty="0" err="1" smtClean="0">
                <a:latin typeface="Optane"/>
                <a:cs typeface="Optane"/>
              </a:rPr>
              <a:t>ended</a:t>
            </a:r>
            <a:r>
              <a:rPr lang="it-IT" sz="2400" b="1" dirty="0" smtClean="0">
                <a:latin typeface="Optane"/>
                <a:cs typeface="Optane"/>
              </a:rPr>
              <a:t> 1990-2008</a:t>
            </a:r>
            <a:endParaRPr lang="it-IT" sz="2400" b="1" dirty="0">
              <a:latin typeface="Optane"/>
              <a:cs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979247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187</TotalTime>
  <Words>2218</Words>
  <Application>Microsoft Macintosh PowerPoint</Application>
  <PresentationFormat>A4 (21x29,7 cm)</PresentationFormat>
  <Paragraphs>528</Paragraphs>
  <Slides>43</Slides>
  <Notes>28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43</vt:i4>
      </vt:variant>
      <vt:variant>
        <vt:lpstr>Presentazioni personalizzate</vt:lpstr>
      </vt:variant>
      <vt:variant>
        <vt:i4>1</vt:i4>
      </vt:variant>
    </vt:vector>
  </HeadingPairs>
  <TitlesOfParts>
    <vt:vector size="47" baseType="lpstr">
      <vt:lpstr>SPRP_Correct Power Point Template v1</vt:lpstr>
      <vt:lpstr>think-cell Slide</vt:lpstr>
      <vt:lpstr>Documento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Source: OECD</vt:lpstr>
      <vt:lpstr>Source: OECD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stefano sacchi</cp:lastModifiedBy>
  <cp:revision>64</cp:revision>
  <cp:lastPrinted>2015-01-26T19:32:44Z</cp:lastPrinted>
  <dcterms:created xsi:type="dcterms:W3CDTF">2015-09-07T02:11:56Z</dcterms:created>
  <dcterms:modified xsi:type="dcterms:W3CDTF">2018-07-04T19:20:49Z</dcterms:modified>
</cp:coreProperties>
</file>