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38"/>
  </p:notesMasterIdLst>
  <p:handoutMasterIdLst>
    <p:handoutMasterId r:id="rId39"/>
  </p:handoutMasterIdLst>
  <p:sldIdLst>
    <p:sldId id="1229" r:id="rId2"/>
    <p:sldId id="1346" r:id="rId3"/>
    <p:sldId id="1347" r:id="rId4"/>
    <p:sldId id="1348" r:id="rId5"/>
    <p:sldId id="1349" r:id="rId6"/>
    <p:sldId id="1350" r:id="rId7"/>
    <p:sldId id="1352" r:id="rId8"/>
    <p:sldId id="1351" r:id="rId9"/>
    <p:sldId id="1353" r:id="rId10"/>
    <p:sldId id="1354" r:id="rId11"/>
    <p:sldId id="1356" r:id="rId12"/>
    <p:sldId id="1355" r:id="rId13"/>
    <p:sldId id="1357" r:id="rId14"/>
    <p:sldId id="1323" r:id="rId15"/>
    <p:sldId id="1324" r:id="rId16"/>
    <p:sldId id="1325" r:id="rId17"/>
    <p:sldId id="1326" r:id="rId18"/>
    <p:sldId id="1327" r:id="rId19"/>
    <p:sldId id="1328" r:id="rId20"/>
    <p:sldId id="1329" r:id="rId21"/>
    <p:sldId id="1330" r:id="rId22"/>
    <p:sldId id="1331" r:id="rId23"/>
    <p:sldId id="1332" r:id="rId24"/>
    <p:sldId id="1333" r:id="rId25"/>
    <p:sldId id="1334" r:id="rId26"/>
    <p:sldId id="1335" r:id="rId27"/>
    <p:sldId id="1336" r:id="rId28"/>
    <p:sldId id="1337" r:id="rId29"/>
    <p:sldId id="1338" r:id="rId30"/>
    <p:sldId id="1339" r:id="rId31"/>
    <p:sldId id="1340" r:id="rId32"/>
    <p:sldId id="1341" r:id="rId33"/>
    <p:sldId id="1342" r:id="rId34"/>
    <p:sldId id="1343" r:id="rId35"/>
    <p:sldId id="1344" r:id="rId36"/>
    <p:sldId id="1345" r:id="rId37"/>
  </p:sldIdLst>
  <p:sldSz cx="9906000" cy="6858000" type="A4"/>
  <p:notesSz cx="6794500" cy="9931400"/>
  <p:custShowLst>
    <p:custShow name="Custom Show 1" id="0">
      <p:sldLst/>
    </p:custShow>
  </p:custShowLst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105" d="100"/>
          <a:sy n="105" d="100"/>
        </p:scale>
        <p:origin x="2004" y="114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'[1528371906RelazioneAnnuale2017.xlsx]Table 75'!$B$3</c:f>
              <c:strCache>
                <c:ptCount val="1"/>
                <c:pt idx="0">
                  <c:v>Collective PFs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'[1528371906RelazioneAnnuale2017.xlsx]Table 75'!$A$4:$A$22</c:f>
              <c:numCache>
                <c:formatCode>0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'[1528371906RelazioneAnnuale2017.xlsx]Table 75'!$B$4:$B$22</c:f>
              <c:numCache>
                <c:formatCode>#,##0</c:formatCode>
                <c:ptCount val="19"/>
                <c:pt idx="0">
                  <c:v>701127</c:v>
                </c:pt>
                <c:pt idx="1">
                  <c:v>877523</c:v>
                </c:pt>
                <c:pt idx="2">
                  <c:v>984567</c:v>
                </c:pt>
                <c:pt idx="3">
                  <c:v>1021186</c:v>
                </c:pt>
                <c:pt idx="4">
                  <c:v>1042381</c:v>
                </c:pt>
                <c:pt idx="5">
                  <c:v>1062907</c:v>
                </c:pt>
                <c:pt idx="6">
                  <c:v>1155168</c:v>
                </c:pt>
                <c:pt idx="7">
                  <c:v>1219372</c:v>
                </c:pt>
                <c:pt idx="8">
                  <c:v>1988639</c:v>
                </c:pt>
                <c:pt idx="9">
                  <c:v>2043509</c:v>
                </c:pt>
                <c:pt idx="10">
                  <c:v>2040150</c:v>
                </c:pt>
                <c:pt idx="11">
                  <c:v>2010904</c:v>
                </c:pt>
                <c:pt idx="12">
                  <c:v>1994280</c:v>
                </c:pt>
                <c:pt idx="13">
                  <c:v>1969771</c:v>
                </c:pt>
                <c:pt idx="14">
                  <c:v>1950552</c:v>
                </c:pt>
                <c:pt idx="15">
                  <c:v>1944276</c:v>
                </c:pt>
                <c:pt idx="16">
                  <c:v>2419103</c:v>
                </c:pt>
                <c:pt idx="17">
                  <c:v>2596819</c:v>
                </c:pt>
                <c:pt idx="18">
                  <c:v>2804633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8-46C9-82D9-069D76C901B4}"/>
            </c:ext>
          </c:extLst>
        </c:ser>
        <c:ser>
          <c:idx val="1"/>
          <c:order val="1"/>
          <c:tx>
            <c:strRef>
              <c:f>'[1528371906RelazioneAnnuale2017.xlsx]Table 75'!$C$3</c:f>
              <c:strCache>
                <c:ptCount val="1"/>
                <c:pt idx="0">
                  <c:v>Open PFs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'[1528371906RelazioneAnnuale2017.xlsx]Table 75'!$A$4:$A$22</c:f>
              <c:numCache>
                <c:formatCode>0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'[1528371906RelazioneAnnuale2017.xlsx]Table 75'!$C$4:$C$22</c:f>
              <c:numCache>
                <c:formatCode>#,##0</c:formatCode>
                <c:ptCount val="19"/>
                <c:pt idx="0">
                  <c:v>136305</c:v>
                </c:pt>
                <c:pt idx="1">
                  <c:v>223032</c:v>
                </c:pt>
                <c:pt idx="2">
                  <c:v>287251</c:v>
                </c:pt>
                <c:pt idx="3">
                  <c:v>337600</c:v>
                </c:pt>
                <c:pt idx="4">
                  <c:v>364604</c:v>
                </c:pt>
                <c:pt idx="5">
                  <c:v>382149</c:v>
                </c:pt>
                <c:pt idx="6">
                  <c:v>407022</c:v>
                </c:pt>
                <c:pt idx="7">
                  <c:v>440486</c:v>
                </c:pt>
                <c:pt idx="8">
                  <c:v>747264</c:v>
                </c:pt>
                <c:pt idx="9">
                  <c:v>795605</c:v>
                </c:pt>
                <c:pt idx="10">
                  <c:v>820385</c:v>
                </c:pt>
                <c:pt idx="11">
                  <c:v>848415</c:v>
                </c:pt>
                <c:pt idx="12">
                  <c:v>881311</c:v>
                </c:pt>
                <c:pt idx="13">
                  <c:v>913913</c:v>
                </c:pt>
                <c:pt idx="14">
                  <c:v>984584</c:v>
                </c:pt>
                <c:pt idx="15">
                  <c:v>1057038</c:v>
                </c:pt>
                <c:pt idx="16">
                  <c:v>1150132</c:v>
                </c:pt>
                <c:pt idx="17">
                  <c:v>1258986</c:v>
                </c:pt>
                <c:pt idx="18">
                  <c:v>1374205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8-46C9-82D9-069D76C901B4}"/>
            </c:ext>
          </c:extLst>
        </c:ser>
        <c:ser>
          <c:idx val="2"/>
          <c:order val="2"/>
          <c:tx>
            <c:strRef>
              <c:f>'[1528371906RelazioneAnnuale2017.xlsx]Table 75'!$D$3</c:f>
              <c:strCache>
                <c:ptCount val="1"/>
                <c:pt idx="0">
                  <c:v>Pre Existing PFs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'[1528371906RelazioneAnnuale2017.xlsx]Table 75'!$A$4:$A$22</c:f>
              <c:numCache>
                <c:formatCode>0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'[1528371906RelazioneAnnuale2017.xlsx]Table 75'!$D$4:$D$22</c:f>
              <c:numCache>
                <c:formatCode>#,##0</c:formatCode>
                <c:ptCount val="19"/>
                <c:pt idx="0">
                  <c:v>573256</c:v>
                </c:pt>
                <c:pt idx="1">
                  <c:v>591555</c:v>
                </c:pt>
                <c:pt idx="2">
                  <c:v>687482</c:v>
                </c:pt>
                <c:pt idx="3">
                  <c:v>679603</c:v>
                </c:pt>
                <c:pt idx="4">
                  <c:v>671474</c:v>
                </c:pt>
                <c:pt idx="5">
                  <c:v>666841</c:v>
                </c:pt>
                <c:pt idx="6">
                  <c:v>657117</c:v>
                </c:pt>
                <c:pt idx="7">
                  <c:v>643986</c:v>
                </c:pt>
                <c:pt idx="8">
                  <c:v>680746</c:v>
                </c:pt>
                <c:pt idx="9">
                  <c:v>676994</c:v>
                </c:pt>
                <c:pt idx="10">
                  <c:v>673039</c:v>
                </c:pt>
                <c:pt idx="11">
                  <c:v>668625</c:v>
                </c:pt>
                <c:pt idx="12">
                  <c:v>664731</c:v>
                </c:pt>
                <c:pt idx="13">
                  <c:v>662162</c:v>
                </c:pt>
                <c:pt idx="14">
                  <c:v>654537</c:v>
                </c:pt>
                <c:pt idx="15">
                  <c:v>645371</c:v>
                </c:pt>
                <c:pt idx="16">
                  <c:v>645612</c:v>
                </c:pt>
                <c:pt idx="17">
                  <c:v>653352</c:v>
                </c:pt>
                <c:pt idx="18">
                  <c:v>643341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68-46C9-82D9-069D76C901B4}"/>
            </c:ext>
          </c:extLst>
        </c:ser>
        <c:ser>
          <c:idx val="3"/>
          <c:order val="3"/>
          <c:tx>
            <c:strRef>
              <c:f>'[1528371906RelazioneAnnuale2017.xlsx]Table 75'!$E$3</c:f>
              <c:strCache>
                <c:ptCount val="1"/>
                <c:pt idx="0">
                  <c:v>"New" Insurance contract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'[1528371906RelazioneAnnuale2017.xlsx]Table 75'!$A$4:$A$22</c:f>
              <c:numCache>
                <c:formatCode>0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'[1528371906RelazioneAnnuale2017.xlsx]Table 75'!$E$4:$E$22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#,##0">
                  <c:v>486017</c:v>
                </c:pt>
                <c:pt idx="9" formatCode="#,##0">
                  <c:v>701819</c:v>
                </c:pt>
                <c:pt idx="10" formatCode="#,##0">
                  <c:v>893547</c:v>
                </c:pt>
                <c:pt idx="11" formatCode="#,##0">
                  <c:v>1160187</c:v>
                </c:pt>
                <c:pt idx="12" formatCode="#,##0">
                  <c:v>1451995</c:v>
                </c:pt>
                <c:pt idx="13" formatCode="#,##0">
                  <c:v>1794835</c:v>
                </c:pt>
                <c:pt idx="14" formatCode="#,##0">
                  <c:v>2134038</c:v>
                </c:pt>
                <c:pt idx="15" formatCode="#,##0">
                  <c:v>2356674</c:v>
                </c:pt>
                <c:pt idx="16" formatCode="#,##0">
                  <c:v>2600790</c:v>
                </c:pt>
                <c:pt idx="17" formatCode="#,##0">
                  <c:v>2881528</c:v>
                </c:pt>
                <c:pt idx="18" formatCode="#,##0">
                  <c:v>3104209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68-46C9-82D9-069D76C90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4305616"/>
        <c:axId val="524305288"/>
      </c:areaChart>
      <c:catAx>
        <c:axId val="5243056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4305288"/>
        <c:crosses val="autoZero"/>
        <c:auto val="1"/>
        <c:lblAlgn val="ctr"/>
        <c:lblOffset val="100"/>
        <c:noMultiLvlLbl val="0"/>
      </c:catAx>
      <c:valAx>
        <c:axId val="52430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4305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7/5/2018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58863" y="720725"/>
            <a:ext cx="5197475" cy="3598863"/>
          </a:xfrm>
          <a:ln/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163C699-BC19-F543-9C1B-FD9659E01997}" type="slidenum">
              <a:rPr lang="it-IT" altLang="it-IT"/>
              <a:pPr eaLnBrk="1" hangingPunct="1">
                <a:spcBef>
                  <a:spcPct val="0"/>
                </a:spcBef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644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58863" y="720725"/>
            <a:ext cx="5197475" cy="3598863"/>
          </a:xfrm>
          <a:ln/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it-IT">
              <a:ea typeface="ＭＳ Ｐゴシック" charset="-128"/>
            </a:endParaRPr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37C8CD-D89F-0541-B921-FEB6CC4A1C05}" type="slidenum">
              <a:rPr lang="it-IT" altLang="it-IT"/>
              <a:pPr eaLnBrk="1" hangingPunct="1">
                <a:spcBef>
                  <a:spcPct val="0"/>
                </a:spcBef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540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5F1C06C-9CD9-1244-BE5F-CE2768B1DB6A}" type="slidenum">
              <a:rPr lang="it-IT" altLang="it-IT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0450" y="720725"/>
            <a:ext cx="5195888" cy="35988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518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2400" y="890588"/>
            <a:ext cx="5030788" cy="34845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94211" name="Segnaposto note 2"/>
          <p:cNvSpPr>
            <a:spLocks noGrp="1"/>
          </p:cNvSpPr>
          <p:nvPr>
            <p:ph type="body" sz="quarter" idx="1"/>
          </p:nvPr>
        </p:nvSpPr>
        <p:spPr>
          <a:xfrm>
            <a:off x="787400" y="4643438"/>
            <a:ext cx="6299200" cy="3948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630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2400" y="890588"/>
            <a:ext cx="5030788" cy="3484562"/>
          </a:xfrm>
          <a:solidFill>
            <a:srgbClr val="CFE7F5"/>
          </a:solidFill>
          <a:ln w="25400">
            <a:solidFill>
              <a:srgbClr val="808080"/>
            </a:solidFill>
          </a:ln>
        </p:spPr>
      </p:sp>
      <p:sp>
        <p:nvSpPr>
          <p:cNvPr id="94211" name="Segnaposto note 2"/>
          <p:cNvSpPr>
            <a:spLocks noGrp="1"/>
          </p:cNvSpPr>
          <p:nvPr>
            <p:ph type="body" sz="quarter" idx="1"/>
          </p:nvPr>
        </p:nvSpPr>
        <p:spPr>
          <a:xfrm>
            <a:off x="787400" y="4643438"/>
            <a:ext cx="6299200" cy="3948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it-IT" altLang="it-IT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940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0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301621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Pension Funds in Italy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Issues and perspectives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Luca Di </a:t>
            </a:r>
            <a:r>
              <a:rPr lang="en-GB" sz="20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Gialleonardo</a:t>
            </a: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, Mauro </a:t>
            </a:r>
            <a:r>
              <a:rPr lang="en-GB" sz="20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Marè</a:t>
            </a: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, Antonello Motroni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“</a:t>
            </a:r>
            <a:r>
              <a:rPr lang="en-US" altLang="zh-CN" sz="1400" i="1" dirty="0">
                <a:latin typeface="Arial" panose="020B0604020202020204" pitchFamily="34" charset="0"/>
              </a:rPr>
              <a:t>Financing the social security system in an ageing society: </a:t>
            </a:r>
          </a:p>
          <a:p>
            <a:pPr algn="ctr" eaLnBrk="0" hangingPunct="0"/>
            <a:r>
              <a:rPr lang="en-US" altLang="zh-CN" sz="1400" i="1" dirty="0">
                <a:latin typeface="Arial" panose="020B0604020202020204" pitchFamily="34" charset="0"/>
              </a:rPr>
              <a:t>the role of public finance and private supplementary funds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Rome, July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435530-7CBB-439A-9051-B83D51BC0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7. </a:t>
            </a:r>
            <a:r>
              <a:rPr lang="it-IT" altLang="it-IT" dirty="0" err="1"/>
              <a:t>Provisions</a:t>
            </a:r>
            <a:r>
              <a:rPr lang="it-IT" altLang="it-IT" dirty="0"/>
              <a:t> </a:t>
            </a:r>
            <a:r>
              <a:rPr lang="it-IT" altLang="it-IT" dirty="0" err="1"/>
              <a:t>at</a:t>
            </a:r>
            <a:r>
              <a:rPr lang="it-IT" altLang="it-IT" dirty="0"/>
              <a:t> </a:t>
            </a:r>
            <a:r>
              <a:rPr lang="it-IT" altLang="it-IT" dirty="0" err="1"/>
              <a:t>retirement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D7C383-EBE7-4417-92B5-D7CB1F4B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Annuity</a:t>
            </a:r>
            <a:endParaRPr lang="it-IT" dirty="0"/>
          </a:p>
          <a:p>
            <a:pPr lvl="1"/>
            <a:r>
              <a:rPr lang="en-US" dirty="0"/>
              <a:t>Lifetime periodic payment</a:t>
            </a:r>
          </a:p>
          <a:p>
            <a:pPr lvl="1"/>
            <a:r>
              <a:rPr lang="it-IT" dirty="0" err="1"/>
              <a:t>Workers</a:t>
            </a:r>
            <a:r>
              <a:rPr lang="it-IT" dirty="0"/>
              <a:t> free to decide </a:t>
            </a:r>
            <a:r>
              <a:rPr lang="it-IT" dirty="0" err="1"/>
              <a:t>additional</a:t>
            </a:r>
            <a:r>
              <a:rPr lang="it-IT" dirty="0"/>
              <a:t> options</a:t>
            </a:r>
          </a:p>
          <a:p>
            <a:r>
              <a:rPr lang="it-IT" dirty="0" err="1"/>
              <a:t>Lump</a:t>
            </a:r>
            <a:r>
              <a:rPr lang="it-IT" dirty="0"/>
              <a:t> sum</a:t>
            </a:r>
          </a:p>
          <a:p>
            <a:pPr lvl="1"/>
            <a:r>
              <a:rPr lang="it-IT" dirty="0"/>
              <a:t>Max 50% (with </a:t>
            </a:r>
            <a:r>
              <a:rPr lang="it-IT" dirty="0" err="1"/>
              <a:t>exceptions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29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8. </a:t>
            </a:r>
            <a:r>
              <a:rPr lang="it-IT" altLang="it-IT" dirty="0" err="1"/>
              <a:t>Taxation</a:t>
            </a:r>
            <a:endParaRPr lang="it-IT" altLang="it-IT" dirty="0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33568EA0-DEDF-4DA4-A4CF-5115FF55663F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6874" y="3501008"/>
          <a:ext cx="8874124" cy="16539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64820">
                  <a:extLst>
                    <a:ext uri="{9D8B030D-6E8A-4147-A177-3AD203B41FA5}">
                      <a16:colId xmlns:a16="http://schemas.microsoft.com/office/drawing/2014/main" val="2588218812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2529672479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595172218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390499335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173733246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2611256725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3479280306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3657998892"/>
                    </a:ext>
                  </a:extLst>
                </a:gridCol>
                <a:gridCol w="851163">
                  <a:extLst>
                    <a:ext uri="{9D8B030D-6E8A-4147-A177-3AD203B41FA5}">
                      <a16:colId xmlns:a16="http://schemas.microsoft.com/office/drawing/2014/main" val="1021118256"/>
                    </a:ext>
                  </a:extLst>
                </a:gridCol>
              </a:tblGrid>
              <a:tr h="551304">
                <a:tc>
                  <a:txBody>
                    <a:bodyPr/>
                    <a:lstStyle/>
                    <a:p>
                      <a:r>
                        <a:rPr lang="it-IT" sz="2800" dirty="0" err="1"/>
                        <a:t>Contribution</a:t>
                      </a:r>
                      <a:endParaRPr lang="it-IT" sz="2800" dirty="0"/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extLst>
                  <a:ext uri="{0D108BD9-81ED-4DB2-BD59-A6C34878D82A}">
                    <a16:rowId xmlns:a16="http://schemas.microsoft.com/office/drawing/2014/main" val="570819805"/>
                  </a:ext>
                </a:extLst>
              </a:tr>
              <a:tr h="551304">
                <a:tc>
                  <a:txBody>
                    <a:bodyPr/>
                    <a:lstStyle/>
                    <a:p>
                      <a:r>
                        <a:rPr lang="it-IT" sz="2800" dirty="0" err="1"/>
                        <a:t>Returns</a:t>
                      </a:r>
                      <a:endParaRPr lang="it-IT" sz="2800" dirty="0"/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extLst>
                  <a:ext uri="{0D108BD9-81ED-4DB2-BD59-A6C34878D82A}">
                    <a16:rowId xmlns:a16="http://schemas.microsoft.com/office/drawing/2014/main" val="4093577975"/>
                  </a:ext>
                </a:extLst>
              </a:tr>
              <a:tr h="551304">
                <a:tc>
                  <a:txBody>
                    <a:bodyPr/>
                    <a:lstStyle/>
                    <a:p>
                      <a:r>
                        <a:rPr lang="it-IT" sz="2800" dirty="0" err="1"/>
                        <a:t>Provisions</a:t>
                      </a:r>
                      <a:endParaRPr lang="it-IT" sz="2800" dirty="0"/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E</a:t>
                      </a:r>
                    </a:p>
                  </a:txBody>
                  <a:tcPr marL="48228" marR="482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/>
                        <a:t>T</a:t>
                      </a:r>
                    </a:p>
                  </a:txBody>
                  <a:tcPr marL="48228" marR="48228" anchor="ctr"/>
                </a:tc>
                <a:extLst>
                  <a:ext uri="{0D108BD9-81ED-4DB2-BD59-A6C34878D82A}">
                    <a16:rowId xmlns:a16="http://schemas.microsoft.com/office/drawing/2014/main" val="1929043678"/>
                  </a:ext>
                </a:extLst>
              </a:tr>
            </a:tbl>
          </a:graphicData>
        </a:graphic>
      </p:graphicFrame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555288EB-38B3-4B8B-9E91-8F3D9C33D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874" y="1124744"/>
            <a:ext cx="8873826" cy="2016223"/>
          </a:xfrm>
        </p:spPr>
        <p:txBody>
          <a:bodyPr/>
          <a:lstStyle/>
          <a:p>
            <a:r>
              <a:rPr lang="it-IT" dirty="0" err="1"/>
              <a:t>Tax</a:t>
            </a:r>
            <a:r>
              <a:rPr lang="it-IT" dirty="0"/>
              <a:t> </a:t>
            </a:r>
            <a:r>
              <a:rPr lang="it-IT" dirty="0" err="1"/>
              <a:t>burden</a:t>
            </a:r>
            <a:r>
              <a:rPr lang="it-IT" dirty="0"/>
              <a:t> can be on</a:t>
            </a:r>
          </a:p>
          <a:p>
            <a:pPr lvl="1"/>
            <a:r>
              <a:rPr lang="it-IT" dirty="0" err="1"/>
              <a:t>Contribution</a:t>
            </a:r>
            <a:endParaRPr lang="it-IT" dirty="0"/>
          </a:p>
          <a:p>
            <a:pPr lvl="1"/>
            <a:r>
              <a:rPr lang="it-IT" dirty="0" err="1"/>
              <a:t>Returns</a:t>
            </a:r>
            <a:endParaRPr lang="it-IT" dirty="0"/>
          </a:p>
          <a:p>
            <a:pPr lvl="1"/>
            <a:r>
              <a:rPr lang="it-IT" dirty="0" err="1"/>
              <a:t>Provisions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11</a:t>
            </a:fld>
            <a:endParaRPr lang="it-IT" altLang="it-IT"/>
          </a:p>
        </p:txBody>
      </p:sp>
      <p:pic>
        <p:nvPicPr>
          <p:cNvPr id="93189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660400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551308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8. </a:t>
            </a:r>
            <a:r>
              <a:rPr lang="it-IT" dirty="0" err="1"/>
              <a:t>Taxation</a:t>
            </a:r>
            <a:endParaRPr lang="it-I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9ABCF0-8F48-4B24-80E1-57345F8E91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0" y="981075"/>
            <a:ext cx="7783604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971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8. </a:t>
            </a:r>
            <a:r>
              <a:rPr lang="it-IT" altLang="it-IT" dirty="0" err="1"/>
              <a:t>Taxation</a:t>
            </a:r>
            <a:endParaRPr lang="it-IT" alt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000" dirty="0">
                <a:solidFill>
                  <a:srgbClr val="FF0000"/>
                </a:solidFill>
              </a:rPr>
              <a:t>E T </a:t>
            </a:r>
            <a:r>
              <a:rPr lang="it-IT" sz="4000" dirty="0" err="1">
                <a:solidFill>
                  <a:srgbClr val="FF0000"/>
                </a:solidFill>
              </a:rPr>
              <a:t>T</a:t>
            </a:r>
            <a:endParaRPr lang="it-I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4000" dirty="0">
                <a:solidFill>
                  <a:srgbClr val="FF0000"/>
                </a:solidFill>
              </a:rPr>
              <a:t>MODEL</a:t>
            </a:r>
          </a:p>
          <a:p>
            <a:endParaRPr lang="it-IT" dirty="0"/>
          </a:p>
          <a:p>
            <a:r>
              <a:rPr lang="it-IT" b="1" dirty="0" err="1">
                <a:solidFill>
                  <a:srgbClr val="FF0000"/>
                </a:solidFill>
              </a:rPr>
              <a:t>E</a:t>
            </a:r>
            <a:r>
              <a:rPr lang="it-IT" dirty="0" err="1">
                <a:solidFill>
                  <a:srgbClr val="FF0000"/>
                </a:solidFill>
              </a:rPr>
              <a:t>xemption</a:t>
            </a:r>
            <a:r>
              <a:rPr lang="it-IT" dirty="0"/>
              <a:t> of </a:t>
            </a:r>
            <a:r>
              <a:rPr lang="it-IT" dirty="0" err="1"/>
              <a:t>contribution</a:t>
            </a:r>
            <a:endParaRPr lang="it-IT" dirty="0"/>
          </a:p>
          <a:p>
            <a:r>
              <a:rPr lang="it-IT" b="1" dirty="0" err="1">
                <a:solidFill>
                  <a:srgbClr val="FF0000"/>
                </a:solidFill>
              </a:rPr>
              <a:t>T</a:t>
            </a:r>
            <a:r>
              <a:rPr lang="it-IT" dirty="0" err="1">
                <a:solidFill>
                  <a:srgbClr val="FF0000"/>
                </a:solidFill>
              </a:rPr>
              <a:t>axation</a:t>
            </a:r>
            <a:r>
              <a:rPr lang="it-IT" dirty="0"/>
              <a:t> of </a:t>
            </a:r>
            <a:r>
              <a:rPr lang="it-IT" dirty="0" err="1"/>
              <a:t>returns</a:t>
            </a:r>
            <a:r>
              <a:rPr lang="it-IT" dirty="0"/>
              <a:t> (12,5% </a:t>
            </a:r>
            <a:r>
              <a:rPr lang="it-IT" dirty="0" err="1"/>
              <a:t>government</a:t>
            </a:r>
            <a:r>
              <a:rPr lang="it-IT" dirty="0"/>
              <a:t> bonds, 20% </a:t>
            </a:r>
            <a:r>
              <a:rPr lang="it-IT" dirty="0" err="1"/>
              <a:t>other</a:t>
            </a:r>
            <a:r>
              <a:rPr lang="it-IT" dirty="0"/>
              <a:t>)</a:t>
            </a:r>
          </a:p>
          <a:p>
            <a:r>
              <a:rPr lang="it-IT" b="1" dirty="0" err="1">
                <a:solidFill>
                  <a:srgbClr val="FF0000"/>
                </a:solidFill>
              </a:rPr>
              <a:t>T</a:t>
            </a:r>
            <a:r>
              <a:rPr lang="it-IT" dirty="0" err="1">
                <a:solidFill>
                  <a:srgbClr val="FF0000"/>
                </a:solidFill>
              </a:rPr>
              <a:t>axation</a:t>
            </a:r>
            <a:r>
              <a:rPr lang="it-IT" dirty="0"/>
              <a:t> of </a:t>
            </a:r>
            <a:r>
              <a:rPr lang="it-IT" dirty="0" err="1"/>
              <a:t>provisions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Tax</a:t>
            </a:r>
            <a:r>
              <a:rPr lang="it-IT" dirty="0"/>
              <a:t> </a:t>
            </a:r>
            <a:r>
              <a:rPr lang="it-IT" dirty="0" err="1"/>
              <a:t>incentives</a:t>
            </a:r>
            <a:r>
              <a:rPr lang="it-IT" dirty="0"/>
              <a:t> for private </a:t>
            </a:r>
            <a:r>
              <a:rPr lang="it-IT" dirty="0" err="1"/>
              <a:t>pension</a:t>
            </a:r>
            <a:r>
              <a:rPr lang="it-IT" dirty="0"/>
              <a:t> funds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13</a:t>
            </a:fld>
            <a:endParaRPr lang="it-IT" altLang="it-IT"/>
          </a:p>
        </p:txBody>
      </p:sp>
      <p:pic>
        <p:nvPicPr>
          <p:cNvPr id="93189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660400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3355153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B1D2F-5EBC-4412-9465-B0FEDE14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1999-2017</a:t>
            </a:r>
          </a:p>
        </p:txBody>
      </p:sp>
      <p:sp>
        <p:nvSpPr>
          <p:cNvPr id="8" name="CasellaDiTesto 12">
            <a:extLst>
              <a:ext uri="{FF2B5EF4-FFF2-40B4-BE49-F238E27FC236}">
                <a16:creationId xmlns:a16="http://schemas.microsoft.com/office/drawing/2014/main" id="{7D85DB7C-6435-4310-AA7B-DE56F654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16" y="6525344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4DEBFDAF-678C-4078-9E90-69DC5B145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621418"/>
              </p:ext>
            </p:extLst>
          </p:nvPr>
        </p:nvGraphicFramePr>
        <p:xfrm>
          <a:off x="200472" y="908720"/>
          <a:ext cx="9577064" cy="5646420"/>
        </p:xfrm>
        <a:graphic>
          <a:graphicData uri="http://schemas.openxmlformats.org/drawingml/2006/table">
            <a:tbl>
              <a:tblPr/>
              <a:tblGrid>
                <a:gridCol w="836989">
                  <a:extLst>
                    <a:ext uri="{9D8B030D-6E8A-4147-A177-3AD203B41FA5}">
                      <a16:colId xmlns:a16="http://schemas.microsoft.com/office/drawing/2014/main" val="2704920703"/>
                    </a:ext>
                  </a:extLst>
                </a:gridCol>
                <a:gridCol w="1609590">
                  <a:extLst>
                    <a:ext uri="{9D8B030D-6E8A-4147-A177-3AD203B41FA5}">
                      <a16:colId xmlns:a16="http://schemas.microsoft.com/office/drawing/2014/main" val="3117198418"/>
                    </a:ext>
                  </a:extLst>
                </a:gridCol>
                <a:gridCol w="1400344">
                  <a:extLst>
                    <a:ext uri="{9D8B030D-6E8A-4147-A177-3AD203B41FA5}">
                      <a16:colId xmlns:a16="http://schemas.microsoft.com/office/drawing/2014/main" val="3479908162"/>
                    </a:ext>
                  </a:extLst>
                </a:gridCol>
                <a:gridCol w="1545207">
                  <a:extLst>
                    <a:ext uri="{9D8B030D-6E8A-4147-A177-3AD203B41FA5}">
                      <a16:colId xmlns:a16="http://schemas.microsoft.com/office/drawing/2014/main" val="2922161512"/>
                    </a:ext>
                  </a:extLst>
                </a:gridCol>
                <a:gridCol w="1502285">
                  <a:extLst>
                    <a:ext uri="{9D8B030D-6E8A-4147-A177-3AD203B41FA5}">
                      <a16:colId xmlns:a16="http://schemas.microsoft.com/office/drawing/2014/main" val="492311314"/>
                    </a:ext>
                  </a:extLst>
                </a:gridCol>
                <a:gridCol w="1437900">
                  <a:extLst>
                    <a:ext uri="{9D8B030D-6E8A-4147-A177-3AD203B41FA5}">
                      <a16:colId xmlns:a16="http://schemas.microsoft.com/office/drawing/2014/main" val="3491721202"/>
                    </a:ext>
                  </a:extLst>
                </a:gridCol>
                <a:gridCol w="1244749">
                  <a:extLst>
                    <a:ext uri="{9D8B030D-6E8A-4147-A177-3AD203B41FA5}">
                      <a16:colId xmlns:a16="http://schemas.microsoft.com/office/drawing/2014/main" val="491411369"/>
                    </a:ext>
                  </a:extLst>
                </a:gridCol>
              </a:tblGrid>
              <a:tr h="7979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Collective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 Existing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"New" Insurance contract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"Old" Insurance contract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269552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701,127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136,305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573,256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1,410,688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42094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877,523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223,032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591,555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1,692,110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83801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984,567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287,251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687,482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201,108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2,160,408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64189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1,021,186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337,600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679,603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357,313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2,395,702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072415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1,042,381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364,604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671,474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508,757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2,587,216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199497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1,062,907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382,149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666,841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628,176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2,740,073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60078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1,155,168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407,022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657,117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744,023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2,963,330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91281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1,219,372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440,486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643,986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880,380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3,184,224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39473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1,988,639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747,264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680,746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486,017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703,400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4,560,164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070534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2,043,509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795,605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676,994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701,819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674,332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4,850,782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871793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2,040,150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820,385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673,039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893,547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654,376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5,055,284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2482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2,010,904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848,415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668,625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1,160,187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610,098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5,272,579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267693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1,994,280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881,311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664,731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1,451,995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573,336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5,536,554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82754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1,969,771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913,913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662,162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1,794,835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534,816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5,848,727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8724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1,950,552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984,584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654,537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2,134,038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505,110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6,203,673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77972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1,944,276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1,057,038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645,371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2,356,674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467,255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6,447,186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5596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2,419,103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1,150,132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645,612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2,600,790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433,753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7,234,858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44281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2,596,819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1,258,986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653,352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2,881,528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411,242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7,785,961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22428"/>
                  </a:ext>
                </a:extLst>
              </a:tr>
              <a:tr h="242243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2,804,633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1,374,205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643,341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3,104,209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390,311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8,298,969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5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84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6C6C6D-7C7A-4488-A912-F80D879EB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1999-2017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63FC80-9251-48B5-8464-8D4CCBB02101}"/>
              </a:ext>
            </a:extLst>
          </p:cNvPr>
          <p:cNvSpPr txBox="1"/>
          <p:nvPr/>
        </p:nvSpPr>
        <p:spPr>
          <a:xfrm>
            <a:off x="-15552" y="1895920"/>
            <a:ext cx="400110" cy="1893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sz="1400" dirty="0" err="1">
                <a:latin typeface="+mn-lt"/>
              </a:rPr>
              <a:t>Million</a:t>
            </a:r>
            <a:r>
              <a:rPr lang="it-IT" sz="1400" dirty="0">
                <a:latin typeface="+mn-lt"/>
              </a:rPr>
              <a:t> </a:t>
            </a:r>
            <a:r>
              <a:rPr lang="it-IT" sz="1400" dirty="0" err="1">
                <a:latin typeface="+mn-lt"/>
              </a:rPr>
              <a:t>Members</a:t>
            </a:r>
            <a:endParaRPr lang="it-IT" sz="1400" dirty="0">
              <a:latin typeface="+mn-lt"/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92C0B7D5-DCCC-451E-9A56-C6C644D266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172633"/>
              </p:ext>
            </p:extLst>
          </p:nvPr>
        </p:nvGraphicFramePr>
        <p:xfrm>
          <a:off x="416496" y="896196"/>
          <a:ext cx="9105071" cy="548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sellaDiTesto 12">
            <a:extLst>
              <a:ext uri="{FF2B5EF4-FFF2-40B4-BE49-F238E27FC236}">
                <a16:creationId xmlns:a16="http://schemas.microsoft.com/office/drawing/2014/main" id="{97C48549-B58D-448D-AADC-A03E439E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968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959305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FF21D-FF97-43FC-8AC0-D0A9543E7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1999-2017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9D3096-5DB6-4366-AB19-BCCDD7322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 </a:t>
            </a:r>
            <a:r>
              <a:rPr lang="it-IT" dirty="0" err="1"/>
              <a:t>paths</a:t>
            </a:r>
            <a:r>
              <a:rPr lang="it-IT" dirty="0"/>
              <a:t> for </a:t>
            </a:r>
            <a:r>
              <a:rPr lang="it-IT" dirty="0" err="1"/>
              <a:t>occupational</a:t>
            </a:r>
            <a:r>
              <a:rPr lang="it-IT" dirty="0"/>
              <a:t> and personal </a:t>
            </a:r>
            <a:r>
              <a:rPr lang="it-IT" dirty="0" err="1"/>
              <a:t>schemes</a:t>
            </a:r>
            <a:endParaRPr lang="it-IT" dirty="0"/>
          </a:p>
          <a:p>
            <a:r>
              <a:rPr lang="it-IT" dirty="0" err="1"/>
              <a:t>Until</a:t>
            </a:r>
            <a:r>
              <a:rPr lang="it-IT" dirty="0"/>
              <a:t> 2007 </a:t>
            </a:r>
            <a:r>
              <a:rPr lang="it-IT" dirty="0" err="1"/>
              <a:t>Occupational</a:t>
            </a:r>
            <a:r>
              <a:rPr lang="it-IT" dirty="0"/>
              <a:t> </a:t>
            </a:r>
            <a:r>
              <a:rPr lang="it-IT" dirty="0" err="1"/>
              <a:t>FPs</a:t>
            </a:r>
            <a:endParaRPr lang="it-IT" dirty="0"/>
          </a:p>
          <a:p>
            <a:r>
              <a:rPr lang="it-IT" dirty="0" err="1"/>
              <a:t>After</a:t>
            </a:r>
            <a:r>
              <a:rPr lang="it-IT" dirty="0"/>
              <a:t> 2007 strong </a:t>
            </a:r>
            <a:r>
              <a:rPr lang="it-IT" dirty="0" err="1"/>
              <a:t>growth</a:t>
            </a:r>
            <a:r>
              <a:rPr lang="it-IT" dirty="0"/>
              <a:t> of Personal </a:t>
            </a:r>
            <a:r>
              <a:rPr lang="it-IT" dirty="0" err="1"/>
              <a:t>PFs</a:t>
            </a:r>
            <a:endParaRPr lang="it-IT" dirty="0"/>
          </a:p>
          <a:p>
            <a:pPr lvl="1"/>
            <a:r>
              <a:rPr lang="it-IT" dirty="0"/>
              <a:t> New </a:t>
            </a:r>
            <a:r>
              <a:rPr lang="it-IT" dirty="0" err="1"/>
              <a:t>insurance</a:t>
            </a:r>
            <a:r>
              <a:rPr lang="it-IT" dirty="0"/>
              <a:t> </a:t>
            </a:r>
            <a:r>
              <a:rPr lang="it-IT" dirty="0" err="1"/>
              <a:t>contracts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scheme with more </a:t>
            </a:r>
            <a:r>
              <a:rPr lang="it-IT" dirty="0" err="1"/>
              <a:t>members</a:t>
            </a:r>
            <a:r>
              <a:rPr lang="it-IT" dirty="0"/>
              <a:t> (3,104,209)</a:t>
            </a:r>
          </a:p>
          <a:p>
            <a:r>
              <a:rPr lang="it-IT" dirty="0"/>
              <a:t>At the end of 2017, 62% of </a:t>
            </a:r>
            <a:r>
              <a:rPr lang="it-IT" dirty="0" err="1"/>
              <a:t>members</a:t>
            </a:r>
            <a:r>
              <a:rPr lang="it-IT" dirty="0"/>
              <a:t> are </a:t>
            </a:r>
            <a:r>
              <a:rPr lang="it-IT" dirty="0" err="1"/>
              <a:t>enrolled</a:t>
            </a:r>
            <a:r>
              <a:rPr lang="it-IT" dirty="0"/>
              <a:t> in a personal FP</a:t>
            </a:r>
          </a:p>
          <a:p>
            <a:r>
              <a:rPr lang="it-IT" dirty="0"/>
              <a:t>Recovery of </a:t>
            </a:r>
            <a:r>
              <a:rPr lang="it-IT" dirty="0" err="1"/>
              <a:t>occupational</a:t>
            </a:r>
            <a:r>
              <a:rPr lang="it-IT" dirty="0"/>
              <a:t> </a:t>
            </a:r>
            <a:r>
              <a:rPr lang="it-IT" dirty="0" err="1"/>
              <a:t>PFs</a:t>
            </a:r>
            <a:r>
              <a:rPr lang="it-IT" dirty="0"/>
              <a:t> </a:t>
            </a:r>
            <a:r>
              <a:rPr lang="it-IT" dirty="0" err="1"/>
              <a:t>thanks</a:t>
            </a:r>
            <a:r>
              <a:rPr lang="it-IT" dirty="0"/>
              <a:t> to «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bargaining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membership</a:t>
            </a:r>
            <a:r>
              <a:rPr lang="it-IT" dirty="0"/>
              <a:t>» from 2015</a:t>
            </a:r>
          </a:p>
        </p:txBody>
      </p:sp>
    </p:spTree>
    <p:extLst>
      <p:ext uri="{BB962C8B-B14F-4D97-AF65-F5344CB8AC3E}">
        <p14:creationId xmlns:p14="http://schemas.microsoft.com/office/powerpoint/2010/main" val="2481513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EED98-BDEE-4F05-99EB-E6AEE09E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bargaining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membership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EBA1EC-125A-4981-921C-A9A1A233C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membership</a:t>
            </a:r>
            <a:r>
              <a:rPr lang="it-IT" dirty="0"/>
              <a:t> to the </a:t>
            </a:r>
            <a:r>
              <a:rPr lang="it-IT" dirty="0" err="1"/>
              <a:t>sectorial</a:t>
            </a:r>
            <a:r>
              <a:rPr lang="it-IT" dirty="0"/>
              <a:t> </a:t>
            </a:r>
            <a:r>
              <a:rPr lang="it-IT" dirty="0" err="1"/>
              <a:t>occupational</a:t>
            </a:r>
            <a:r>
              <a:rPr lang="it-IT" dirty="0"/>
              <a:t> Fp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bargaining</a:t>
            </a:r>
            <a:endParaRPr lang="it-IT" dirty="0"/>
          </a:p>
          <a:p>
            <a:r>
              <a:rPr lang="it-IT" dirty="0"/>
              <a:t>Small </a:t>
            </a:r>
            <a:r>
              <a:rPr lang="it-IT" dirty="0" err="1"/>
              <a:t>employer</a:t>
            </a:r>
            <a:r>
              <a:rPr lang="it-IT" dirty="0"/>
              <a:t> incentive</a:t>
            </a:r>
          </a:p>
          <a:p>
            <a:r>
              <a:rPr lang="it-IT" dirty="0"/>
              <a:t>In </a:t>
            </a:r>
            <a:r>
              <a:rPr lang="it-IT" dirty="0" err="1"/>
              <a:t>place</a:t>
            </a:r>
            <a:r>
              <a:rPr lang="it-IT" dirty="0"/>
              <a:t> from 2015 (Prevedi)</a:t>
            </a:r>
          </a:p>
          <a:p>
            <a:r>
              <a:rPr lang="it-IT" dirty="0" err="1"/>
              <a:t>Currently</a:t>
            </a:r>
            <a:r>
              <a:rPr lang="it-IT" dirty="0"/>
              <a:t> 9 </a:t>
            </a:r>
            <a:r>
              <a:rPr lang="it-IT" dirty="0" err="1"/>
              <a:t>contractual</a:t>
            </a:r>
            <a:r>
              <a:rPr lang="it-IT" dirty="0"/>
              <a:t> </a:t>
            </a:r>
            <a:r>
              <a:rPr lang="it-IT" dirty="0" err="1"/>
              <a:t>PFs</a:t>
            </a:r>
            <a:r>
              <a:rPr lang="it-IT" dirty="0"/>
              <a:t> </a:t>
            </a:r>
            <a:r>
              <a:rPr lang="it-IT" dirty="0" err="1"/>
              <a:t>involved</a:t>
            </a:r>
            <a:endParaRPr lang="it-IT" dirty="0"/>
          </a:p>
          <a:p>
            <a:r>
              <a:rPr lang="it-IT" dirty="0"/>
              <a:t>826,000 </a:t>
            </a:r>
            <a:r>
              <a:rPr lang="it-IT" dirty="0" err="1"/>
              <a:t>employees</a:t>
            </a:r>
            <a:r>
              <a:rPr lang="it-IT" dirty="0"/>
              <a:t> </a:t>
            </a:r>
            <a:r>
              <a:rPr lang="it-IT" dirty="0" err="1"/>
              <a:t>enrolled</a:t>
            </a:r>
            <a:r>
              <a:rPr lang="it-IT" dirty="0"/>
              <a:t> so far</a:t>
            </a:r>
          </a:p>
          <a:p>
            <a:r>
              <a:rPr lang="it-IT" dirty="0"/>
              <a:t>Silenzio-Assenso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successful</a:t>
            </a:r>
            <a:endParaRPr lang="it-IT" dirty="0"/>
          </a:p>
          <a:p>
            <a:pPr lvl="1"/>
            <a:r>
              <a:rPr lang="it-IT" dirty="0" err="1"/>
              <a:t>Only</a:t>
            </a:r>
            <a:r>
              <a:rPr lang="it-IT" dirty="0"/>
              <a:t> 282,000 </a:t>
            </a:r>
            <a:r>
              <a:rPr lang="it-IT" dirty="0" err="1"/>
              <a:t>members</a:t>
            </a:r>
            <a:r>
              <a:rPr lang="it-IT" dirty="0"/>
              <a:t> from 2007</a:t>
            </a:r>
          </a:p>
        </p:txBody>
      </p:sp>
    </p:spTree>
    <p:extLst>
      <p:ext uri="{BB962C8B-B14F-4D97-AF65-F5344CB8AC3E}">
        <p14:creationId xmlns:p14="http://schemas.microsoft.com/office/powerpoint/2010/main" val="484606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7BE49-19A0-47BF-BBF8-20BB8126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bargaining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 </a:t>
            </a:r>
            <a:r>
              <a:rPr lang="it-IT" dirty="0" err="1"/>
              <a:t>membership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D049854-7E4B-4522-9B22-CEE6C40BF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542964"/>
              </p:ext>
            </p:extLst>
          </p:nvPr>
        </p:nvGraphicFramePr>
        <p:xfrm>
          <a:off x="344364" y="908720"/>
          <a:ext cx="9433173" cy="5117445"/>
        </p:xfrm>
        <a:graphic>
          <a:graphicData uri="http://schemas.openxmlformats.org/drawingml/2006/table">
            <a:tbl>
              <a:tblPr/>
              <a:tblGrid>
                <a:gridCol w="3698854">
                  <a:extLst>
                    <a:ext uri="{9D8B030D-6E8A-4147-A177-3AD203B41FA5}">
                      <a16:colId xmlns:a16="http://schemas.microsoft.com/office/drawing/2014/main" val="2325506633"/>
                    </a:ext>
                  </a:extLst>
                </a:gridCol>
                <a:gridCol w="1203769">
                  <a:extLst>
                    <a:ext uri="{9D8B030D-6E8A-4147-A177-3AD203B41FA5}">
                      <a16:colId xmlns:a16="http://schemas.microsoft.com/office/drawing/2014/main" val="647852886"/>
                    </a:ext>
                  </a:extLst>
                </a:gridCol>
                <a:gridCol w="2144898">
                  <a:extLst>
                    <a:ext uri="{9D8B030D-6E8A-4147-A177-3AD203B41FA5}">
                      <a16:colId xmlns:a16="http://schemas.microsoft.com/office/drawing/2014/main" val="73354958"/>
                    </a:ext>
                  </a:extLst>
                </a:gridCol>
                <a:gridCol w="2385652">
                  <a:extLst>
                    <a:ext uri="{9D8B030D-6E8A-4147-A177-3AD203B41FA5}">
                      <a16:colId xmlns:a16="http://schemas.microsoft.com/office/drawing/2014/main" val="3189631727"/>
                    </a:ext>
                  </a:extLst>
                </a:gridCol>
              </a:tblGrid>
              <a:tr h="124827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PFs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which through collective bargaining mandatory membership (AV)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which through collective bargaining mandatory membership (PV)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75123"/>
                  </a:ext>
                </a:extLst>
              </a:tr>
              <a:tr h="42564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PREVEDI (building sector)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745,157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707,847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95.0%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92648"/>
                  </a:ext>
                </a:extLst>
              </a:tr>
              <a:tr h="409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PRIAMO (Public trasport - Bus)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92,796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28.8%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06319"/>
                  </a:ext>
                </a:extLst>
              </a:tr>
              <a:tr h="409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COOPERLAVORO (Cooperatives)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72,126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6,671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08518"/>
                  </a:ext>
                </a:extLst>
              </a:tr>
              <a:tr h="409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EUROFER (National Railways)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71,299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34,726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48.7%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240"/>
                  </a:ext>
                </a:extLst>
              </a:tr>
              <a:tr h="409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SOLIDARIETA’ VENETO (Veneto region)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70,133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43057"/>
                  </a:ext>
                </a:extLst>
              </a:tr>
              <a:tr h="40927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FONDAPI (Small-Mid Company)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55,870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39.8%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38612"/>
                  </a:ext>
                </a:extLst>
              </a:tr>
              <a:tr h="470662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BYBLOS (Paper&amp;Publishing sector)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5,524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39438"/>
                  </a:ext>
                </a:extLst>
              </a:tr>
              <a:tr h="347881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ASTRI (National Motorway)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15,571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6,230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40.0%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954041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PREVIAMBIENTE (Cleaning sector)*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22051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D41374-0B45-4A36-A232-9D2C0EEFB0F3}"/>
              </a:ext>
            </a:extLst>
          </p:cNvPr>
          <p:cNvSpPr txBox="1"/>
          <p:nvPr/>
        </p:nvSpPr>
        <p:spPr>
          <a:xfrm>
            <a:off x="344364" y="6093296"/>
            <a:ext cx="7272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</a:t>
            </a:r>
            <a:r>
              <a:rPr lang="it-IT" sz="1200" dirty="0" err="1"/>
              <a:t>Not</a:t>
            </a:r>
            <a:r>
              <a:rPr lang="it-IT" sz="1200" dirty="0"/>
              <a:t> </a:t>
            </a:r>
            <a:r>
              <a:rPr lang="it-IT" sz="1200" dirty="0" err="1"/>
              <a:t>available</a:t>
            </a:r>
            <a:r>
              <a:rPr lang="it-IT" sz="1200" dirty="0"/>
              <a:t> </a:t>
            </a:r>
            <a:r>
              <a:rPr lang="it-IT" sz="1200" dirty="0" err="1"/>
              <a:t>yet</a:t>
            </a:r>
            <a:r>
              <a:rPr lang="it-IT" sz="1200" dirty="0"/>
              <a:t>, </a:t>
            </a:r>
            <a:r>
              <a:rPr lang="it-IT" sz="1200" dirty="0" err="1"/>
              <a:t>currently</a:t>
            </a:r>
            <a:r>
              <a:rPr lang="it-IT" sz="1200" dirty="0"/>
              <a:t> in </a:t>
            </a:r>
            <a:r>
              <a:rPr lang="it-IT" sz="1200" dirty="0" err="1"/>
              <a:t>place</a:t>
            </a:r>
            <a:endParaRPr lang="it-IT" sz="1200" dirty="0"/>
          </a:p>
        </p:txBody>
      </p:sp>
      <p:sp>
        <p:nvSpPr>
          <p:cNvPr id="7" name="CasellaDiTesto 12">
            <a:extLst>
              <a:ext uri="{FF2B5EF4-FFF2-40B4-BE49-F238E27FC236}">
                <a16:creationId xmlns:a16="http://schemas.microsoft.com/office/drawing/2014/main" id="{E8B134E7-DED4-4D3C-9D7A-4D05B7CC7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968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4284705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9C5CBE-A1D6-4FF8-B46C-ED7A4C3B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Participation</a:t>
            </a:r>
            <a:r>
              <a:rPr lang="it-IT" dirty="0"/>
              <a:t> </a:t>
            </a:r>
            <a:r>
              <a:rPr lang="it-IT" dirty="0" err="1"/>
              <a:t>rates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7F6D933-F0C8-4006-A0AF-1E30A9602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0218"/>
              </p:ext>
            </p:extLst>
          </p:nvPr>
        </p:nvGraphicFramePr>
        <p:xfrm>
          <a:off x="344364" y="908720"/>
          <a:ext cx="9289156" cy="2751217"/>
        </p:xfrm>
        <a:graphic>
          <a:graphicData uri="http://schemas.openxmlformats.org/drawingml/2006/table">
            <a:tbl>
              <a:tblPr/>
              <a:tblGrid>
                <a:gridCol w="4842467">
                  <a:extLst>
                    <a:ext uri="{9D8B030D-6E8A-4147-A177-3AD203B41FA5}">
                      <a16:colId xmlns:a16="http://schemas.microsoft.com/office/drawing/2014/main" val="2557310020"/>
                    </a:ext>
                  </a:extLst>
                </a:gridCol>
                <a:gridCol w="2234985">
                  <a:extLst>
                    <a:ext uri="{9D8B030D-6E8A-4147-A177-3AD203B41FA5}">
                      <a16:colId xmlns:a16="http://schemas.microsoft.com/office/drawing/2014/main" val="1184381468"/>
                    </a:ext>
                  </a:extLst>
                </a:gridCol>
                <a:gridCol w="2211704">
                  <a:extLst>
                    <a:ext uri="{9D8B030D-6E8A-4147-A177-3AD203B41FA5}">
                      <a16:colId xmlns:a16="http://schemas.microsoft.com/office/drawing/2014/main" val="159421126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l" fontAlgn="t"/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Effective members*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Participation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rates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439062"/>
                  </a:ext>
                </a:extLst>
              </a:tr>
              <a:tr h="388162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Members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7,585,969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28.9%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858833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Members who did at least one in payment in 2017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5,772,172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22.1%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236020"/>
                  </a:ext>
                </a:extLst>
              </a:tr>
              <a:tr h="44536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promemoria: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25,930,000</a:t>
                      </a:r>
                    </a:p>
                  </a:txBody>
                  <a:tcPr marL="342900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02320"/>
                  </a:ext>
                </a:extLst>
              </a:tr>
              <a:tr h="434469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Italian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workforce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0711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FE074F-3F33-4840-B485-1A90348046F8}"/>
              </a:ext>
            </a:extLst>
          </p:cNvPr>
          <p:cNvSpPr txBox="1"/>
          <p:nvPr/>
        </p:nvSpPr>
        <p:spPr>
          <a:xfrm>
            <a:off x="272480" y="3585790"/>
            <a:ext cx="928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*</a:t>
            </a:r>
            <a:r>
              <a:rPr lang="it-IT" sz="1200" dirty="0" err="1"/>
              <a:t>Number</a:t>
            </a:r>
            <a:r>
              <a:rPr lang="it-IT" sz="1200" dirty="0"/>
              <a:t> of </a:t>
            </a:r>
            <a:r>
              <a:rPr lang="it-IT" sz="1200" dirty="0" err="1"/>
              <a:t>persons</a:t>
            </a:r>
            <a:r>
              <a:rPr lang="it-IT" sz="1200" dirty="0"/>
              <a:t> </a:t>
            </a:r>
            <a:r>
              <a:rPr lang="it-IT" sz="1200" dirty="0" err="1"/>
              <a:t>enrolled</a:t>
            </a:r>
            <a:r>
              <a:rPr lang="it-IT" sz="1200" dirty="0"/>
              <a:t> in </a:t>
            </a:r>
            <a:r>
              <a:rPr lang="it-IT" sz="1200" dirty="0" err="1"/>
              <a:t>PFs</a:t>
            </a:r>
            <a:endParaRPr lang="it-IT" sz="1200" dirty="0"/>
          </a:p>
          <a:p>
            <a:r>
              <a:rPr lang="it-IT" sz="1200" dirty="0"/>
              <a:t>**Istat </a:t>
            </a:r>
            <a:r>
              <a:rPr lang="it-IT" sz="1200" dirty="0" err="1"/>
              <a:t>survey</a:t>
            </a:r>
            <a:r>
              <a:rPr lang="it-IT" sz="1200" dirty="0"/>
              <a:t> on </a:t>
            </a:r>
            <a:r>
              <a:rPr lang="it-IT" sz="1200" dirty="0" err="1"/>
              <a:t>Italian</a:t>
            </a:r>
            <a:r>
              <a:rPr lang="it-IT" sz="1200" dirty="0"/>
              <a:t> </a:t>
            </a:r>
            <a:r>
              <a:rPr lang="it-IT" sz="1200" dirty="0" err="1"/>
              <a:t>Workforce</a:t>
            </a:r>
            <a:endParaRPr lang="it-IT" sz="1200" dirty="0"/>
          </a:p>
          <a:p>
            <a:r>
              <a:rPr lang="it-IT" sz="1200" dirty="0">
                <a:latin typeface="Optane"/>
              </a:rPr>
              <a:t>Source: Covip </a:t>
            </a:r>
            <a:r>
              <a:rPr lang="it-IT" sz="1200" dirty="0" err="1">
                <a:latin typeface="Optane"/>
              </a:rPr>
              <a:t>annual</a:t>
            </a:r>
            <a:r>
              <a:rPr lang="it-IT" sz="1200" dirty="0">
                <a:latin typeface="Optane"/>
              </a:rPr>
              <a:t> report for the </a:t>
            </a:r>
            <a:r>
              <a:rPr lang="it-IT" sz="1200" dirty="0" err="1">
                <a:latin typeface="Optane"/>
              </a:rPr>
              <a:t>year</a:t>
            </a:r>
            <a:r>
              <a:rPr lang="it-IT" sz="1200" dirty="0">
                <a:latin typeface="Optane"/>
              </a:rPr>
              <a:t> 2017 (2018)</a:t>
            </a:r>
            <a:r>
              <a:rPr lang="it-IT" sz="12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CC74B11-501E-48F7-95F5-550D44E8C4FF}"/>
              </a:ext>
            </a:extLst>
          </p:cNvPr>
          <p:cNvSpPr txBox="1"/>
          <p:nvPr/>
        </p:nvSpPr>
        <p:spPr>
          <a:xfrm>
            <a:off x="272480" y="4437112"/>
            <a:ext cx="90663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FF0000"/>
                </a:solidFill>
                <a:latin typeface="Optane"/>
              </a:rPr>
              <a:t>Low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participation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rate (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less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than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1/3 of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eligible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employees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) 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latin typeface="Optane"/>
              </a:rPr>
              <a:t>10 </a:t>
            </a:r>
            <a:r>
              <a:rPr lang="it-IT" dirty="0" err="1">
                <a:latin typeface="Optane"/>
              </a:rPr>
              <a:t>years</a:t>
            </a:r>
            <a:r>
              <a:rPr lang="it-IT" dirty="0">
                <a:latin typeface="Optane"/>
              </a:rPr>
              <a:t> </a:t>
            </a:r>
            <a:r>
              <a:rPr lang="it-IT" dirty="0" err="1">
                <a:latin typeface="Optane"/>
              </a:rPr>
              <a:t>after</a:t>
            </a:r>
            <a:r>
              <a:rPr lang="it-IT" dirty="0">
                <a:latin typeface="Optane"/>
              </a:rPr>
              <a:t> the </a:t>
            </a:r>
            <a:r>
              <a:rPr lang="it-IT" dirty="0" err="1">
                <a:latin typeface="Optane"/>
              </a:rPr>
              <a:t>current</a:t>
            </a:r>
            <a:r>
              <a:rPr lang="it-IT" dirty="0">
                <a:latin typeface="Optane"/>
              </a:rPr>
              <a:t> legislative framework </a:t>
            </a:r>
            <a:r>
              <a:rPr lang="it-IT" dirty="0" err="1">
                <a:latin typeface="Optane"/>
              </a:rPr>
              <a:t>coming</a:t>
            </a:r>
            <a:r>
              <a:rPr lang="it-IT" dirty="0">
                <a:latin typeface="Optane"/>
              </a:rPr>
              <a:t> </a:t>
            </a:r>
            <a:r>
              <a:rPr lang="it-IT" dirty="0" err="1">
                <a:latin typeface="Optane"/>
              </a:rPr>
              <a:t>into</a:t>
            </a:r>
            <a:r>
              <a:rPr lang="it-IT" dirty="0">
                <a:latin typeface="Optane"/>
              </a:rPr>
              <a:t> </a:t>
            </a:r>
            <a:r>
              <a:rPr lang="it-IT" dirty="0" err="1">
                <a:latin typeface="Optane"/>
              </a:rPr>
              <a:t>effect</a:t>
            </a:r>
            <a:endParaRPr lang="it-IT" dirty="0">
              <a:latin typeface="Opta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>
                <a:latin typeface="Optane"/>
              </a:rPr>
              <a:t>Not</a:t>
            </a:r>
            <a:r>
              <a:rPr lang="it-IT" dirty="0">
                <a:latin typeface="Optane"/>
              </a:rPr>
              <a:t> </a:t>
            </a:r>
            <a:r>
              <a:rPr lang="it-IT" dirty="0" err="1">
                <a:latin typeface="Optane"/>
              </a:rPr>
              <a:t>very</a:t>
            </a:r>
            <a:r>
              <a:rPr lang="it-IT" dirty="0">
                <a:latin typeface="Optane"/>
              </a:rPr>
              <a:t> </a:t>
            </a:r>
            <a:r>
              <a:rPr lang="it-IT" dirty="0" err="1">
                <a:latin typeface="Optane"/>
              </a:rPr>
              <a:t>satisfactory</a:t>
            </a:r>
            <a:r>
              <a:rPr lang="it-IT" dirty="0">
                <a:latin typeface="Optane"/>
              </a:rPr>
              <a:t> in-</a:t>
            </a:r>
            <a:r>
              <a:rPr lang="it-IT" dirty="0" err="1">
                <a:latin typeface="Optane"/>
              </a:rPr>
              <a:t>deed</a:t>
            </a:r>
            <a:r>
              <a:rPr lang="it-IT" dirty="0">
                <a:latin typeface="Optane"/>
              </a:rPr>
              <a:t>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latin typeface="Optan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rgbClr val="FF0000"/>
                </a:solidFill>
                <a:latin typeface="Optane"/>
              </a:rPr>
              <a:t>Asimmetric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membership</a:t>
            </a:r>
            <a:endParaRPr lang="it-IT" dirty="0">
              <a:solidFill>
                <a:srgbClr val="FF0000"/>
              </a:solidFill>
              <a:latin typeface="Opta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latin typeface="Optane"/>
              </a:rPr>
              <a:t>Age, gender, </a:t>
            </a:r>
            <a:r>
              <a:rPr lang="it-IT" dirty="0" err="1">
                <a:latin typeface="Optane"/>
              </a:rPr>
              <a:t>regions</a:t>
            </a:r>
            <a:r>
              <a:rPr lang="it-IT" dirty="0">
                <a:latin typeface="Optane"/>
              </a:rPr>
              <a:t>, </a:t>
            </a:r>
            <a:r>
              <a:rPr lang="it-IT" dirty="0" err="1">
                <a:latin typeface="Optane"/>
              </a:rPr>
              <a:t>dimension</a:t>
            </a:r>
            <a:r>
              <a:rPr lang="it-IT" dirty="0">
                <a:latin typeface="Optane"/>
              </a:rPr>
              <a:t> of the company, </a:t>
            </a:r>
            <a:r>
              <a:rPr lang="it-IT" dirty="0" err="1">
                <a:latin typeface="Optane"/>
              </a:rPr>
              <a:t>type</a:t>
            </a:r>
            <a:r>
              <a:rPr lang="it-IT" dirty="0">
                <a:latin typeface="Optane"/>
              </a:rPr>
              <a:t> of </a:t>
            </a:r>
            <a:r>
              <a:rPr lang="it-IT" dirty="0" err="1">
                <a:latin typeface="Optane"/>
              </a:rPr>
              <a:t>employment</a:t>
            </a:r>
            <a:endParaRPr lang="it-IT" dirty="0">
              <a:latin typeface="Optan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14830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DFB353-DE0A-401C-88A0-94C0523B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Mefop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26DE2E-E00C-4761-9F0C-5B97BC916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Mefop (Company for the Development of the Pension Fund Market) was founded in 1999</a:t>
            </a:r>
          </a:p>
          <a:p>
            <a:r>
              <a:rPr lang="en-US" dirty="0"/>
              <a:t>The Ministry of Economy and Finance is the main shareholder</a:t>
            </a:r>
          </a:p>
          <a:p>
            <a:r>
              <a:rPr lang="en-US" dirty="0"/>
              <a:t>About 90 pension funds have a participation in Mefop capital</a:t>
            </a:r>
          </a:p>
          <a:p>
            <a:r>
              <a:rPr lang="en-US" dirty="0"/>
              <a:t>Mefop was created with the goal of studying, interpreting and communicating the culture of private pension funds</a:t>
            </a:r>
          </a:p>
        </p:txBody>
      </p:sp>
    </p:spTree>
    <p:extLst>
      <p:ext uri="{BB962C8B-B14F-4D97-AF65-F5344CB8AC3E}">
        <p14:creationId xmlns:p14="http://schemas.microsoft.com/office/powerpoint/2010/main" val="2895150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FD4939-926F-4EC6-8071-27F609F5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by </a:t>
            </a:r>
            <a:r>
              <a:rPr lang="it-IT" dirty="0" err="1"/>
              <a:t>age</a:t>
            </a:r>
            <a:r>
              <a:rPr lang="it-IT" dirty="0"/>
              <a:t> </a:t>
            </a:r>
            <a:r>
              <a:rPr lang="it-IT" dirty="0" err="1"/>
              <a:t>cohorts</a:t>
            </a:r>
            <a:r>
              <a:rPr lang="it-IT" dirty="0"/>
              <a:t> (% </a:t>
            </a:r>
            <a:r>
              <a:rPr lang="it-IT" dirty="0" err="1"/>
              <a:t>values</a:t>
            </a:r>
            <a:r>
              <a:rPr lang="it-IT" dirty="0"/>
              <a:t>)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0C26DAA5-528A-478E-9E9E-AB6AFB14D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21230"/>
              </p:ext>
            </p:extLst>
          </p:nvPr>
        </p:nvGraphicFramePr>
        <p:xfrm>
          <a:off x="344364" y="980728"/>
          <a:ext cx="9217147" cy="4487494"/>
        </p:xfrm>
        <a:graphic>
          <a:graphicData uri="http://schemas.openxmlformats.org/drawingml/2006/table">
            <a:tbl>
              <a:tblPr/>
              <a:tblGrid>
                <a:gridCol w="2071269">
                  <a:extLst>
                    <a:ext uri="{9D8B030D-6E8A-4147-A177-3AD203B41FA5}">
                      <a16:colId xmlns:a16="http://schemas.microsoft.com/office/drawing/2014/main" val="1546975392"/>
                    </a:ext>
                  </a:extLst>
                </a:gridCol>
                <a:gridCol w="2112694">
                  <a:extLst>
                    <a:ext uri="{9D8B030D-6E8A-4147-A177-3AD203B41FA5}">
                      <a16:colId xmlns:a16="http://schemas.microsoft.com/office/drawing/2014/main" val="2313384084"/>
                    </a:ext>
                  </a:extLst>
                </a:gridCol>
                <a:gridCol w="1118485">
                  <a:extLst>
                    <a:ext uri="{9D8B030D-6E8A-4147-A177-3AD203B41FA5}">
                      <a16:colId xmlns:a16="http://schemas.microsoft.com/office/drawing/2014/main" val="4076546186"/>
                    </a:ext>
                  </a:extLst>
                </a:gridCol>
                <a:gridCol w="1491314">
                  <a:extLst>
                    <a:ext uri="{9D8B030D-6E8A-4147-A177-3AD203B41FA5}">
                      <a16:colId xmlns:a16="http://schemas.microsoft.com/office/drawing/2014/main" val="1198262780"/>
                    </a:ext>
                  </a:extLst>
                </a:gridCol>
                <a:gridCol w="1429176">
                  <a:extLst>
                    <a:ext uri="{9D8B030D-6E8A-4147-A177-3AD203B41FA5}">
                      <a16:colId xmlns:a16="http://schemas.microsoft.com/office/drawing/2014/main" val="1442013250"/>
                    </a:ext>
                  </a:extLst>
                </a:gridCol>
                <a:gridCol w="994209">
                  <a:extLst>
                    <a:ext uri="{9D8B030D-6E8A-4147-A177-3AD203B41FA5}">
                      <a16:colId xmlns:a16="http://schemas.microsoft.com/office/drawing/2014/main" val="3161273982"/>
                    </a:ext>
                  </a:extLst>
                </a:gridCol>
              </a:tblGrid>
              <a:tr h="10320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Age cohorts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07693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&lt;25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312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058779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15812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09254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22.5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30822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and more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839561"/>
                  </a:ext>
                </a:extLst>
              </a:tr>
              <a:tr h="368216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93645"/>
                  </a:ext>
                </a:extLst>
              </a:tr>
              <a:tr h="36311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Promemoria: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87979"/>
                  </a:ext>
                </a:extLst>
              </a:tr>
              <a:tr h="378409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age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49.5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734759"/>
                  </a:ext>
                </a:extLst>
              </a:tr>
            </a:tbl>
          </a:graphicData>
        </a:graphic>
      </p:graphicFrame>
      <p:sp>
        <p:nvSpPr>
          <p:cNvPr id="10" name="CasellaDiTesto 12">
            <a:extLst>
              <a:ext uri="{FF2B5EF4-FFF2-40B4-BE49-F238E27FC236}">
                <a16:creationId xmlns:a16="http://schemas.microsoft.com/office/drawing/2014/main" id="{4348E301-D58B-4AE5-9890-8F9D96784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2C7ACAD-D51D-4D57-A5B5-CD034C6E251B}"/>
              </a:ext>
            </a:extLst>
          </p:cNvPr>
          <p:cNvSpPr txBox="1"/>
          <p:nvPr/>
        </p:nvSpPr>
        <p:spPr>
          <a:xfrm>
            <a:off x="415929" y="5733256"/>
            <a:ext cx="8209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Optane"/>
              </a:rPr>
              <a:t>Young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emplyees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outsiders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but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those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who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most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need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of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pension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fund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coverage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in the future: NDC, job market, </a:t>
            </a:r>
            <a:r>
              <a:rPr lang="it-IT" dirty="0" err="1">
                <a:solidFill>
                  <a:srgbClr val="FF0000"/>
                </a:solidFill>
                <a:latin typeface="Optane"/>
              </a:rPr>
              <a:t>gig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 economy…</a:t>
            </a:r>
          </a:p>
          <a:p>
            <a:endParaRPr lang="it-IT" dirty="0">
              <a:solidFill>
                <a:srgbClr val="FF0000"/>
              </a:solidFill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962478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974C65-88B9-40C7-8E9F-251345DF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by gender (% </a:t>
            </a:r>
            <a:r>
              <a:rPr lang="it-IT" dirty="0" err="1"/>
              <a:t>values</a:t>
            </a:r>
            <a:r>
              <a:rPr lang="it-IT" dirty="0"/>
              <a:t>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A96796FD-6157-4678-8697-3613F1FB3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561193"/>
              </p:ext>
            </p:extLst>
          </p:nvPr>
        </p:nvGraphicFramePr>
        <p:xfrm>
          <a:off x="1424608" y="1124744"/>
          <a:ext cx="7344815" cy="5040559"/>
        </p:xfrm>
        <a:graphic>
          <a:graphicData uri="http://schemas.openxmlformats.org/drawingml/2006/table">
            <a:tbl>
              <a:tblPr/>
              <a:tblGrid>
                <a:gridCol w="3617595">
                  <a:extLst>
                    <a:ext uri="{9D8B030D-6E8A-4147-A177-3AD203B41FA5}">
                      <a16:colId xmlns:a16="http://schemas.microsoft.com/office/drawing/2014/main" val="423849531"/>
                    </a:ext>
                  </a:extLst>
                </a:gridCol>
                <a:gridCol w="1863610">
                  <a:extLst>
                    <a:ext uri="{9D8B030D-6E8A-4147-A177-3AD203B41FA5}">
                      <a16:colId xmlns:a16="http://schemas.microsoft.com/office/drawing/2014/main" val="793736277"/>
                    </a:ext>
                  </a:extLst>
                </a:gridCol>
                <a:gridCol w="1863610">
                  <a:extLst>
                    <a:ext uri="{9D8B030D-6E8A-4147-A177-3AD203B41FA5}">
                      <a16:colId xmlns:a16="http://schemas.microsoft.com/office/drawing/2014/main" val="1428611804"/>
                    </a:ext>
                  </a:extLst>
                </a:gridCol>
              </a:tblGrid>
              <a:tr h="4084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Age cohorts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Members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225370"/>
                  </a:ext>
                </a:extLst>
              </a:tr>
              <a:tr h="4332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Females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68784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&lt;25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93195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725983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07228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21554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34411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and more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797722"/>
                  </a:ext>
                </a:extLst>
              </a:tr>
              <a:tr h="397468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136579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Promemoria: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862154"/>
                  </a:ext>
                </a:extLst>
              </a:tr>
              <a:tr h="66565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Gender distribution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62.3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37.7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02700"/>
                  </a:ext>
                </a:extLst>
              </a:tr>
              <a:tr h="391967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age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922189"/>
                  </a:ext>
                </a:extLst>
              </a:tr>
            </a:tbl>
          </a:graphicData>
        </a:graphic>
      </p:graphicFrame>
      <p:sp>
        <p:nvSpPr>
          <p:cNvPr id="6" name="CasellaDiTesto 12">
            <a:extLst>
              <a:ext uri="{FF2B5EF4-FFF2-40B4-BE49-F238E27FC236}">
                <a16:creationId xmlns:a16="http://schemas.microsoft.com/office/drawing/2014/main" id="{FF47AC0B-E3C4-4093-864A-B1612AFE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2164804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60DE1-D32C-4891-9C29-B0AD141F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by </a:t>
            </a:r>
            <a:r>
              <a:rPr lang="it-IT" dirty="0" err="1"/>
              <a:t>region</a:t>
            </a:r>
            <a:endParaRPr lang="it-IT" dirty="0"/>
          </a:p>
        </p:txBody>
      </p:sp>
      <p:pic>
        <p:nvPicPr>
          <p:cNvPr id="4" name="image19.png">
            <a:extLst>
              <a:ext uri="{FF2B5EF4-FFF2-40B4-BE49-F238E27FC236}">
                <a16:creationId xmlns:a16="http://schemas.microsoft.com/office/drawing/2014/main" id="{00000000-0008-0000-1400-00005101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36" y="1004070"/>
            <a:ext cx="4752528" cy="5350600"/>
          </a:xfrm>
          <a:prstGeom prst="rect">
            <a:avLst/>
          </a:prstGeom>
        </p:spPr>
      </p:pic>
      <p:sp>
        <p:nvSpPr>
          <p:cNvPr id="5" name="Ovale 4">
            <a:extLst>
              <a:ext uri="{FF2B5EF4-FFF2-40B4-BE49-F238E27FC236}">
                <a16:creationId xmlns:a16="http://schemas.microsoft.com/office/drawing/2014/main" id="{4204D38A-B6F9-4D4F-8965-40F2071D9A89}"/>
              </a:ext>
            </a:extLst>
          </p:cNvPr>
          <p:cNvSpPr/>
          <p:nvPr/>
        </p:nvSpPr>
        <p:spPr>
          <a:xfrm>
            <a:off x="2360712" y="1124744"/>
            <a:ext cx="4320480" cy="2520280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2BA4FA5-8F15-40FD-8C98-45718BD04599}"/>
              </a:ext>
            </a:extLst>
          </p:cNvPr>
          <p:cNvSpPr/>
          <p:nvPr/>
        </p:nvSpPr>
        <p:spPr>
          <a:xfrm>
            <a:off x="3944888" y="1196752"/>
            <a:ext cx="1296144" cy="108850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8079821C-4262-4654-9C84-91446C50E1F4}"/>
              </a:ext>
            </a:extLst>
          </p:cNvPr>
          <p:cNvSpPr/>
          <p:nvPr/>
        </p:nvSpPr>
        <p:spPr>
          <a:xfrm>
            <a:off x="2936776" y="1540024"/>
            <a:ext cx="720080" cy="5928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8" name="CasellaDiTesto 12">
            <a:extLst>
              <a:ext uri="{FF2B5EF4-FFF2-40B4-BE49-F238E27FC236}">
                <a16:creationId xmlns:a16="http://schemas.microsoft.com/office/drawing/2014/main" id="{B2E0AF09-80D9-48B2-9ADB-D2F2D12B3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1840767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AE27F-6EB0-4FAA-87A7-ACA404BA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r>
              <a:rPr lang="it-IT" dirty="0"/>
              <a:t> in </a:t>
            </a:r>
            <a:r>
              <a:rPr lang="it-IT" dirty="0" err="1"/>
              <a:t>summary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BA982C-6E4B-42C5-8C9B-104BDFEB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Insufficient</a:t>
            </a:r>
            <a:r>
              <a:rPr lang="it-IT" dirty="0"/>
              <a:t> </a:t>
            </a:r>
            <a:r>
              <a:rPr lang="it-IT" dirty="0" err="1"/>
              <a:t>participation</a:t>
            </a:r>
            <a:r>
              <a:rPr lang="it-IT" dirty="0"/>
              <a:t> </a:t>
            </a:r>
            <a:r>
              <a:rPr lang="it-IT" dirty="0" err="1"/>
              <a:t>rates</a:t>
            </a:r>
            <a:endParaRPr lang="it-IT" dirty="0"/>
          </a:p>
          <a:p>
            <a:pPr lvl="1"/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1/3 </a:t>
            </a:r>
            <a:r>
              <a:rPr lang="it-IT" dirty="0" err="1"/>
              <a:t>potential</a:t>
            </a:r>
            <a:r>
              <a:rPr lang="it-IT" dirty="0"/>
              <a:t> </a:t>
            </a:r>
            <a:r>
              <a:rPr lang="it-IT" dirty="0" err="1"/>
              <a:t>workforce</a:t>
            </a:r>
            <a:endParaRPr lang="it-IT" dirty="0"/>
          </a:p>
          <a:p>
            <a:r>
              <a:rPr lang="it-IT" dirty="0" err="1"/>
              <a:t>Asimmetries</a:t>
            </a:r>
            <a:r>
              <a:rPr lang="it-IT" dirty="0"/>
              <a:t> by</a:t>
            </a:r>
          </a:p>
          <a:p>
            <a:pPr lvl="1"/>
            <a:r>
              <a:rPr lang="it-IT" dirty="0"/>
              <a:t>Age (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employees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Gender</a:t>
            </a:r>
          </a:p>
          <a:p>
            <a:pPr lvl="1"/>
            <a:r>
              <a:rPr lang="it-IT" dirty="0" err="1"/>
              <a:t>Dimension</a:t>
            </a:r>
            <a:r>
              <a:rPr lang="it-IT" dirty="0"/>
              <a:t> of the company</a:t>
            </a:r>
          </a:p>
          <a:p>
            <a:pPr lvl="1"/>
            <a:r>
              <a:rPr lang="it-IT" dirty="0"/>
              <a:t>Public </a:t>
            </a:r>
            <a:r>
              <a:rPr lang="it-IT" dirty="0" err="1"/>
              <a:t>sector</a:t>
            </a:r>
            <a:endParaRPr lang="it-IT" dirty="0"/>
          </a:p>
          <a:p>
            <a:r>
              <a:rPr lang="it-IT" dirty="0"/>
              <a:t>How to </a:t>
            </a:r>
            <a:r>
              <a:rPr lang="it-IT" dirty="0" err="1"/>
              <a:t>strenghten</a:t>
            </a:r>
            <a:r>
              <a:rPr lang="it-IT" dirty="0"/>
              <a:t> </a:t>
            </a:r>
            <a:r>
              <a:rPr lang="it-IT" dirty="0" err="1"/>
              <a:t>membership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17767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6BBCB-BEAE-4607-8AD5-F0BCF3ED7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Asset under management (</a:t>
            </a:r>
            <a:r>
              <a:rPr lang="it-IT" dirty="0" err="1"/>
              <a:t>Billion</a:t>
            </a:r>
            <a:r>
              <a:rPr lang="it-IT" dirty="0"/>
              <a:t> EUR.)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ADD70AD-5DF6-4CC9-BD88-F43EF1C47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29198"/>
              </p:ext>
            </p:extLst>
          </p:nvPr>
        </p:nvGraphicFramePr>
        <p:xfrm>
          <a:off x="488504" y="908720"/>
          <a:ext cx="8922200" cy="5472618"/>
        </p:xfrm>
        <a:graphic>
          <a:graphicData uri="http://schemas.openxmlformats.org/drawingml/2006/table">
            <a:tbl>
              <a:tblPr/>
              <a:tblGrid>
                <a:gridCol w="840207">
                  <a:extLst>
                    <a:ext uri="{9D8B030D-6E8A-4147-A177-3AD203B41FA5}">
                      <a16:colId xmlns:a16="http://schemas.microsoft.com/office/drawing/2014/main" val="1740326039"/>
                    </a:ext>
                  </a:extLst>
                </a:gridCol>
                <a:gridCol w="1500370">
                  <a:extLst>
                    <a:ext uri="{9D8B030D-6E8A-4147-A177-3AD203B41FA5}">
                      <a16:colId xmlns:a16="http://schemas.microsoft.com/office/drawing/2014/main" val="243181222"/>
                    </a:ext>
                  </a:extLst>
                </a:gridCol>
                <a:gridCol w="1260311">
                  <a:extLst>
                    <a:ext uri="{9D8B030D-6E8A-4147-A177-3AD203B41FA5}">
                      <a16:colId xmlns:a16="http://schemas.microsoft.com/office/drawing/2014/main" val="2547548949"/>
                    </a:ext>
                  </a:extLst>
                </a:gridCol>
                <a:gridCol w="1500370">
                  <a:extLst>
                    <a:ext uri="{9D8B030D-6E8A-4147-A177-3AD203B41FA5}">
                      <a16:colId xmlns:a16="http://schemas.microsoft.com/office/drawing/2014/main" val="2955198415"/>
                    </a:ext>
                  </a:extLst>
                </a:gridCol>
                <a:gridCol w="1320325">
                  <a:extLst>
                    <a:ext uri="{9D8B030D-6E8A-4147-A177-3AD203B41FA5}">
                      <a16:colId xmlns:a16="http://schemas.microsoft.com/office/drawing/2014/main" val="332220925"/>
                    </a:ext>
                  </a:extLst>
                </a:gridCol>
                <a:gridCol w="1400346">
                  <a:extLst>
                    <a:ext uri="{9D8B030D-6E8A-4147-A177-3AD203B41FA5}">
                      <a16:colId xmlns:a16="http://schemas.microsoft.com/office/drawing/2014/main" val="2054577409"/>
                    </a:ext>
                  </a:extLst>
                </a:gridCol>
                <a:gridCol w="1100271">
                  <a:extLst>
                    <a:ext uri="{9D8B030D-6E8A-4147-A177-3AD203B41FA5}">
                      <a16:colId xmlns:a16="http://schemas.microsoft.com/office/drawing/2014/main" val="3875280804"/>
                    </a:ext>
                  </a:extLst>
                </a:gridCol>
              </a:tblGrid>
              <a:tr h="8022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Old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42553"/>
                  </a:ext>
                </a:extLst>
              </a:tr>
              <a:tr h="286523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19,859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20,637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69093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1,190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21,269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68164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2,256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29,578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32,970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995152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3,264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1,230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29,531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34,642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783148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4,543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1,731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30,057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1,278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37,609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75583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5,881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2,230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30,617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2,150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40,878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70140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7,615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2,954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33,400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3,338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47,307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95338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9,257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3,527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34,246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4,546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51,576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39870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11,599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4,298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36,054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1,020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4,770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57,747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17286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14,092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4,663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35,906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1,958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4,667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61,302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03383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18,757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6,269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39,813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3,397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5,569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73,827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83147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22,384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7,533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5,229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5,980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83,167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435658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25,272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8,364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43,818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7,196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5,996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24936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30,174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10,078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47,972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9,813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6,273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104,363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58195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34,504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11,990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50,398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13,014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6,499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116,465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189801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39,644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13,980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54,033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16,369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6,850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130,941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010672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42,546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15,430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55,299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20,056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6,950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140,351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555120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45,931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17,092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57,538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23,711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6,931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151,278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37471"/>
                  </a:ext>
                </a:extLst>
              </a:tr>
              <a:tr h="24354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49,456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19,145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58,996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27,644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6,978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162,299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21073"/>
                  </a:ext>
                </a:extLst>
              </a:tr>
            </a:tbl>
          </a:graphicData>
        </a:graphic>
      </p:graphicFrame>
      <p:sp>
        <p:nvSpPr>
          <p:cNvPr id="6" name="CasellaDiTesto 12">
            <a:extLst>
              <a:ext uri="{FF2B5EF4-FFF2-40B4-BE49-F238E27FC236}">
                <a16:creationId xmlns:a16="http://schemas.microsoft.com/office/drawing/2014/main" id="{797259DF-DC27-4017-A01F-851B7FBB8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1536697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E631A-0B9A-4DB0-AAA2-A2DFDF3D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Asset under management (2016)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A95B0B1-1EBF-47BD-9CEC-A40144306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1" y="981074"/>
            <a:ext cx="9284539" cy="5344606"/>
          </a:xfrm>
        </p:spPr>
      </p:pic>
      <p:sp>
        <p:nvSpPr>
          <p:cNvPr id="6" name="CasellaDiTesto 12">
            <a:extLst>
              <a:ext uri="{FF2B5EF4-FFF2-40B4-BE49-F238E27FC236}">
                <a16:creationId xmlns:a16="http://schemas.microsoft.com/office/drawing/2014/main" id="{46BC15F5-6E7D-4E4E-91E0-E80ACCC03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OECD Pension Market in Focus 2017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C402F9B-8453-4DD5-9484-55E935337A40}"/>
              </a:ext>
            </a:extLst>
          </p:cNvPr>
          <p:cNvSpPr txBox="1"/>
          <p:nvPr/>
        </p:nvSpPr>
        <p:spPr>
          <a:xfrm>
            <a:off x="3584848" y="555376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FF0000"/>
                </a:solidFill>
                <a:latin typeface="Optane"/>
              </a:rPr>
              <a:t>Italy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: 165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billion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USD</a:t>
            </a:r>
          </a:p>
          <a:p>
            <a:r>
              <a:rPr lang="it-IT" b="1" dirty="0">
                <a:solidFill>
                  <a:srgbClr val="0000FF"/>
                </a:solidFill>
                <a:latin typeface="Optane"/>
              </a:rPr>
              <a:t>PR China: 159 </a:t>
            </a:r>
            <a:r>
              <a:rPr lang="it-IT" b="1" dirty="0" err="1">
                <a:solidFill>
                  <a:srgbClr val="0000FF"/>
                </a:solidFill>
                <a:latin typeface="Optane"/>
              </a:rPr>
              <a:t>billion</a:t>
            </a:r>
            <a:r>
              <a:rPr lang="it-IT" b="1" dirty="0">
                <a:solidFill>
                  <a:srgbClr val="0000FF"/>
                </a:solidFill>
                <a:latin typeface="Optane"/>
              </a:rPr>
              <a:t> USD</a:t>
            </a:r>
          </a:p>
        </p:txBody>
      </p:sp>
    </p:spTree>
    <p:extLst>
      <p:ext uri="{BB962C8B-B14F-4D97-AF65-F5344CB8AC3E}">
        <p14:creationId xmlns:p14="http://schemas.microsoft.com/office/powerpoint/2010/main" val="304481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AB2717-66E0-4810-8853-F57561E9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Asset under management (2016)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84A09E8-976E-4BA8-BEB3-7AFEAE7B4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15" y="980728"/>
            <a:ext cx="9669416" cy="5256584"/>
          </a:xfrm>
        </p:spPr>
      </p:pic>
      <p:sp>
        <p:nvSpPr>
          <p:cNvPr id="6" name="CasellaDiTesto 12">
            <a:extLst>
              <a:ext uri="{FF2B5EF4-FFF2-40B4-BE49-F238E27FC236}">
                <a16:creationId xmlns:a16="http://schemas.microsoft.com/office/drawing/2014/main" id="{38BBD91B-29D5-44E4-B3DD-694966D57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984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OECD Pension Market in Focus 2017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9E52284-E3D5-46C3-AE44-BCA51D31B0F6}"/>
              </a:ext>
            </a:extLst>
          </p:cNvPr>
          <p:cNvSpPr txBox="1"/>
          <p:nvPr/>
        </p:nvSpPr>
        <p:spPr>
          <a:xfrm>
            <a:off x="7329264" y="1124744"/>
            <a:ext cx="208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FF0000"/>
                </a:solidFill>
                <a:latin typeface="Optane"/>
              </a:rPr>
              <a:t>Italy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: 9.4%</a:t>
            </a:r>
          </a:p>
          <a:p>
            <a:r>
              <a:rPr lang="it-IT" b="1" dirty="0">
                <a:solidFill>
                  <a:srgbClr val="0000FF"/>
                </a:solidFill>
                <a:latin typeface="Optane"/>
              </a:rPr>
              <a:t>PR China: 1,5%</a:t>
            </a:r>
          </a:p>
        </p:txBody>
      </p:sp>
    </p:spTree>
    <p:extLst>
      <p:ext uri="{BB962C8B-B14F-4D97-AF65-F5344CB8AC3E}">
        <p14:creationId xmlns:p14="http://schemas.microsoft.com/office/powerpoint/2010/main" val="159213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48475-F395-486D-9327-0B62AF9E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Portfolio of </a:t>
            </a:r>
            <a:r>
              <a:rPr lang="it-IT" dirty="0" err="1"/>
              <a:t>PFs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B65A70-57E6-477E-BEFB-10E4239C7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Investment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regulated</a:t>
            </a:r>
            <a:r>
              <a:rPr lang="it-IT" dirty="0"/>
              <a:t> by low</a:t>
            </a:r>
          </a:p>
          <a:p>
            <a:r>
              <a:rPr lang="it-IT" dirty="0" err="1"/>
              <a:t>Basically</a:t>
            </a:r>
            <a:r>
              <a:rPr lang="it-IT" dirty="0"/>
              <a:t> no more quantitative </a:t>
            </a:r>
            <a:r>
              <a:rPr lang="it-IT" dirty="0" err="1"/>
              <a:t>limits</a:t>
            </a:r>
            <a:r>
              <a:rPr lang="it-IT" dirty="0"/>
              <a:t>, </a:t>
            </a:r>
            <a:r>
              <a:rPr lang="it-IT" dirty="0" err="1">
                <a:solidFill>
                  <a:srgbClr val="FF0000"/>
                </a:solidFill>
              </a:rPr>
              <a:t>PFs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may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invest</a:t>
            </a:r>
            <a:r>
              <a:rPr lang="it-IT" dirty="0">
                <a:solidFill>
                  <a:srgbClr val="FF0000"/>
                </a:solidFill>
              </a:rPr>
              <a:t> in </a:t>
            </a:r>
            <a:r>
              <a:rPr lang="it-IT" dirty="0" err="1">
                <a:solidFill>
                  <a:srgbClr val="FF0000"/>
                </a:solidFill>
              </a:rPr>
              <a:t>almost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all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financial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activities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 err="1">
                <a:solidFill>
                  <a:srgbClr val="FF0000"/>
                </a:solidFill>
              </a:rPr>
              <a:t>provided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that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has</a:t>
            </a:r>
            <a:r>
              <a:rPr lang="it-IT" dirty="0">
                <a:solidFill>
                  <a:srgbClr val="FF0000"/>
                </a:solidFill>
              </a:rPr>
              <a:t> an </a:t>
            </a:r>
            <a:r>
              <a:rPr lang="it-IT" dirty="0" err="1">
                <a:solidFill>
                  <a:srgbClr val="FF0000"/>
                </a:solidFill>
              </a:rPr>
              <a:t>adequate</a:t>
            </a:r>
            <a:r>
              <a:rPr lang="it-IT" dirty="0">
                <a:solidFill>
                  <a:srgbClr val="FF0000"/>
                </a:solidFill>
              </a:rPr>
              <a:t> risk management system</a:t>
            </a:r>
          </a:p>
          <a:p>
            <a:pPr lvl="1"/>
            <a:r>
              <a:rPr lang="it-IT" dirty="0" err="1"/>
              <a:t>Role</a:t>
            </a:r>
            <a:r>
              <a:rPr lang="it-IT" dirty="0"/>
              <a:t> of Covip </a:t>
            </a:r>
          </a:p>
          <a:p>
            <a:r>
              <a:rPr lang="it-IT" dirty="0"/>
              <a:t>Some quantitative </a:t>
            </a:r>
            <a:r>
              <a:rPr lang="it-IT" dirty="0" err="1"/>
              <a:t>limits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investment</a:t>
            </a:r>
            <a:r>
              <a:rPr lang="it-IT" dirty="0"/>
              <a:t> in </a:t>
            </a:r>
            <a:r>
              <a:rPr lang="it-IT" dirty="0" err="1"/>
              <a:t>real</a:t>
            </a:r>
            <a:r>
              <a:rPr lang="it-IT" dirty="0"/>
              <a:t> estate </a:t>
            </a:r>
            <a:r>
              <a:rPr lang="it-IT" dirty="0" err="1"/>
              <a:t>within</a:t>
            </a:r>
            <a:r>
              <a:rPr lang="it-IT" dirty="0"/>
              <a:t> 20% of AUM, </a:t>
            </a:r>
            <a:r>
              <a:rPr lang="it-IT" dirty="0" err="1"/>
              <a:t>only</a:t>
            </a:r>
            <a:r>
              <a:rPr lang="it-IT" dirty="0"/>
              <a:t> for pre-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PFs</a:t>
            </a:r>
            <a:endParaRPr lang="it-IT" dirty="0"/>
          </a:p>
          <a:p>
            <a:pPr lvl="1"/>
            <a:r>
              <a:rPr lang="it-IT" dirty="0"/>
              <a:t>No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investment</a:t>
            </a:r>
            <a:r>
              <a:rPr lang="it-IT" dirty="0"/>
              <a:t> in </a:t>
            </a:r>
            <a:r>
              <a:rPr lang="it-IT" dirty="0" err="1"/>
              <a:t>real</a:t>
            </a:r>
            <a:r>
              <a:rPr lang="it-IT" dirty="0"/>
              <a:t> estate for </a:t>
            </a:r>
            <a:r>
              <a:rPr lang="it-IT" dirty="0" err="1"/>
              <a:t>contractual</a:t>
            </a:r>
            <a:r>
              <a:rPr lang="it-IT" dirty="0"/>
              <a:t> </a:t>
            </a:r>
            <a:r>
              <a:rPr lang="it-IT" dirty="0" err="1"/>
              <a:t>PFs</a:t>
            </a:r>
            <a:r>
              <a:rPr lang="it-IT" dirty="0"/>
              <a:t>, open </a:t>
            </a:r>
            <a:r>
              <a:rPr lang="it-IT" dirty="0" err="1"/>
              <a:t>PFs</a:t>
            </a:r>
            <a:r>
              <a:rPr lang="it-IT" dirty="0"/>
              <a:t> and PIP</a:t>
            </a:r>
          </a:p>
          <a:p>
            <a:pPr lvl="1"/>
            <a:r>
              <a:rPr lang="it-IT" dirty="0"/>
              <a:t>Investment in AIF: </a:t>
            </a:r>
            <a:r>
              <a:rPr lang="it-IT" dirty="0" err="1"/>
              <a:t>only</a:t>
            </a:r>
            <a:r>
              <a:rPr lang="it-IT" dirty="0"/>
              <a:t> 20% of AUM of </a:t>
            </a:r>
            <a:r>
              <a:rPr lang="it-IT" dirty="0" err="1"/>
              <a:t>PFs</a:t>
            </a:r>
            <a:r>
              <a:rPr lang="it-IT" dirty="0"/>
              <a:t> and 25% of AIF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9973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758B6-C6EC-43F9-954E-17ABDDB6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Portfolio of </a:t>
            </a:r>
            <a:r>
              <a:rPr lang="it-IT" dirty="0" err="1"/>
              <a:t>PFs</a:t>
            </a:r>
            <a:r>
              <a:rPr lang="it-IT" dirty="0"/>
              <a:t> (</a:t>
            </a:r>
            <a:r>
              <a:rPr lang="it-IT" dirty="0" err="1"/>
              <a:t>billion</a:t>
            </a:r>
            <a:r>
              <a:rPr lang="it-IT" dirty="0"/>
              <a:t> EUR. and % </a:t>
            </a:r>
            <a:r>
              <a:rPr lang="it-IT" dirty="0" err="1"/>
              <a:t>values</a:t>
            </a:r>
            <a:r>
              <a:rPr lang="it-IT" dirty="0"/>
              <a:t> – 2017)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823E45C0-5A36-4C41-8CF3-E935ED492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451014"/>
              </p:ext>
            </p:extLst>
          </p:nvPr>
        </p:nvGraphicFramePr>
        <p:xfrm>
          <a:off x="272354" y="915407"/>
          <a:ext cx="9361166" cy="5537929"/>
        </p:xfrm>
        <a:graphic>
          <a:graphicData uri="http://schemas.openxmlformats.org/drawingml/2006/table">
            <a:tbl>
              <a:tblPr/>
              <a:tblGrid>
                <a:gridCol w="1377562">
                  <a:extLst>
                    <a:ext uri="{9D8B030D-6E8A-4147-A177-3AD203B41FA5}">
                      <a16:colId xmlns:a16="http://schemas.microsoft.com/office/drawing/2014/main" val="2206382532"/>
                    </a:ext>
                  </a:extLst>
                </a:gridCol>
                <a:gridCol w="469624">
                  <a:extLst>
                    <a:ext uri="{9D8B030D-6E8A-4147-A177-3AD203B41FA5}">
                      <a16:colId xmlns:a16="http://schemas.microsoft.com/office/drawing/2014/main" val="3362178093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4175062181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3257191451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97768092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4211101938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3205109457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1439041779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2741737206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919185248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953996930"/>
                    </a:ext>
                  </a:extLst>
                </a:gridCol>
                <a:gridCol w="751398">
                  <a:extLst>
                    <a:ext uri="{9D8B030D-6E8A-4147-A177-3AD203B41FA5}">
                      <a16:colId xmlns:a16="http://schemas.microsoft.com/office/drawing/2014/main" val="2938740450"/>
                    </a:ext>
                  </a:extLst>
                </a:gridCol>
              </a:tblGrid>
              <a:tr h="869118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PFs**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36921"/>
                  </a:ext>
                </a:extLst>
              </a:tr>
              <a:tr h="25474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Bil. EUR.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Val.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Bil. EUR.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Val.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Bil. EUR.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Val.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Bil. EUR.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Val.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Bil. EUR.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Val.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854061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Cash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1,182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97842"/>
                  </a:ext>
                </a:extLst>
              </a:tr>
              <a:tr h="2817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Sovereign Bond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22,569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9,490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14,059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53,272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073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which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ITA</a:t>
                      </a:r>
                    </a:p>
                  </a:txBody>
                  <a:tcPr marL="857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4,558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10,560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035144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Other fixed income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4,595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6,767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95027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which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ITA</a:t>
                      </a:r>
                    </a:p>
                  </a:txBody>
                  <a:tcPr marL="857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1,344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52074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Equity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5,569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2,744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0080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which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ITA</a:t>
                      </a:r>
                    </a:p>
                  </a:txBody>
                  <a:tcPr marL="857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37636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Mutual Funds*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6,801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2,763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18,517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106610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  </a:t>
                      </a:r>
                      <a:r>
                        <a:rPr lang="it-IT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whitch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RE AIF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..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1,450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23506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 Estate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6005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Other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886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51933"/>
                  </a:ext>
                </a:extLst>
              </a:tr>
              <a:tr h="28471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31,692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27,845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128,218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8930"/>
                  </a:ext>
                </a:extLst>
              </a:tr>
              <a:tr h="281715">
                <a:tc gridSpan="2"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 which  ITA securities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12,076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822691"/>
                  </a:ext>
                </a:extLst>
              </a:tr>
              <a:tr h="2547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Promemoria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805740"/>
                  </a:ext>
                </a:extLst>
              </a:tr>
              <a:tr h="254741">
                <a:tc gridSpan="2"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Median equity exposure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1085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1AFF01-B94B-4B4B-8CE4-B34D44B6EC98}"/>
              </a:ext>
            </a:extLst>
          </p:cNvPr>
          <p:cNvSpPr txBox="1"/>
          <p:nvPr/>
        </p:nvSpPr>
        <p:spPr>
          <a:xfrm>
            <a:off x="776536" y="6453336"/>
            <a:ext cx="89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*</a:t>
            </a:r>
            <a:r>
              <a:rPr lang="it-IT" sz="1100" dirty="0" err="1"/>
              <a:t>It</a:t>
            </a:r>
            <a:r>
              <a:rPr lang="it-IT" sz="1100" dirty="0"/>
              <a:t> </a:t>
            </a:r>
            <a:r>
              <a:rPr lang="it-IT" sz="1100" dirty="0" err="1"/>
              <a:t>takes</a:t>
            </a:r>
            <a:r>
              <a:rPr lang="it-IT" sz="1100" dirty="0"/>
              <a:t> </a:t>
            </a:r>
            <a:r>
              <a:rPr lang="it-IT" sz="1100" dirty="0" err="1"/>
              <a:t>into</a:t>
            </a:r>
            <a:r>
              <a:rPr lang="it-IT" sz="1100" dirty="0"/>
              <a:t> account </a:t>
            </a:r>
            <a:r>
              <a:rPr lang="it-IT" sz="1100" dirty="0" err="1"/>
              <a:t>both</a:t>
            </a:r>
            <a:r>
              <a:rPr lang="it-IT" sz="1100" dirty="0"/>
              <a:t> </a:t>
            </a:r>
            <a:r>
              <a:rPr lang="it-IT" sz="1100" dirty="0" err="1"/>
              <a:t>Ucits</a:t>
            </a:r>
            <a:r>
              <a:rPr lang="it-IT" sz="1100" dirty="0"/>
              <a:t> and AI </a:t>
            </a:r>
            <a:r>
              <a:rPr lang="it-IT" sz="1100" dirty="0" err="1"/>
              <a:t>mutual</a:t>
            </a:r>
            <a:r>
              <a:rPr lang="it-IT" sz="1100" dirty="0"/>
              <a:t> funds</a:t>
            </a:r>
          </a:p>
          <a:p>
            <a:r>
              <a:rPr lang="it-IT" sz="1100" dirty="0"/>
              <a:t>**</a:t>
            </a:r>
            <a:r>
              <a:rPr lang="it-IT" sz="1100" dirty="0" err="1"/>
              <a:t>It</a:t>
            </a:r>
            <a:r>
              <a:rPr lang="it-IT" sz="1100" dirty="0"/>
              <a:t> </a:t>
            </a:r>
            <a:r>
              <a:rPr lang="it-IT" sz="1100" dirty="0" err="1"/>
              <a:t>does</a:t>
            </a:r>
            <a:r>
              <a:rPr lang="it-IT" sz="1100" dirty="0"/>
              <a:t> </a:t>
            </a:r>
            <a:r>
              <a:rPr lang="it-IT" sz="1100" dirty="0" err="1"/>
              <a:t>not</a:t>
            </a:r>
            <a:r>
              <a:rPr lang="it-IT" sz="1100" dirty="0"/>
              <a:t> take </a:t>
            </a:r>
            <a:r>
              <a:rPr lang="it-IT" sz="1100" dirty="0" err="1"/>
              <a:t>into</a:t>
            </a:r>
            <a:r>
              <a:rPr lang="it-IT" sz="1100" dirty="0"/>
              <a:t> account </a:t>
            </a:r>
            <a:r>
              <a:rPr lang="it-IT" sz="1100" dirty="0" err="1"/>
              <a:t>reserves</a:t>
            </a:r>
            <a:r>
              <a:rPr lang="it-IT" sz="1100" dirty="0"/>
              <a:t> on </a:t>
            </a:r>
            <a:r>
              <a:rPr lang="it-IT" sz="1100" dirty="0" err="1"/>
              <a:t>insurance</a:t>
            </a:r>
            <a:r>
              <a:rPr lang="it-IT" sz="1100" dirty="0"/>
              <a:t> </a:t>
            </a:r>
            <a:r>
              <a:rPr lang="it-IT" sz="1100" dirty="0" err="1"/>
              <a:t>contracts</a:t>
            </a:r>
            <a:endParaRPr lang="it-IT" sz="1100" dirty="0"/>
          </a:p>
        </p:txBody>
      </p:sp>
      <p:sp>
        <p:nvSpPr>
          <p:cNvPr id="7" name="CasellaDiTesto 12">
            <a:extLst>
              <a:ext uri="{FF2B5EF4-FFF2-40B4-BE49-F238E27FC236}">
                <a16:creationId xmlns:a16="http://schemas.microsoft.com/office/drawing/2014/main" id="{AAFE9647-AF16-4588-96FA-F8F7589F2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40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2421107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83E21-081B-4516-90CE-317D890C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Home </a:t>
            </a:r>
            <a:r>
              <a:rPr lang="it-IT" dirty="0" err="1"/>
              <a:t>bias</a:t>
            </a:r>
            <a:r>
              <a:rPr lang="it-IT" dirty="0"/>
              <a:t> of </a:t>
            </a:r>
            <a:r>
              <a:rPr lang="it-IT" dirty="0" err="1"/>
              <a:t>portfolios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5291CEED-39B8-4A63-A410-FAB201B71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69491"/>
            <a:ext cx="7886700" cy="2799869"/>
          </a:xfrm>
          <a:prstGeom prst="rect">
            <a:avLst/>
          </a:prstGeom>
        </p:spPr>
      </p:pic>
      <p:pic>
        <p:nvPicPr>
          <p:cNvPr id="5" name="Segnaposto contenuto 3">
            <a:extLst>
              <a:ext uri="{FF2B5EF4-FFF2-40B4-BE49-F238E27FC236}">
                <a16:creationId xmlns:a16="http://schemas.microsoft.com/office/drawing/2014/main" id="{438D4A8A-C87F-4AE7-BCEB-FBCA984B29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45302"/>
            <a:ext cx="7886700" cy="2970319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F82451-70E9-455C-8C5B-C1375CC9AF76}"/>
              </a:ext>
            </a:extLst>
          </p:cNvPr>
          <p:cNvSpPr txBox="1"/>
          <p:nvPr/>
        </p:nvSpPr>
        <p:spPr>
          <a:xfrm>
            <a:off x="8409384" y="2123564"/>
            <a:ext cx="13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  <a:latin typeface="Optane"/>
              </a:rPr>
              <a:t>Italy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= 43%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3C83BD-14F6-41F7-BB0E-26167283589A}"/>
              </a:ext>
            </a:extLst>
          </p:cNvPr>
          <p:cNvSpPr txBox="1"/>
          <p:nvPr/>
        </p:nvSpPr>
        <p:spPr>
          <a:xfrm>
            <a:off x="8409384" y="5363924"/>
            <a:ext cx="13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  <a:latin typeface="Optane"/>
              </a:rPr>
              <a:t>Italy</a:t>
            </a:r>
            <a:r>
              <a:rPr lang="it-IT" dirty="0">
                <a:solidFill>
                  <a:srgbClr val="FF0000"/>
                </a:solidFill>
                <a:latin typeface="Optane"/>
              </a:rPr>
              <a:t>= 6%</a:t>
            </a:r>
          </a:p>
        </p:txBody>
      </p:sp>
    </p:spTree>
    <p:extLst>
      <p:ext uri="{BB962C8B-B14F-4D97-AF65-F5344CB8AC3E}">
        <p14:creationId xmlns:p14="http://schemas.microsoft.com/office/powerpoint/2010/main" val="328940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96AEFD-D42E-4438-B2C4-08EF19A63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First pillar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29F718-64A8-46AC-9203-B1E4CA66B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Public and </a:t>
            </a:r>
            <a:r>
              <a:rPr lang="it-IT" dirty="0" err="1"/>
              <a:t>mandatory</a:t>
            </a:r>
            <a:endParaRPr lang="it-IT" dirty="0"/>
          </a:p>
          <a:p>
            <a:r>
              <a:rPr lang="it-IT" dirty="0"/>
              <a:t>PAYG</a:t>
            </a:r>
          </a:p>
          <a:p>
            <a:r>
              <a:rPr lang="it-IT" dirty="0" err="1"/>
              <a:t>Pensions</a:t>
            </a:r>
            <a:endParaRPr lang="it-IT" dirty="0"/>
          </a:p>
          <a:p>
            <a:pPr lvl="1"/>
            <a:r>
              <a:rPr lang="it-IT" dirty="0" err="1"/>
              <a:t>Before</a:t>
            </a:r>
            <a:r>
              <a:rPr lang="it-IT" dirty="0"/>
              <a:t> 1996: </a:t>
            </a:r>
            <a:r>
              <a:rPr lang="it-IT" dirty="0" err="1"/>
              <a:t>Earnings</a:t>
            </a:r>
            <a:r>
              <a:rPr lang="it-IT" dirty="0"/>
              <a:t> </a:t>
            </a:r>
            <a:r>
              <a:rPr lang="it-IT" dirty="0" err="1"/>
              <a:t>related</a:t>
            </a:r>
            <a:endParaRPr lang="it-IT" dirty="0"/>
          </a:p>
          <a:p>
            <a:pPr lvl="1"/>
            <a:r>
              <a:rPr lang="it-IT" dirty="0"/>
              <a:t>From 1996: </a:t>
            </a:r>
            <a:r>
              <a:rPr lang="it-IT" dirty="0" err="1"/>
              <a:t>Notional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endParaRPr lang="it-IT" dirty="0"/>
          </a:p>
          <a:p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reforms</a:t>
            </a:r>
            <a:endParaRPr lang="it-IT" dirty="0"/>
          </a:p>
          <a:p>
            <a:pPr lvl="1"/>
            <a:r>
              <a:rPr lang="it-IT" dirty="0" err="1"/>
              <a:t>Increase</a:t>
            </a:r>
            <a:r>
              <a:rPr lang="it-IT" dirty="0"/>
              <a:t> of </a:t>
            </a:r>
            <a:r>
              <a:rPr lang="it-IT" dirty="0" err="1"/>
              <a:t>retirement</a:t>
            </a:r>
            <a:r>
              <a:rPr lang="it-IT" dirty="0"/>
              <a:t> </a:t>
            </a:r>
            <a:r>
              <a:rPr lang="it-IT" dirty="0" err="1"/>
              <a:t>age</a:t>
            </a:r>
            <a:r>
              <a:rPr lang="it-IT" dirty="0"/>
              <a:t> (</a:t>
            </a:r>
            <a:r>
              <a:rPr lang="it-IT" dirty="0" err="1"/>
              <a:t>liked</a:t>
            </a:r>
            <a:r>
              <a:rPr lang="it-IT" dirty="0"/>
              <a:t> to </a:t>
            </a:r>
            <a:r>
              <a:rPr lang="it-IT" dirty="0" err="1"/>
              <a:t>mortality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Reduction</a:t>
            </a:r>
            <a:r>
              <a:rPr lang="it-IT" dirty="0"/>
              <a:t> of the rate of </a:t>
            </a:r>
            <a:r>
              <a:rPr lang="it-IT" dirty="0" err="1"/>
              <a:t>substitution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4928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24C186-6FBC-47DB-8C6D-85270342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Portfolio of </a:t>
            </a:r>
            <a:r>
              <a:rPr lang="it-IT" dirty="0" err="1"/>
              <a:t>PFs</a:t>
            </a:r>
            <a:r>
              <a:rPr lang="it-IT" dirty="0"/>
              <a:t>: some </a:t>
            </a:r>
            <a:r>
              <a:rPr lang="it-IT" dirty="0" err="1"/>
              <a:t>issues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D7D27-218A-4C8C-BA17-5C853842F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Only</a:t>
            </a:r>
            <a:r>
              <a:rPr lang="it-IT" dirty="0"/>
              <a:t> 26% of AUM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allocated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assets</a:t>
            </a:r>
            <a:r>
              <a:rPr lang="it-IT" dirty="0"/>
              <a:t> (33 </a:t>
            </a:r>
            <a:r>
              <a:rPr lang="it-IT" dirty="0" err="1"/>
              <a:t>billion</a:t>
            </a:r>
            <a:r>
              <a:rPr lang="it-IT" dirty="0"/>
              <a:t> EUR.)</a:t>
            </a:r>
          </a:p>
          <a:p>
            <a:pPr lvl="1"/>
            <a:r>
              <a:rPr lang="it-IT" dirty="0"/>
              <a:t>… </a:t>
            </a:r>
            <a:r>
              <a:rPr lang="it-IT" dirty="0" err="1"/>
              <a:t>mainly</a:t>
            </a:r>
            <a:r>
              <a:rPr lang="it-IT" dirty="0"/>
              <a:t> in </a:t>
            </a:r>
            <a:r>
              <a:rPr lang="it-IT" dirty="0" err="1"/>
              <a:t>government</a:t>
            </a:r>
            <a:r>
              <a:rPr lang="it-IT" dirty="0"/>
              <a:t> bonds (53 </a:t>
            </a:r>
            <a:r>
              <a:rPr lang="it-IT" dirty="0" err="1"/>
              <a:t>billion</a:t>
            </a:r>
            <a:r>
              <a:rPr lang="it-IT" dirty="0"/>
              <a:t> EUR. 23%)</a:t>
            </a:r>
          </a:p>
          <a:p>
            <a:pPr lvl="1"/>
            <a:r>
              <a:rPr lang="it-IT" dirty="0" err="1"/>
              <a:t>Italian</a:t>
            </a:r>
            <a:r>
              <a:rPr lang="it-IT" dirty="0"/>
              <a:t> corporate bonds 2%</a:t>
            </a:r>
          </a:p>
          <a:p>
            <a:pPr lvl="1"/>
            <a:endParaRPr lang="it-IT" dirty="0"/>
          </a:p>
          <a:p>
            <a:r>
              <a:rPr lang="it-IT" dirty="0"/>
              <a:t>Investment in equity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: </a:t>
            </a:r>
            <a:r>
              <a:rPr lang="it-IT" dirty="0" err="1"/>
              <a:t>only</a:t>
            </a:r>
            <a:r>
              <a:rPr lang="it-IT" dirty="0"/>
              <a:t> 18%</a:t>
            </a:r>
          </a:p>
          <a:p>
            <a:pPr lvl="1"/>
            <a:r>
              <a:rPr lang="it-IT" dirty="0" err="1"/>
              <a:t>Basically</a:t>
            </a:r>
            <a:r>
              <a:rPr lang="it-IT" dirty="0"/>
              <a:t> </a:t>
            </a:r>
            <a:r>
              <a:rPr lang="it-IT" dirty="0" err="1"/>
              <a:t>allocated</a:t>
            </a:r>
            <a:r>
              <a:rPr lang="it-IT" dirty="0"/>
              <a:t> </a:t>
            </a:r>
            <a:r>
              <a:rPr lang="it-IT" dirty="0" err="1"/>
              <a:t>outside</a:t>
            </a:r>
            <a:r>
              <a:rPr lang="it-IT" dirty="0"/>
              <a:t> </a:t>
            </a:r>
            <a:r>
              <a:rPr lang="it-IT" dirty="0" err="1"/>
              <a:t>Italy</a:t>
            </a:r>
            <a:r>
              <a:rPr lang="it-IT" dirty="0"/>
              <a:t> (US and Europe)</a:t>
            </a:r>
          </a:p>
          <a:p>
            <a:pPr lvl="1"/>
            <a:r>
              <a:rPr lang="it-IT" dirty="0" err="1"/>
              <a:t>Negligable</a:t>
            </a:r>
            <a:r>
              <a:rPr lang="it-IT" dirty="0"/>
              <a:t> </a:t>
            </a:r>
            <a:r>
              <a:rPr lang="it-IT" dirty="0" err="1"/>
              <a:t>investment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 equity 1%</a:t>
            </a:r>
          </a:p>
          <a:p>
            <a:pPr lvl="1"/>
            <a:endParaRPr lang="it-IT" dirty="0"/>
          </a:p>
          <a:p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</a:rPr>
              <a:t>Alternative 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investments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</a:rPr>
              <a:t> (PE, VC, 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infrastructure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</a:rPr>
              <a:t>, RE, PD) 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still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not</a:t>
            </a:r>
            <a:r>
              <a:rPr lang="it-IT" altLang="it-IT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widespread</a:t>
            </a:r>
            <a:endParaRPr lang="it-IT" altLang="it-IT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8262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84DCA0-ABFE-4B60-A765-62F47566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Portfolio of </a:t>
            </a:r>
            <a:r>
              <a:rPr lang="it-IT" dirty="0" err="1"/>
              <a:t>PFs</a:t>
            </a:r>
            <a:r>
              <a:rPr lang="it-IT" dirty="0"/>
              <a:t>: some </a:t>
            </a:r>
            <a:r>
              <a:rPr lang="it-IT" dirty="0" err="1"/>
              <a:t>issues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B81B56-A153-47BB-BD6C-9A5541A3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err="1"/>
              <a:t>Weak</a:t>
            </a:r>
            <a:r>
              <a:rPr lang="it-IT" sz="2000" dirty="0"/>
              <a:t> home </a:t>
            </a:r>
            <a:r>
              <a:rPr lang="it-IT" sz="2000" dirty="0" err="1"/>
              <a:t>bias</a:t>
            </a:r>
            <a:r>
              <a:rPr lang="it-IT" sz="2000" dirty="0"/>
              <a:t> for Investments of </a:t>
            </a:r>
            <a:r>
              <a:rPr lang="it-IT" sz="2000" dirty="0" err="1"/>
              <a:t>Italian</a:t>
            </a:r>
            <a:r>
              <a:rPr lang="it-IT" sz="2000" dirty="0"/>
              <a:t> </a:t>
            </a:r>
            <a:r>
              <a:rPr lang="it-IT" sz="2000" dirty="0" err="1"/>
              <a:t>PFs</a:t>
            </a:r>
            <a:r>
              <a:rPr lang="it-IT" sz="2000" dirty="0"/>
              <a:t> </a:t>
            </a:r>
            <a:r>
              <a:rPr lang="it-IT" sz="2000" dirty="0" err="1"/>
              <a:t>compared</a:t>
            </a:r>
            <a:r>
              <a:rPr lang="it-IT" sz="2000" dirty="0"/>
              <a:t> to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developed</a:t>
            </a:r>
            <a:r>
              <a:rPr lang="it-IT" sz="2000" dirty="0"/>
              <a:t> </a:t>
            </a:r>
            <a:r>
              <a:rPr lang="it-IT" sz="2000" dirty="0" err="1"/>
              <a:t>countries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The </a:t>
            </a:r>
            <a:r>
              <a:rPr lang="it-IT" sz="2000" dirty="0" err="1"/>
              <a:t>contribution</a:t>
            </a:r>
            <a:r>
              <a:rPr lang="it-IT" sz="2000" dirty="0"/>
              <a:t> of </a:t>
            </a:r>
            <a:r>
              <a:rPr lang="it-IT" sz="2000" dirty="0" err="1"/>
              <a:t>PFs</a:t>
            </a:r>
            <a:r>
              <a:rPr lang="it-IT" sz="2000" dirty="0"/>
              <a:t> to </a:t>
            </a:r>
            <a:r>
              <a:rPr lang="it-IT" sz="2000" dirty="0" err="1"/>
              <a:t>Italian</a:t>
            </a:r>
            <a:r>
              <a:rPr lang="it-IT" sz="2000" dirty="0"/>
              <a:t> economy in </a:t>
            </a:r>
            <a:r>
              <a:rPr lang="it-IT" sz="2000" dirty="0" err="1"/>
              <a:t>terms</a:t>
            </a:r>
            <a:r>
              <a:rPr lang="it-IT" sz="2000" dirty="0"/>
              <a:t> of </a:t>
            </a:r>
            <a:r>
              <a:rPr lang="it-IT" sz="2000" dirty="0" err="1"/>
              <a:t>investments</a:t>
            </a:r>
            <a:r>
              <a:rPr lang="it-IT" sz="2000" dirty="0"/>
              <a:t> </a:t>
            </a:r>
            <a:r>
              <a:rPr lang="it-IT" sz="2000" dirty="0" err="1"/>
              <a:t>still</a:t>
            </a:r>
            <a:r>
              <a:rPr lang="it-IT" sz="2000" dirty="0"/>
              <a:t> </a:t>
            </a:r>
            <a:r>
              <a:rPr lang="it-IT" sz="2000" dirty="0" err="1"/>
              <a:t>negligeble</a:t>
            </a:r>
            <a:endParaRPr lang="it-IT" sz="2000" dirty="0"/>
          </a:p>
          <a:p>
            <a:endParaRPr lang="it-IT" sz="2000" dirty="0"/>
          </a:p>
          <a:p>
            <a:r>
              <a:rPr lang="it-IT" sz="2000" dirty="0" err="1"/>
              <a:t>Why</a:t>
            </a:r>
            <a:r>
              <a:rPr lang="it-IT" sz="2000" dirty="0"/>
              <a:t>?</a:t>
            </a:r>
          </a:p>
          <a:p>
            <a:pPr lvl="1"/>
            <a:r>
              <a:rPr lang="it-IT" sz="2000" dirty="0"/>
              <a:t>Demand of </a:t>
            </a:r>
            <a:r>
              <a:rPr lang="it-IT" sz="2000" dirty="0" err="1"/>
              <a:t>financing</a:t>
            </a:r>
            <a:r>
              <a:rPr lang="it-IT" sz="2000" dirty="0"/>
              <a:t> side</a:t>
            </a:r>
          </a:p>
          <a:p>
            <a:pPr lvl="2"/>
            <a:r>
              <a:rPr lang="it-IT" sz="2000" dirty="0" err="1"/>
              <a:t>Structure</a:t>
            </a:r>
            <a:r>
              <a:rPr lang="it-IT" sz="2000" dirty="0"/>
              <a:t> of the economy (small company, family </a:t>
            </a:r>
            <a:r>
              <a:rPr lang="it-IT" sz="2000" dirty="0" err="1"/>
              <a:t>firms</a:t>
            </a:r>
            <a:r>
              <a:rPr lang="it-IT" sz="2000" dirty="0"/>
              <a:t>, </a:t>
            </a:r>
            <a:r>
              <a:rPr lang="it-IT" sz="2000" dirty="0" err="1"/>
              <a:t>reluctance</a:t>
            </a:r>
            <a:r>
              <a:rPr lang="it-IT" sz="2000" dirty="0"/>
              <a:t> to go public and strong </a:t>
            </a:r>
            <a:r>
              <a:rPr lang="it-IT" sz="2000" dirty="0" err="1"/>
              <a:t>dependency</a:t>
            </a:r>
            <a:r>
              <a:rPr lang="it-IT" sz="2000" dirty="0"/>
              <a:t> from </a:t>
            </a:r>
            <a:r>
              <a:rPr lang="it-IT" sz="2000" dirty="0" err="1"/>
              <a:t>banks</a:t>
            </a:r>
            <a:r>
              <a:rPr lang="it-IT" sz="2000" dirty="0"/>
              <a:t> for </a:t>
            </a:r>
            <a:r>
              <a:rPr lang="it-IT" sz="2000" dirty="0" err="1"/>
              <a:t>financial</a:t>
            </a:r>
            <a:r>
              <a:rPr lang="it-IT" sz="2000" dirty="0"/>
              <a:t> </a:t>
            </a:r>
            <a:r>
              <a:rPr lang="it-IT" sz="2000" dirty="0" err="1"/>
              <a:t>needs</a:t>
            </a:r>
            <a:r>
              <a:rPr lang="it-IT" sz="2000" dirty="0"/>
              <a:t>, market of PE, VC, </a:t>
            </a:r>
            <a:r>
              <a:rPr lang="it-IT" sz="2000" dirty="0" err="1"/>
              <a:t>still</a:t>
            </a:r>
            <a:r>
              <a:rPr lang="it-IT" sz="2000" dirty="0"/>
              <a:t> </a:t>
            </a:r>
            <a:r>
              <a:rPr lang="it-IT" sz="2000" dirty="0" err="1"/>
              <a:t>thin</a:t>
            </a:r>
            <a:r>
              <a:rPr lang="it-IT" sz="2000" dirty="0"/>
              <a:t>)</a:t>
            </a:r>
          </a:p>
          <a:p>
            <a:pPr lvl="1"/>
            <a:r>
              <a:rPr lang="it-IT" sz="2000" dirty="0"/>
              <a:t>Supply of </a:t>
            </a:r>
            <a:r>
              <a:rPr lang="it-IT" sz="2000" dirty="0" err="1"/>
              <a:t>financial</a:t>
            </a:r>
            <a:r>
              <a:rPr lang="it-IT" sz="2000" dirty="0"/>
              <a:t> </a:t>
            </a:r>
            <a:r>
              <a:rPr lang="it-IT" sz="2000" dirty="0" err="1"/>
              <a:t>instruments</a:t>
            </a:r>
            <a:r>
              <a:rPr lang="it-IT" sz="2000" dirty="0"/>
              <a:t> side:</a:t>
            </a:r>
          </a:p>
          <a:p>
            <a:pPr lvl="2"/>
            <a:r>
              <a:rPr lang="it-IT" sz="2000" dirty="0" err="1"/>
              <a:t>Costs</a:t>
            </a:r>
            <a:endParaRPr lang="it-IT" sz="2000" dirty="0"/>
          </a:p>
          <a:p>
            <a:pPr lvl="2"/>
            <a:r>
              <a:rPr lang="it-IT" sz="2000" dirty="0" err="1"/>
              <a:t>Lack</a:t>
            </a:r>
            <a:r>
              <a:rPr lang="it-IT" sz="2000" dirty="0"/>
              <a:t> of disclosure and </a:t>
            </a:r>
            <a:r>
              <a:rPr lang="it-IT" sz="2000" dirty="0" err="1"/>
              <a:t>transparency</a:t>
            </a:r>
            <a:endParaRPr lang="it-IT" sz="2000" dirty="0"/>
          </a:p>
          <a:p>
            <a:pPr lvl="1"/>
            <a:r>
              <a:rPr lang="it-IT" sz="2000" dirty="0" err="1"/>
              <a:t>Structure</a:t>
            </a:r>
            <a:r>
              <a:rPr lang="it-IT" sz="2000" dirty="0"/>
              <a:t> of </a:t>
            </a:r>
            <a:r>
              <a:rPr lang="it-IT" sz="2000" dirty="0" err="1"/>
              <a:t>pension</a:t>
            </a:r>
            <a:r>
              <a:rPr lang="it-IT" sz="2000" dirty="0"/>
              <a:t> funds </a:t>
            </a:r>
          </a:p>
        </p:txBody>
      </p:sp>
    </p:spTree>
    <p:extLst>
      <p:ext uri="{BB962C8B-B14F-4D97-AF65-F5344CB8AC3E}">
        <p14:creationId xmlns:p14="http://schemas.microsoft.com/office/powerpoint/2010/main" val="2068230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CDEED-D201-42DA-9006-EE24F571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Net </a:t>
            </a:r>
            <a:r>
              <a:rPr lang="it-IT" dirty="0" err="1"/>
              <a:t>returns</a:t>
            </a:r>
            <a:r>
              <a:rPr lang="it-IT" dirty="0"/>
              <a:t> (% </a:t>
            </a:r>
            <a:r>
              <a:rPr lang="it-IT" dirty="0" err="1"/>
              <a:t>values</a:t>
            </a:r>
            <a:r>
              <a:rPr lang="it-IT" dirty="0"/>
              <a:t> - 1999-2017)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AB5565C3-554B-4A7B-A075-A9FA4086F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886246"/>
              </p:ext>
            </p:extLst>
          </p:nvPr>
        </p:nvGraphicFramePr>
        <p:xfrm>
          <a:off x="344488" y="980728"/>
          <a:ext cx="9217024" cy="5328597"/>
        </p:xfrm>
        <a:graphic>
          <a:graphicData uri="http://schemas.openxmlformats.org/drawingml/2006/table">
            <a:tbl>
              <a:tblPr/>
              <a:tblGrid>
                <a:gridCol w="1318926">
                  <a:extLst>
                    <a:ext uri="{9D8B030D-6E8A-4147-A177-3AD203B41FA5}">
                      <a16:colId xmlns:a16="http://schemas.microsoft.com/office/drawing/2014/main" val="3011438590"/>
                    </a:ext>
                  </a:extLst>
                </a:gridCol>
                <a:gridCol w="2122647">
                  <a:extLst>
                    <a:ext uri="{9D8B030D-6E8A-4147-A177-3AD203B41FA5}">
                      <a16:colId xmlns:a16="http://schemas.microsoft.com/office/drawing/2014/main" val="2569585911"/>
                    </a:ext>
                  </a:extLst>
                </a:gridCol>
                <a:gridCol w="1298318">
                  <a:extLst>
                    <a:ext uri="{9D8B030D-6E8A-4147-A177-3AD203B41FA5}">
                      <a16:colId xmlns:a16="http://schemas.microsoft.com/office/drawing/2014/main" val="4202972636"/>
                    </a:ext>
                  </a:extLst>
                </a:gridCol>
                <a:gridCol w="1566224">
                  <a:extLst>
                    <a:ext uri="{9D8B030D-6E8A-4147-A177-3AD203B41FA5}">
                      <a16:colId xmlns:a16="http://schemas.microsoft.com/office/drawing/2014/main" val="4113087581"/>
                    </a:ext>
                  </a:extLst>
                </a:gridCol>
                <a:gridCol w="1875347">
                  <a:extLst>
                    <a:ext uri="{9D8B030D-6E8A-4147-A177-3AD203B41FA5}">
                      <a16:colId xmlns:a16="http://schemas.microsoft.com/office/drawing/2014/main" val="2055539216"/>
                    </a:ext>
                  </a:extLst>
                </a:gridCol>
                <a:gridCol w="1035562">
                  <a:extLst>
                    <a:ext uri="{9D8B030D-6E8A-4147-A177-3AD203B41FA5}">
                      <a16:colId xmlns:a16="http://schemas.microsoft.com/office/drawing/2014/main" val="3469149707"/>
                    </a:ext>
                  </a:extLst>
                </a:gridCol>
              </a:tblGrid>
              <a:tr h="664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Old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TFR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38575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27548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08139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-0.5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283579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-3.4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16700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091548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4.6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04008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7.5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748882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68219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283396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-6.3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-21.9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751803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8.5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84241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51883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-5.2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272407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8.2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7.9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111829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310725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7.3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6.8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68290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51717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195112"/>
                  </a:ext>
                </a:extLst>
              </a:tr>
              <a:tr h="24549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25717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907355"/>
                  </a:ext>
                </a:extLst>
              </a:tr>
            </a:tbl>
          </a:graphicData>
        </a:graphic>
      </p:graphicFrame>
      <p:sp>
        <p:nvSpPr>
          <p:cNvPr id="6" name="CasellaDiTesto 12">
            <a:extLst>
              <a:ext uri="{FF2B5EF4-FFF2-40B4-BE49-F238E27FC236}">
                <a16:creationId xmlns:a16="http://schemas.microsoft.com/office/drawing/2014/main" id="{A9F875AB-8396-46A1-A1EF-03466AA76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40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919704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0D61C-0BE8-4FE7-B195-89979D94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Costs</a:t>
            </a:r>
            <a:r>
              <a:rPr lang="it-IT" dirty="0"/>
              <a:t> of </a:t>
            </a:r>
            <a:r>
              <a:rPr lang="it-IT" dirty="0" err="1"/>
              <a:t>PFs</a:t>
            </a:r>
            <a:r>
              <a:rPr lang="it-IT" dirty="0"/>
              <a:t> – Indicatore Sintetico di Costo (ISC)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8D6A5979-BA72-4F61-9789-D6A12A495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246989"/>
              </p:ext>
            </p:extLst>
          </p:nvPr>
        </p:nvGraphicFramePr>
        <p:xfrm>
          <a:off x="560386" y="980726"/>
          <a:ext cx="8713094" cy="5328594"/>
        </p:xfrm>
        <a:graphic>
          <a:graphicData uri="http://schemas.openxmlformats.org/drawingml/2006/table">
            <a:tbl>
              <a:tblPr/>
              <a:tblGrid>
                <a:gridCol w="2996540">
                  <a:extLst>
                    <a:ext uri="{9D8B030D-6E8A-4147-A177-3AD203B41FA5}">
                      <a16:colId xmlns:a16="http://schemas.microsoft.com/office/drawing/2014/main" val="2812960407"/>
                    </a:ext>
                  </a:extLst>
                </a:gridCol>
                <a:gridCol w="2156906">
                  <a:extLst>
                    <a:ext uri="{9D8B030D-6E8A-4147-A177-3AD203B41FA5}">
                      <a16:colId xmlns:a16="http://schemas.microsoft.com/office/drawing/2014/main" val="3648655626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3069418289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3687602705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1654749213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2625753254"/>
                    </a:ext>
                  </a:extLst>
                </a:gridCol>
              </a:tblGrid>
              <a:tr h="395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of investment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Indicatore Sintetico di Costo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D54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40951"/>
                  </a:ext>
                </a:extLst>
              </a:tr>
              <a:tr h="6085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809898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0851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Guaranteed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63013"/>
                  </a:ext>
                </a:extLst>
              </a:tr>
              <a:tr h="50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42581"/>
                  </a:ext>
                </a:extLst>
              </a:tr>
              <a:tr h="29310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19136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Fixed income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847654"/>
                  </a:ext>
                </a:extLst>
              </a:tr>
              <a:tr h="50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39769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55888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Balanced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59225"/>
                  </a:ext>
                </a:extLst>
              </a:tr>
              <a:tr h="50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45543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0.6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0.4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316791"/>
                  </a:ext>
                </a:extLst>
              </a:tr>
              <a:tr h="28904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Equity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930723"/>
                  </a:ext>
                </a:extLst>
              </a:tr>
              <a:tr h="50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9525" marR="17145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2.7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06016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A39EEC4-F975-4F88-B8B6-DC433FA4A460}"/>
              </a:ext>
            </a:extLst>
          </p:cNvPr>
          <p:cNvSpPr txBox="1"/>
          <p:nvPr/>
        </p:nvSpPr>
        <p:spPr>
          <a:xfrm>
            <a:off x="776536" y="6381328"/>
            <a:ext cx="7272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Optane"/>
              </a:rPr>
              <a:t>ISC: </a:t>
            </a:r>
            <a:r>
              <a:rPr lang="it-IT" sz="1050" dirty="0" err="1">
                <a:latin typeface="Optane"/>
              </a:rPr>
              <a:t>measure</a:t>
            </a:r>
            <a:r>
              <a:rPr lang="it-IT" sz="1050" dirty="0">
                <a:latin typeface="Optane"/>
              </a:rPr>
              <a:t> of the impact of </a:t>
            </a:r>
            <a:r>
              <a:rPr lang="it-IT" sz="1050" dirty="0" err="1">
                <a:latin typeface="Optane"/>
              </a:rPr>
              <a:t>costs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during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accumulation</a:t>
            </a:r>
            <a:r>
              <a:rPr lang="it-IT" sz="1050" dirty="0">
                <a:latin typeface="Optane"/>
              </a:rPr>
              <a:t> phase on </a:t>
            </a:r>
            <a:r>
              <a:rPr lang="it-IT" sz="1050" dirty="0" err="1">
                <a:latin typeface="Optane"/>
              </a:rPr>
              <a:t>pots</a:t>
            </a:r>
            <a:r>
              <a:rPr lang="it-IT" sz="1050" dirty="0">
                <a:latin typeface="Optane"/>
              </a:rPr>
              <a:t>. </a:t>
            </a:r>
            <a:r>
              <a:rPr lang="it-IT" sz="1050" dirty="0" err="1">
                <a:latin typeface="Optane"/>
              </a:rPr>
              <a:t>It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is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based</a:t>
            </a:r>
            <a:r>
              <a:rPr lang="it-IT" sz="1050" dirty="0">
                <a:latin typeface="Optane"/>
              </a:rPr>
              <a:t> on Covip </a:t>
            </a:r>
            <a:r>
              <a:rPr lang="it-IT" sz="1050" dirty="0" err="1">
                <a:latin typeface="Optane"/>
              </a:rPr>
              <a:t>rules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which</a:t>
            </a:r>
            <a:r>
              <a:rPr lang="it-IT" sz="1050" dirty="0">
                <a:latin typeface="Optane"/>
              </a:rPr>
              <a:t> are </a:t>
            </a:r>
            <a:r>
              <a:rPr lang="it-IT" sz="1050" dirty="0" err="1">
                <a:latin typeface="Optane"/>
              </a:rPr>
              <a:t>equal</a:t>
            </a:r>
            <a:r>
              <a:rPr lang="it-IT" sz="1050" dirty="0">
                <a:latin typeface="Optane"/>
              </a:rPr>
              <a:t> for </a:t>
            </a:r>
            <a:r>
              <a:rPr lang="it-IT" sz="1050" dirty="0" err="1">
                <a:latin typeface="Optane"/>
              </a:rPr>
              <a:t>all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types</a:t>
            </a:r>
            <a:r>
              <a:rPr lang="it-IT" sz="1050" dirty="0">
                <a:latin typeface="Optane"/>
              </a:rPr>
              <a:t> of </a:t>
            </a:r>
            <a:r>
              <a:rPr lang="it-IT" sz="1050" dirty="0" err="1">
                <a:latin typeface="Optane"/>
              </a:rPr>
              <a:t>PFs</a:t>
            </a:r>
            <a:r>
              <a:rPr lang="it-IT" sz="1050" dirty="0">
                <a:latin typeface="Optane"/>
              </a:rPr>
              <a:t>. </a:t>
            </a:r>
            <a:r>
              <a:rPr lang="it-IT" sz="1050" dirty="0" err="1">
                <a:latin typeface="Optane"/>
              </a:rPr>
              <a:t>It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is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computed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only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at</a:t>
            </a:r>
            <a:r>
              <a:rPr lang="it-IT" sz="1050" dirty="0">
                <a:latin typeface="Optane"/>
              </a:rPr>
              <a:t> 2, 5, 10 and 35 </a:t>
            </a:r>
            <a:r>
              <a:rPr lang="it-IT" sz="1050" dirty="0" err="1">
                <a:latin typeface="Optane"/>
              </a:rPr>
              <a:t>years</a:t>
            </a:r>
            <a:r>
              <a:rPr lang="it-IT" sz="1050" dirty="0">
                <a:latin typeface="Optane"/>
              </a:rPr>
              <a:t> and </a:t>
            </a:r>
            <a:r>
              <a:rPr lang="it-IT" sz="1050" dirty="0" err="1">
                <a:latin typeface="Optane"/>
              </a:rPr>
              <a:t>it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is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based</a:t>
            </a:r>
            <a:r>
              <a:rPr lang="it-IT" sz="1050" dirty="0">
                <a:latin typeface="Optane"/>
              </a:rPr>
              <a:t> on an </a:t>
            </a:r>
            <a:r>
              <a:rPr lang="it-IT" sz="1050" dirty="0" err="1">
                <a:latin typeface="Optane"/>
              </a:rPr>
              <a:t>annual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contribution</a:t>
            </a:r>
            <a:r>
              <a:rPr lang="it-IT" sz="1050" dirty="0">
                <a:latin typeface="Optane"/>
              </a:rPr>
              <a:t> of 2,500€ and a net </a:t>
            </a:r>
            <a:r>
              <a:rPr lang="it-IT" sz="1050" dirty="0" err="1">
                <a:latin typeface="Optane"/>
              </a:rPr>
              <a:t>year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return</a:t>
            </a:r>
            <a:r>
              <a:rPr lang="it-IT" sz="1050" dirty="0">
                <a:latin typeface="Optane"/>
              </a:rPr>
              <a:t> of 4%</a:t>
            </a:r>
          </a:p>
          <a:p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4133933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D5789-23D1-4105-AC40-BF1BABE3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Investments </a:t>
            </a:r>
            <a:r>
              <a:rPr lang="it-IT" dirty="0" err="1"/>
              <a:t>choices</a:t>
            </a:r>
            <a:r>
              <a:rPr lang="it-IT" dirty="0"/>
              <a:t> of </a:t>
            </a:r>
            <a:r>
              <a:rPr lang="it-IT" dirty="0" err="1"/>
              <a:t>members</a:t>
            </a:r>
            <a:r>
              <a:rPr lang="it-IT" dirty="0"/>
              <a:t>* (% </a:t>
            </a:r>
            <a:r>
              <a:rPr lang="it-IT" dirty="0" err="1"/>
              <a:t>values</a:t>
            </a:r>
            <a:r>
              <a:rPr lang="it-IT" dirty="0"/>
              <a:t>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3D9A57A-4CBF-45D1-B996-F2BA512F7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57441"/>
              </p:ext>
            </p:extLst>
          </p:nvPr>
        </p:nvGraphicFramePr>
        <p:xfrm>
          <a:off x="272480" y="908720"/>
          <a:ext cx="9361163" cy="3960439"/>
        </p:xfrm>
        <a:graphic>
          <a:graphicData uri="http://schemas.openxmlformats.org/drawingml/2006/table">
            <a:tbl>
              <a:tblPr/>
              <a:tblGrid>
                <a:gridCol w="1824633">
                  <a:extLst>
                    <a:ext uri="{9D8B030D-6E8A-4147-A177-3AD203B41FA5}">
                      <a16:colId xmlns:a16="http://schemas.microsoft.com/office/drawing/2014/main" val="638421838"/>
                    </a:ext>
                  </a:extLst>
                </a:gridCol>
                <a:gridCol w="1507306">
                  <a:extLst>
                    <a:ext uri="{9D8B030D-6E8A-4147-A177-3AD203B41FA5}">
                      <a16:colId xmlns:a16="http://schemas.microsoft.com/office/drawing/2014/main" val="2781725883"/>
                    </a:ext>
                  </a:extLst>
                </a:gridCol>
                <a:gridCol w="1507306">
                  <a:extLst>
                    <a:ext uri="{9D8B030D-6E8A-4147-A177-3AD203B41FA5}">
                      <a16:colId xmlns:a16="http://schemas.microsoft.com/office/drawing/2014/main" val="2352288606"/>
                    </a:ext>
                  </a:extLst>
                </a:gridCol>
                <a:gridCol w="1507306">
                  <a:extLst>
                    <a:ext uri="{9D8B030D-6E8A-4147-A177-3AD203B41FA5}">
                      <a16:colId xmlns:a16="http://schemas.microsoft.com/office/drawing/2014/main" val="392717896"/>
                    </a:ext>
                  </a:extLst>
                </a:gridCol>
                <a:gridCol w="1507306">
                  <a:extLst>
                    <a:ext uri="{9D8B030D-6E8A-4147-A177-3AD203B41FA5}">
                      <a16:colId xmlns:a16="http://schemas.microsoft.com/office/drawing/2014/main" val="756826533"/>
                    </a:ext>
                  </a:extLst>
                </a:gridCol>
                <a:gridCol w="1507306">
                  <a:extLst>
                    <a:ext uri="{9D8B030D-6E8A-4147-A177-3AD203B41FA5}">
                      <a16:colId xmlns:a16="http://schemas.microsoft.com/office/drawing/2014/main" val="3845680804"/>
                    </a:ext>
                  </a:extLst>
                </a:gridCol>
              </a:tblGrid>
              <a:tr h="1129289">
                <a:tc>
                  <a:txBody>
                    <a:bodyPr/>
                    <a:lstStyle/>
                    <a:p>
                      <a:pPr algn="l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of line investment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Contractual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Open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PFs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Insurance contracts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52731"/>
                  </a:ext>
                </a:extLst>
              </a:tr>
              <a:tr h="56464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Guaranteed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71.1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62557"/>
                  </a:ext>
                </a:extLst>
              </a:tr>
              <a:tr h="56464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Fixed income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986354"/>
                  </a:ext>
                </a:extLst>
              </a:tr>
              <a:tr h="56464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Balanced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37.6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9035"/>
                  </a:ext>
                </a:extLst>
              </a:tr>
              <a:tr h="56464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Equity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13897"/>
                  </a:ext>
                </a:extLst>
              </a:tr>
              <a:tr h="572570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0625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B1F369-3228-4BA2-BA29-B5DF0F6EC8AB}"/>
              </a:ext>
            </a:extLst>
          </p:cNvPr>
          <p:cNvSpPr txBox="1"/>
          <p:nvPr/>
        </p:nvSpPr>
        <p:spPr>
          <a:xfrm>
            <a:off x="200472" y="4869160"/>
            <a:ext cx="8994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Optane"/>
              </a:rPr>
              <a:t>*</a:t>
            </a:r>
            <a:r>
              <a:rPr lang="it-IT" sz="1050" dirty="0" err="1">
                <a:latin typeface="Optane"/>
              </a:rPr>
              <a:t>Guaranteed</a:t>
            </a:r>
            <a:r>
              <a:rPr lang="it-IT" sz="1050" dirty="0">
                <a:latin typeface="Optane"/>
              </a:rPr>
              <a:t>: </a:t>
            </a:r>
            <a:r>
              <a:rPr lang="it-IT" sz="1050" dirty="0" err="1">
                <a:latin typeface="Optane"/>
              </a:rPr>
              <a:t>lines</a:t>
            </a:r>
            <a:r>
              <a:rPr lang="it-IT" sz="1050" dirty="0">
                <a:latin typeface="Optane"/>
              </a:rPr>
              <a:t> with a </a:t>
            </a:r>
            <a:r>
              <a:rPr lang="it-IT" sz="1050" dirty="0" err="1">
                <a:latin typeface="Optane"/>
              </a:rPr>
              <a:t>guaranteed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return</a:t>
            </a:r>
            <a:endParaRPr lang="it-IT" sz="1050" dirty="0">
              <a:latin typeface="Optane"/>
            </a:endParaRPr>
          </a:p>
          <a:p>
            <a:r>
              <a:rPr lang="it-IT" sz="1050" dirty="0">
                <a:latin typeface="Optane"/>
              </a:rPr>
              <a:t>*</a:t>
            </a:r>
            <a:r>
              <a:rPr lang="it-IT" sz="1050" dirty="0" err="1">
                <a:latin typeface="Optane"/>
              </a:rPr>
              <a:t>Fixed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income</a:t>
            </a:r>
            <a:r>
              <a:rPr lang="it-IT" sz="1050" dirty="0">
                <a:latin typeface="Optane"/>
              </a:rPr>
              <a:t>: equity </a:t>
            </a:r>
            <a:r>
              <a:rPr lang="it-IT" sz="1050" dirty="0" err="1">
                <a:latin typeface="Optane"/>
              </a:rPr>
              <a:t>investments</a:t>
            </a:r>
            <a:r>
              <a:rPr lang="it-IT" sz="1050" dirty="0">
                <a:latin typeface="Optane"/>
              </a:rPr>
              <a:t> under 30%</a:t>
            </a:r>
          </a:p>
          <a:p>
            <a:r>
              <a:rPr lang="it-IT" sz="1050" dirty="0">
                <a:latin typeface="Optane"/>
              </a:rPr>
              <a:t>*</a:t>
            </a:r>
            <a:r>
              <a:rPr lang="it-IT" sz="1050" dirty="0" err="1">
                <a:latin typeface="Optane"/>
              </a:rPr>
              <a:t>Balanced</a:t>
            </a:r>
            <a:r>
              <a:rPr lang="it-IT" sz="1050" dirty="0">
                <a:latin typeface="Optane"/>
              </a:rPr>
              <a:t>: equity </a:t>
            </a:r>
            <a:r>
              <a:rPr lang="it-IT" sz="1050" dirty="0" err="1">
                <a:latin typeface="Optane"/>
              </a:rPr>
              <a:t>investments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equal</a:t>
            </a:r>
            <a:r>
              <a:rPr lang="it-IT" sz="1050" dirty="0">
                <a:latin typeface="Optane"/>
              </a:rPr>
              <a:t> or </a:t>
            </a:r>
            <a:r>
              <a:rPr lang="it-IT" sz="1050" dirty="0" err="1">
                <a:latin typeface="Optane"/>
              </a:rPr>
              <a:t>above</a:t>
            </a:r>
            <a:r>
              <a:rPr lang="it-IT" sz="1050" dirty="0">
                <a:latin typeface="Optane"/>
              </a:rPr>
              <a:t> 30% and up to 50%</a:t>
            </a:r>
          </a:p>
          <a:p>
            <a:r>
              <a:rPr lang="it-IT" sz="1050" dirty="0">
                <a:latin typeface="Optane"/>
              </a:rPr>
              <a:t>*Equity: equity </a:t>
            </a:r>
            <a:r>
              <a:rPr lang="it-IT" sz="1050" dirty="0" err="1">
                <a:latin typeface="Optane"/>
              </a:rPr>
              <a:t>investments</a:t>
            </a:r>
            <a:r>
              <a:rPr lang="it-IT" sz="1050" dirty="0">
                <a:latin typeface="Optane"/>
              </a:rPr>
              <a:t> </a:t>
            </a:r>
            <a:r>
              <a:rPr lang="it-IT" sz="1050" dirty="0" err="1">
                <a:latin typeface="Optane"/>
              </a:rPr>
              <a:t>above</a:t>
            </a:r>
            <a:r>
              <a:rPr lang="it-IT" sz="1050" dirty="0">
                <a:latin typeface="Optane"/>
              </a:rPr>
              <a:t> 50%</a:t>
            </a:r>
          </a:p>
        </p:txBody>
      </p:sp>
      <p:sp>
        <p:nvSpPr>
          <p:cNvPr id="7" name="CasellaDiTesto 12">
            <a:extLst>
              <a:ext uri="{FF2B5EF4-FFF2-40B4-BE49-F238E27FC236}">
                <a16:creationId xmlns:a16="http://schemas.microsoft.com/office/drawing/2014/main" id="{FAA88FEB-6163-45DC-9166-DE12D6FBE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40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7F1FA7E-01D5-485C-BB22-4B9A25569D05}"/>
              </a:ext>
            </a:extLst>
          </p:cNvPr>
          <p:cNvSpPr txBox="1"/>
          <p:nvPr/>
        </p:nvSpPr>
        <p:spPr>
          <a:xfrm>
            <a:off x="200472" y="5530006"/>
            <a:ext cx="8850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FF0000"/>
                </a:solidFill>
                <a:latin typeface="Optane"/>
              </a:rPr>
              <a:t>Investment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behaviour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of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members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strongly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conservative.</a:t>
            </a:r>
          </a:p>
          <a:p>
            <a:r>
              <a:rPr lang="it-IT" b="1" dirty="0">
                <a:solidFill>
                  <a:srgbClr val="FF0000"/>
                </a:solidFill>
                <a:latin typeface="Optane"/>
              </a:rPr>
              <a:t> </a:t>
            </a:r>
          </a:p>
          <a:p>
            <a:r>
              <a:rPr lang="it-IT" b="1" dirty="0">
                <a:solidFill>
                  <a:srgbClr val="FF0000"/>
                </a:solidFill>
                <a:latin typeface="Optane"/>
              </a:rPr>
              <a:t>44% of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members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has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joined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a </a:t>
            </a:r>
            <a:r>
              <a:rPr lang="it-IT" b="1" dirty="0" err="1">
                <a:solidFill>
                  <a:srgbClr val="FF0000"/>
                </a:solidFill>
                <a:latin typeface="Optane"/>
              </a:rPr>
              <a:t>guaranteed</a:t>
            </a:r>
            <a:r>
              <a:rPr lang="it-IT" b="1" dirty="0">
                <a:solidFill>
                  <a:srgbClr val="FF0000"/>
                </a:solidFill>
                <a:latin typeface="Optane"/>
              </a:rPr>
              <a:t> line! </a:t>
            </a:r>
          </a:p>
        </p:txBody>
      </p:sp>
    </p:spTree>
    <p:extLst>
      <p:ext uri="{BB962C8B-B14F-4D97-AF65-F5344CB8AC3E}">
        <p14:creationId xmlns:p14="http://schemas.microsoft.com/office/powerpoint/2010/main" val="1124752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AA2B1-8F7E-41DB-8F9D-B0A83D9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Investments </a:t>
            </a:r>
            <a:r>
              <a:rPr lang="it-IT" dirty="0" err="1"/>
              <a:t>choices</a:t>
            </a:r>
            <a:r>
              <a:rPr lang="it-IT" dirty="0"/>
              <a:t> of </a:t>
            </a:r>
            <a:r>
              <a:rPr lang="it-IT" dirty="0" err="1"/>
              <a:t>members</a:t>
            </a:r>
            <a:r>
              <a:rPr lang="it-IT" dirty="0"/>
              <a:t>* by </a:t>
            </a:r>
            <a:r>
              <a:rPr lang="it-IT" dirty="0" err="1"/>
              <a:t>age</a:t>
            </a:r>
            <a:r>
              <a:rPr lang="it-IT" dirty="0"/>
              <a:t> </a:t>
            </a:r>
            <a:r>
              <a:rPr lang="it-IT" dirty="0" err="1"/>
              <a:t>cohort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7A8B529-D86B-4907-B149-5744C8135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02" y="1052736"/>
            <a:ext cx="9240968" cy="5184576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F40B569-0A71-446A-9778-D637017951E6}"/>
              </a:ext>
            </a:extLst>
          </p:cNvPr>
          <p:cNvSpPr txBox="1"/>
          <p:nvPr/>
        </p:nvSpPr>
        <p:spPr>
          <a:xfrm>
            <a:off x="4232920" y="45718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  <a:latin typeface="Optane"/>
              </a:rPr>
              <a:t>Guaranteed</a:t>
            </a:r>
            <a:r>
              <a:rPr lang="it-IT" dirty="0">
                <a:solidFill>
                  <a:schemeClr val="bg1"/>
                </a:solidFill>
                <a:latin typeface="Optane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Optane"/>
              </a:rPr>
              <a:t>lines</a:t>
            </a:r>
            <a:endParaRPr lang="it-IT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11EC7AE-5405-436E-B851-1ED883981BE1}"/>
              </a:ext>
            </a:extLst>
          </p:cNvPr>
          <p:cNvSpPr txBox="1"/>
          <p:nvPr/>
        </p:nvSpPr>
        <p:spPr>
          <a:xfrm>
            <a:off x="4385320" y="34290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  <a:latin typeface="Optane"/>
              </a:rPr>
              <a:t>Fixed</a:t>
            </a:r>
            <a:r>
              <a:rPr lang="it-IT" dirty="0">
                <a:solidFill>
                  <a:schemeClr val="bg1"/>
                </a:solidFill>
                <a:latin typeface="Optane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Optane"/>
              </a:rPr>
              <a:t>income</a:t>
            </a:r>
            <a:r>
              <a:rPr lang="it-IT" dirty="0">
                <a:solidFill>
                  <a:schemeClr val="bg1"/>
                </a:solidFill>
                <a:latin typeface="Optane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Optane"/>
              </a:rPr>
              <a:t>lines</a:t>
            </a:r>
            <a:endParaRPr lang="it-IT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34090C3-45E3-46E5-8A0B-6B8188A285D0}"/>
              </a:ext>
            </a:extLst>
          </p:cNvPr>
          <p:cNvSpPr txBox="1"/>
          <p:nvPr/>
        </p:nvSpPr>
        <p:spPr>
          <a:xfrm>
            <a:off x="4385320" y="24208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  <a:latin typeface="Optane"/>
              </a:rPr>
              <a:t>Balanced</a:t>
            </a:r>
            <a:r>
              <a:rPr lang="it-IT" dirty="0">
                <a:solidFill>
                  <a:schemeClr val="bg1"/>
                </a:solidFill>
                <a:latin typeface="Optane"/>
              </a:rPr>
              <a:t> </a:t>
            </a:r>
            <a:r>
              <a:rPr lang="it-IT" dirty="0" err="1">
                <a:solidFill>
                  <a:schemeClr val="bg1"/>
                </a:solidFill>
                <a:latin typeface="Optane"/>
              </a:rPr>
              <a:t>lines</a:t>
            </a:r>
            <a:endParaRPr lang="it-IT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B3FB431-2209-4392-A7AB-DB59AB18D3C6}"/>
              </a:ext>
            </a:extLst>
          </p:cNvPr>
          <p:cNvSpPr txBox="1"/>
          <p:nvPr/>
        </p:nvSpPr>
        <p:spPr>
          <a:xfrm>
            <a:off x="4232920" y="12687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Optane"/>
              </a:rPr>
              <a:t>Equity </a:t>
            </a:r>
            <a:r>
              <a:rPr lang="it-IT" dirty="0" err="1">
                <a:solidFill>
                  <a:schemeClr val="bg1"/>
                </a:solidFill>
                <a:latin typeface="Optane"/>
              </a:rPr>
              <a:t>lines</a:t>
            </a:r>
            <a:endParaRPr lang="it-IT" dirty="0">
              <a:solidFill>
                <a:schemeClr val="bg1"/>
              </a:solidFill>
              <a:latin typeface="Optane"/>
            </a:endParaRPr>
          </a:p>
        </p:txBody>
      </p:sp>
      <p:sp>
        <p:nvSpPr>
          <p:cNvPr id="10" name="CasellaDiTesto 12">
            <a:extLst>
              <a:ext uri="{FF2B5EF4-FFF2-40B4-BE49-F238E27FC236}">
                <a16:creationId xmlns:a16="http://schemas.microsoft.com/office/drawing/2014/main" id="{4DA2C9E0-5307-4A09-B914-2548D16F4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40" y="6453336"/>
            <a:ext cx="51845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it-IT" sz="1600" dirty="0">
                <a:latin typeface="Optane"/>
              </a:rPr>
              <a:t>Source: Covip </a:t>
            </a:r>
            <a:r>
              <a:rPr lang="it-IT" sz="1600" dirty="0" err="1">
                <a:latin typeface="Optane"/>
              </a:rPr>
              <a:t>annual</a:t>
            </a:r>
            <a:r>
              <a:rPr lang="it-IT" sz="1600" dirty="0">
                <a:latin typeface="Optane"/>
              </a:rPr>
              <a:t> report for the </a:t>
            </a:r>
            <a:r>
              <a:rPr lang="it-IT" sz="1600" dirty="0" err="1">
                <a:latin typeface="Optane"/>
              </a:rPr>
              <a:t>year</a:t>
            </a:r>
            <a:r>
              <a:rPr lang="it-IT" sz="1600" dirty="0">
                <a:latin typeface="Optane"/>
              </a:rPr>
              <a:t> 2017 (2018)</a:t>
            </a:r>
          </a:p>
        </p:txBody>
      </p:sp>
    </p:spTree>
    <p:extLst>
      <p:ext uri="{BB962C8B-B14F-4D97-AF65-F5344CB8AC3E}">
        <p14:creationId xmlns:p14="http://schemas.microsoft.com/office/powerpoint/2010/main" val="3848472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DEC45-D8AE-43F3-9A92-CEB8940D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Investment </a:t>
            </a:r>
            <a:r>
              <a:rPr lang="it-IT" dirty="0" err="1"/>
              <a:t>choices</a:t>
            </a:r>
            <a:r>
              <a:rPr lang="it-IT" dirty="0"/>
              <a:t> of </a:t>
            </a:r>
            <a:r>
              <a:rPr lang="it-IT" dirty="0" err="1"/>
              <a:t>members</a:t>
            </a:r>
            <a:r>
              <a:rPr lang="it-IT" dirty="0"/>
              <a:t>: some </a:t>
            </a:r>
            <a:r>
              <a:rPr lang="it-IT" dirty="0" err="1"/>
              <a:t>issues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D9B405-E33A-4FB8-80DD-CFD11BECE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Some </a:t>
            </a:r>
            <a:r>
              <a:rPr lang="it-IT" dirty="0" err="1"/>
              <a:t>concerns</a:t>
            </a:r>
            <a:r>
              <a:rPr lang="it-IT" dirty="0"/>
              <a:t> on </a:t>
            </a:r>
            <a:r>
              <a:rPr lang="it-IT" dirty="0" err="1"/>
              <a:t>investments</a:t>
            </a:r>
            <a:r>
              <a:rPr lang="it-IT" dirty="0"/>
              <a:t> </a:t>
            </a:r>
            <a:r>
              <a:rPr lang="it-IT" dirty="0" err="1"/>
              <a:t>choices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Guaranteed</a:t>
            </a:r>
            <a:r>
              <a:rPr lang="it-IT" dirty="0"/>
              <a:t> </a:t>
            </a:r>
            <a:r>
              <a:rPr lang="it-IT" dirty="0" err="1"/>
              <a:t>lines</a:t>
            </a:r>
            <a:r>
              <a:rPr lang="it-IT" dirty="0"/>
              <a:t> </a:t>
            </a:r>
            <a:r>
              <a:rPr lang="it-IT" dirty="0" err="1"/>
              <a:t>unsuitable</a:t>
            </a:r>
            <a:r>
              <a:rPr lang="it-IT" dirty="0"/>
              <a:t> for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highly</a:t>
            </a:r>
            <a:r>
              <a:rPr lang="it-IT" dirty="0"/>
              <a:t> </a:t>
            </a:r>
            <a:r>
              <a:rPr lang="it-IT" dirty="0" err="1"/>
              <a:t>appreciated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dirty="0" err="1"/>
              <a:t>returns</a:t>
            </a:r>
            <a:r>
              <a:rPr lang="it-IT" dirty="0"/>
              <a:t>, high cost </a:t>
            </a:r>
          </a:p>
          <a:p>
            <a:pPr lvl="1"/>
            <a:r>
              <a:rPr lang="it-IT" dirty="0"/>
              <a:t>risk of a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pot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needed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/>
              <a:t>Room for systems to help </a:t>
            </a:r>
            <a:r>
              <a:rPr lang="it-IT" dirty="0" err="1"/>
              <a:t>investment</a:t>
            </a:r>
            <a:r>
              <a:rPr lang="it-IT" dirty="0"/>
              <a:t> </a:t>
            </a:r>
            <a:r>
              <a:rPr lang="it-IT" dirty="0" err="1"/>
              <a:t>choices</a:t>
            </a:r>
            <a:endParaRPr lang="it-IT" dirty="0"/>
          </a:p>
          <a:p>
            <a:pPr lvl="1"/>
            <a:r>
              <a:rPr lang="it-IT" dirty="0"/>
              <a:t>data target</a:t>
            </a:r>
          </a:p>
          <a:p>
            <a:pPr lvl="1"/>
            <a:r>
              <a:rPr lang="it-IT" dirty="0"/>
              <a:t>life </a:t>
            </a:r>
            <a:r>
              <a:rPr lang="it-IT" dirty="0" err="1"/>
              <a:t>cycle</a:t>
            </a:r>
            <a:endParaRPr lang="it-IT" dirty="0"/>
          </a:p>
          <a:p>
            <a:pPr lvl="1"/>
            <a:r>
              <a:rPr lang="it-IT" dirty="0"/>
              <a:t>…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a </a:t>
            </a:r>
            <a:r>
              <a:rPr lang="it-IT" dirty="0" err="1"/>
              <a:t>niche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820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How to </a:t>
            </a:r>
            <a:r>
              <a:rPr lang="it-IT" dirty="0" err="1"/>
              <a:t>maintain</a:t>
            </a:r>
            <a:r>
              <a:rPr lang="it-IT" dirty="0"/>
              <a:t> standard of living?</a:t>
            </a:r>
            <a:endParaRPr lang="it-IT" altLang="it-IT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“… </a:t>
            </a:r>
            <a:r>
              <a:rPr lang="en-US" altLang="it-IT" dirty="0"/>
              <a:t>workers have the right to achieve adequate means to their life needs in the event of an accident, illness, invalidity and old age, involuntary unemployment</a:t>
            </a:r>
            <a:r>
              <a:rPr lang="it-IT" altLang="it-IT" dirty="0"/>
              <a:t> …” (Art.38, co.2, Cost.)</a:t>
            </a:r>
          </a:p>
          <a:p>
            <a:endParaRPr lang="it-IT" altLang="it-IT" dirty="0"/>
          </a:p>
          <a:p>
            <a:pPr marL="0" indent="0" algn="ctr">
              <a:buNone/>
            </a:pPr>
            <a:r>
              <a:rPr lang="it-IT" altLang="it-IT" dirty="0">
                <a:solidFill>
                  <a:srgbClr val="FF0000"/>
                </a:solidFill>
              </a:rPr>
              <a:t>Second (and </a:t>
            </a:r>
            <a:r>
              <a:rPr lang="it-IT" altLang="it-IT" dirty="0" err="1">
                <a:solidFill>
                  <a:srgbClr val="FF0000"/>
                </a:solidFill>
              </a:rPr>
              <a:t>third</a:t>
            </a:r>
            <a:r>
              <a:rPr lang="it-IT" altLang="it-IT" dirty="0">
                <a:solidFill>
                  <a:srgbClr val="FF0000"/>
                </a:solidFill>
              </a:rPr>
              <a:t>) pillar</a:t>
            </a:r>
          </a:p>
          <a:p>
            <a:endParaRPr lang="it-IT" altLang="it-IT" dirty="0"/>
          </a:p>
          <a:p>
            <a:r>
              <a:rPr lang="it-IT" altLang="it-IT" dirty="0"/>
              <a:t>“… </a:t>
            </a:r>
            <a:r>
              <a:rPr lang="en-US" altLang="it-IT" dirty="0"/>
              <a:t>ensure higher levels of social security coverage</a:t>
            </a:r>
            <a:r>
              <a:rPr lang="it-IT" altLang="it-IT" dirty="0"/>
              <a:t>” (Art. 1 </a:t>
            </a:r>
            <a:r>
              <a:rPr lang="it-IT" altLang="it-IT" dirty="0" err="1"/>
              <a:t>D.Lgs.</a:t>
            </a:r>
            <a:r>
              <a:rPr lang="it-IT" altLang="it-IT" dirty="0"/>
              <a:t> 252/05)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118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57188" indent="-357188"/>
            <a:r>
              <a:rPr lang="it-IT" altLang="it-IT" dirty="0"/>
              <a:t>3.	</a:t>
            </a:r>
            <a:r>
              <a:rPr lang="it-IT" altLang="it-IT" dirty="0" err="1"/>
              <a:t>Principles</a:t>
            </a:r>
            <a:r>
              <a:rPr lang="it-IT" altLang="it-IT" dirty="0"/>
              <a:t> of the </a:t>
            </a:r>
            <a:r>
              <a:rPr lang="it-IT" altLang="it-IT" dirty="0" err="1"/>
              <a:t>Italian</a:t>
            </a:r>
            <a:r>
              <a:rPr lang="it-IT" altLang="it-IT" dirty="0"/>
              <a:t> private social security system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 err="1"/>
              <a:t>Complementary</a:t>
            </a:r>
            <a:r>
              <a:rPr lang="it-IT" altLang="it-IT" dirty="0"/>
              <a:t> to the first pillar</a:t>
            </a:r>
          </a:p>
          <a:p>
            <a:pPr lvl="1"/>
            <a:r>
              <a:rPr lang="en-US" altLang="it-IT" dirty="0"/>
              <a:t>not a substitute for the public pension</a:t>
            </a:r>
          </a:p>
          <a:p>
            <a:pPr lvl="1"/>
            <a:r>
              <a:rPr lang="en-US" altLang="it-IT" dirty="0"/>
              <a:t>to help to maintain an adequate standard of living after retirement</a:t>
            </a:r>
          </a:p>
          <a:p>
            <a:r>
              <a:rPr lang="en-US" altLang="it-IT" dirty="0"/>
              <a:t>Free and voluntary participation</a:t>
            </a:r>
          </a:p>
          <a:p>
            <a:pPr lvl="1"/>
            <a:r>
              <a:rPr lang="en-US" altLang="it-IT" dirty="0"/>
              <a:t>each worker can decide whether to participate and witch fund to choose</a:t>
            </a:r>
          </a:p>
          <a:p>
            <a:r>
              <a:rPr lang="en-US" altLang="it-IT" dirty="0"/>
              <a:t>Fully funded system</a:t>
            </a:r>
          </a:p>
          <a:p>
            <a:r>
              <a:rPr lang="en-US" altLang="it-IT" dirty="0"/>
              <a:t>Automatic enrollment (partially compulsory)</a:t>
            </a:r>
            <a:endParaRPr lang="it-IT" alt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356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4. </a:t>
            </a:r>
            <a:r>
              <a:rPr lang="it-IT" altLang="it-IT" dirty="0" err="1"/>
              <a:t>Types</a:t>
            </a:r>
            <a:r>
              <a:rPr lang="it-IT" altLang="it-IT" dirty="0"/>
              <a:t> of </a:t>
            </a:r>
            <a:r>
              <a:rPr lang="it-IT" altLang="it-IT" dirty="0" err="1"/>
              <a:t>pension</a:t>
            </a:r>
            <a:r>
              <a:rPr lang="it-IT" altLang="it-IT" dirty="0"/>
              <a:t> funds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A7CDD0-4F28-4A75-9970-00DB182E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Occupational</a:t>
            </a:r>
            <a:r>
              <a:rPr lang="it-IT" dirty="0"/>
              <a:t> </a:t>
            </a:r>
            <a:r>
              <a:rPr lang="it-IT" dirty="0" err="1"/>
              <a:t>schemes</a:t>
            </a:r>
            <a:r>
              <a:rPr lang="it-IT" dirty="0"/>
              <a:t> (</a:t>
            </a:r>
            <a:r>
              <a:rPr lang="it-IT" dirty="0" err="1"/>
              <a:t>closed</a:t>
            </a:r>
            <a:r>
              <a:rPr lang="it-IT" dirty="0"/>
              <a:t> or </a:t>
            </a:r>
            <a:r>
              <a:rPr lang="it-IT" dirty="0" err="1"/>
              <a:t>contractual</a:t>
            </a:r>
            <a:r>
              <a:rPr lang="it-IT" dirty="0"/>
              <a:t> PF)</a:t>
            </a:r>
          </a:p>
          <a:p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schemes</a:t>
            </a:r>
            <a:r>
              <a:rPr lang="it-IT" dirty="0"/>
              <a:t> (open PF)</a:t>
            </a:r>
          </a:p>
          <a:p>
            <a:r>
              <a:rPr lang="it-IT" dirty="0" err="1"/>
              <a:t>Insurance</a:t>
            </a:r>
            <a:r>
              <a:rPr lang="it-IT" dirty="0"/>
              <a:t> products (</a:t>
            </a:r>
            <a:r>
              <a:rPr lang="it-IT" dirty="0" err="1"/>
              <a:t>PIPs</a:t>
            </a:r>
            <a:r>
              <a:rPr lang="it-IT" dirty="0"/>
              <a:t>)</a:t>
            </a:r>
          </a:p>
          <a:p>
            <a:r>
              <a:rPr lang="it-IT" dirty="0" err="1"/>
              <a:t>Pre-existent</a:t>
            </a:r>
            <a:r>
              <a:rPr lang="it-IT" dirty="0"/>
              <a:t> PF (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first </a:t>
            </a:r>
            <a:r>
              <a:rPr lang="it-IT" dirty="0" err="1"/>
              <a:t>legislation</a:t>
            </a:r>
            <a:r>
              <a:rPr lang="it-IT" dirty="0"/>
              <a:t> of PF in 1993)</a:t>
            </a:r>
          </a:p>
          <a:p>
            <a:pPr lvl="0"/>
            <a:endParaRPr lang="it-IT" dirty="0"/>
          </a:p>
          <a:p>
            <a:pPr lvl="0"/>
            <a:r>
              <a:rPr lang="it-IT" dirty="0" err="1"/>
              <a:t>All</a:t>
            </a:r>
            <a:r>
              <a:rPr lang="it-IT" dirty="0"/>
              <a:t> new </a:t>
            </a:r>
            <a:r>
              <a:rPr lang="it-IT" dirty="0" err="1"/>
              <a:t>pension</a:t>
            </a:r>
            <a:r>
              <a:rPr lang="it-IT" dirty="0"/>
              <a:t> funds are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902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7C969E-E6DE-4EED-9A5A-72A78F2E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</a:t>
            </a:r>
            <a:r>
              <a:rPr lang="it-IT" dirty="0" err="1"/>
              <a:t>Participation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DA05D7-C15F-4B20-AFC6-F811FA26D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 dirty="0"/>
              <a:t>Free and voluntary participation</a:t>
            </a:r>
          </a:p>
          <a:p>
            <a:r>
              <a:rPr lang="en-US" altLang="it-IT" dirty="0"/>
              <a:t>Automatic enrollment (AE)</a:t>
            </a:r>
            <a:endParaRPr lang="it-IT" altLang="it-IT" dirty="0"/>
          </a:p>
          <a:p>
            <a:pPr lvl="1"/>
            <a:r>
              <a:rPr lang="en-US" altLang="it-IT" dirty="0"/>
              <a:t>Six months to decide about participation</a:t>
            </a:r>
          </a:p>
          <a:p>
            <a:pPr lvl="1"/>
            <a:r>
              <a:rPr lang="en-US" altLang="it-IT" dirty="0"/>
              <a:t>Automatic enrollment for workers who do not explicitly indicate that they do not want to join a pension fund</a:t>
            </a:r>
          </a:p>
          <a:p>
            <a:r>
              <a:rPr lang="it-IT" dirty="0" err="1"/>
              <a:t>Workers</a:t>
            </a:r>
            <a:r>
              <a:rPr lang="it-IT" dirty="0"/>
              <a:t> can </a:t>
            </a:r>
            <a:r>
              <a:rPr lang="it-IT" dirty="0" err="1"/>
              <a:t>always</a:t>
            </a:r>
            <a:r>
              <a:rPr lang="it-IT" dirty="0"/>
              <a:t> join a </a:t>
            </a:r>
            <a:r>
              <a:rPr lang="it-IT" dirty="0" err="1"/>
              <a:t>pension</a:t>
            </a:r>
            <a:r>
              <a:rPr lang="it-IT" dirty="0"/>
              <a:t> fund</a:t>
            </a:r>
          </a:p>
          <a:p>
            <a:r>
              <a:rPr lang="it-IT" dirty="0" err="1"/>
              <a:t>Members</a:t>
            </a:r>
            <a:r>
              <a:rPr lang="it-IT" dirty="0"/>
              <a:t> of </a:t>
            </a:r>
            <a:r>
              <a:rPr lang="it-IT" dirty="0" err="1"/>
              <a:t>pension</a:t>
            </a:r>
            <a:r>
              <a:rPr lang="it-IT" dirty="0"/>
              <a:t> funds </a:t>
            </a:r>
            <a:r>
              <a:rPr lang="it-IT" dirty="0" err="1"/>
              <a:t>can’t</a:t>
            </a:r>
            <a:r>
              <a:rPr lang="it-IT" dirty="0"/>
              <a:t> exit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joining</a:t>
            </a:r>
            <a:endParaRPr lang="it-IT" dirty="0"/>
          </a:p>
          <a:p>
            <a:r>
              <a:rPr lang="it-IT" dirty="0" err="1"/>
              <a:t>Contractual</a:t>
            </a:r>
            <a:r>
              <a:rPr lang="it-IT" dirty="0"/>
              <a:t> </a:t>
            </a:r>
            <a:r>
              <a:rPr lang="it-IT" dirty="0" err="1"/>
              <a:t>enrollment</a:t>
            </a:r>
            <a:r>
              <a:rPr lang="it-IT" dirty="0"/>
              <a:t> for some </a:t>
            </a:r>
            <a:r>
              <a:rPr lang="it-IT" dirty="0" err="1"/>
              <a:t>sectors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946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A6A558-900B-4D05-9884-91234986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</a:t>
            </a:r>
            <a:r>
              <a:rPr lang="it-IT" dirty="0" err="1"/>
              <a:t>Contribution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C28F66-657C-42BD-8724-195BD1F35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Worker </a:t>
            </a:r>
            <a:r>
              <a:rPr lang="it-IT" dirty="0" err="1"/>
              <a:t>contribution</a:t>
            </a:r>
            <a:endParaRPr lang="it-IT" dirty="0"/>
          </a:p>
          <a:p>
            <a:r>
              <a:rPr lang="it-IT" dirty="0" err="1"/>
              <a:t>Employer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r>
              <a:rPr lang="it-IT" dirty="0"/>
              <a:t> (</a:t>
            </a:r>
            <a:r>
              <a:rPr lang="it-IT" dirty="0" err="1"/>
              <a:t>obbligation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in </a:t>
            </a:r>
            <a:r>
              <a:rPr lang="it-IT" dirty="0" err="1"/>
              <a:t>occupational</a:t>
            </a:r>
            <a:r>
              <a:rPr lang="it-IT" dirty="0"/>
              <a:t> </a:t>
            </a:r>
            <a:r>
              <a:rPr lang="it-IT" dirty="0" err="1"/>
              <a:t>schemes</a:t>
            </a:r>
            <a:r>
              <a:rPr lang="it-IT" dirty="0"/>
              <a:t> and </a:t>
            </a:r>
            <a:r>
              <a:rPr lang="it-IT" dirty="0" err="1"/>
              <a:t>if</a:t>
            </a:r>
            <a:r>
              <a:rPr lang="it-IT" dirty="0"/>
              <a:t> worker </a:t>
            </a:r>
            <a:r>
              <a:rPr lang="it-IT" dirty="0" err="1"/>
              <a:t>pays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r>
              <a:rPr lang="it-IT" dirty="0"/>
              <a:t>)</a:t>
            </a:r>
          </a:p>
          <a:p>
            <a:r>
              <a:rPr lang="it-IT" dirty="0"/>
              <a:t>Trattamento Fine Rapporto (TFR)</a:t>
            </a:r>
          </a:p>
          <a:p>
            <a:pPr lvl="1"/>
            <a:r>
              <a:rPr lang="it-IT" dirty="0" err="1"/>
              <a:t>Severance</a:t>
            </a:r>
            <a:r>
              <a:rPr lang="it-IT" dirty="0"/>
              <a:t> </a:t>
            </a:r>
            <a:r>
              <a:rPr lang="it-IT" dirty="0" err="1"/>
              <a:t>payment</a:t>
            </a:r>
            <a:endParaRPr lang="it-IT" dirty="0"/>
          </a:p>
          <a:p>
            <a:pPr lvl="1"/>
            <a:r>
              <a:rPr lang="it-IT" dirty="0" err="1"/>
              <a:t>Financed</a:t>
            </a:r>
            <a:r>
              <a:rPr lang="it-IT" dirty="0"/>
              <a:t> by a </a:t>
            </a:r>
            <a:r>
              <a:rPr lang="it-IT" dirty="0" err="1"/>
              <a:t>montly</a:t>
            </a:r>
            <a:r>
              <a:rPr lang="it-IT" dirty="0"/>
              <a:t> </a:t>
            </a:r>
            <a:r>
              <a:rPr lang="it-IT" dirty="0" err="1"/>
              <a:t>provision</a:t>
            </a:r>
            <a:r>
              <a:rPr lang="it-IT" dirty="0"/>
              <a:t> by the </a:t>
            </a:r>
            <a:r>
              <a:rPr lang="it-IT" dirty="0" err="1"/>
              <a:t>employer</a:t>
            </a:r>
            <a:r>
              <a:rPr lang="it-IT" dirty="0"/>
              <a:t> (</a:t>
            </a:r>
            <a:r>
              <a:rPr lang="it-IT" dirty="0" err="1"/>
              <a:t>almost</a:t>
            </a:r>
            <a:r>
              <a:rPr lang="it-IT" dirty="0"/>
              <a:t> 7% of the </a:t>
            </a:r>
            <a:r>
              <a:rPr lang="it-IT" dirty="0" err="1"/>
              <a:t>salary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819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7. </a:t>
            </a:r>
            <a:r>
              <a:rPr lang="it-IT" altLang="it-IT" dirty="0" err="1"/>
              <a:t>Provisions</a:t>
            </a:r>
            <a:r>
              <a:rPr lang="it-IT" altLang="it-IT" dirty="0"/>
              <a:t> </a:t>
            </a:r>
            <a:r>
              <a:rPr lang="it-IT" altLang="it-IT" dirty="0" err="1"/>
              <a:t>before</a:t>
            </a:r>
            <a:r>
              <a:rPr lang="it-IT" altLang="it-IT" dirty="0"/>
              <a:t> </a:t>
            </a:r>
            <a:r>
              <a:rPr lang="it-IT" altLang="it-IT" dirty="0" err="1"/>
              <a:t>retirement</a:t>
            </a:r>
            <a:endParaRPr lang="it-IT" altLang="it-IT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 err="1"/>
              <a:t>Early</a:t>
            </a:r>
            <a:r>
              <a:rPr lang="it-IT" altLang="it-IT" dirty="0"/>
              <a:t> </a:t>
            </a:r>
            <a:r>
              <a:rPr lang="it-IT" altLang="it-IT" dirty="0" err="1"/>
              <a:t>withdrawal</a:t>
            </a:r>
            <a:endParaRPr lang="it-IT" altLang="it-IT" dirty="0"/>
          </a:p>
          <a:p>
            <a:pPr lvl="1"/>
            <a:r>
              <a:rPr lang="it-IT" altLang="it-IT" dirty="0" err="1"/>
              <a:t>Health</a:t>
            </a:r>
            <a:r>
              <a:rPr lang="it-IT" altLang="it-IT" dirty="0"/>
              <a:t> </a:t>
            </a:r>
            <a:r>
              <a:rPr lang="it-IT" altLang="it-IT" dirty="0" err="1"/>
              <a:t>costs</a:t>
            </a:r>
            <a:r>
              <a:rPr lang="it-IT" altLang="it-IT" dirty="0"/>
              <a:t> (75%)</a:t>
            </a:r>
          </a:p>
          <a:p>
            <a:pPr lvl="1"/>
            <a:r>
              <a:rPr lang="en-US" altLang="it-IT" dirty="0"/>
              <a:t>Purchase and renovation of primary residence (75%)</a:t>
            </a:r>
          </a:p>
          <a:p>
            <a:pPr lvl="1"/>
            <a:r>
              <a:rPr lang="it-IT" altLang="it-IT" dirty="0" err="1"/>
              <a:t>Unspecified</a:t>
            </a:r>
            <a:r>
              <a:rPr lang="it-IT" altLang="it-IT" dirty="0"/>
              <a:t> </a:t>
            </a:r>
            <a:r>
              <a:rPr lang="it-IT" altLang="it-IT" dirty="0" err="1"/>
              <a:t>needs</a:t>
            </a:r>
            <a:r>
              <a:rPr lang="it-IT" altLang="it-IT" dirty="0"/>
              <a:t> (</a:t>
            </a:r>
            <a:r>
              <a:rPr lang="it-IT" altLang="it-IT" dirty="0" err="1"/>
              <a:t>only</a:t>
            </a:r>
            <a:r>
              <a:rPr lang="it-IT" altLang="it-IT" dirty="0"/>
              <a:t> 30%)</a:t>
            </a:r>
          </a:p>
          <a:p>
            <a:r>
              <a:rPr lang="it-IT" altLang="it-IT" dirty="0"/>
              <a:t>Cash in (</a:t>
            </a:r>
            <a:r>
              <a:rPr lang="it-IT" altLang="it-IT" dirty="0" err="1"/>
              <a:t>total</a:t>
            </a:r>
            <a:r>
              <a:rPr lang="it-IT" altLang="it-IT" dirty="0"/>
              <a:t> or </a:t>
            </a:r>
            <a:r>
              <a:rPr lang="it-IT" altLang="it-IT" dirty="0" err="1"/>
              <a:t>partial</a:t>
            </a:r>
            <a:r>
              <a:rPr lang="it-IT" altLang="it-IT" dirty="0"/>
              <a:t>)</a:t>
            </a:r>
          </a:p>
          <a:p>
            <a:pPr lvl="1"/>
            <a:r>
              <a:rPr lang="it-IT" altLang="it-IT" dirty="0" err="1"/>
              <a:t>Unemployment</a:t>
            </a:r>
            <a:r>
              <a:rPr lang="it-IT" altLang="it-IT" dirty="0"/>
              <a:t> or </a:t>
            </a:r>
            <a:r>
              <a:rPr lang="it-IT" altLang="it-IT" dirty="0" err="1"/>
              <a:t>inactivity</a:t>
            </a:r>
            <a:endParaRPr lang="it-IT" altLang="it-IT" dirty="0"/>
          </a:p>
          <a:p>
            <a:pPr lvl="1"/>
            <a:r>
              <a:rPr lang="it-IT" altLang="it-IT" dirty="0" err="1"/>
              <a:t>Disability</a:t>
            </a:r>
            <a:endParaRPr lang="it-IT" altLang="it-IT" dirty="0"/>
          </a:p>
          <a:p>
            <a:pPr lvl="1"/>
            <a:r>
              <a:rPr lang="it-IT" altLang="it-IT" dirty="0"/>
              <a:t>Death</a:t>
            </a:r>
          </a:p>
          <a:p>
            <a:r>
              <a:rPr lang="it-IT" altLang="it-IT" dirty="0" err="1"/>
              <a:t>Tranfer</a:t>
            </a:r>
            <a:r>
              <a:rPr lang="it-IT" altLang="it-IT" dirty="0"/>
              <a:t> to </a:t>
            </a:r>
            <a:r>
              <a:rPr lang="it-IT" altLang="it-IT" dirty="0" err="1"/>
              <a:t>other</a:t>
            </a:r>
            <a:r>
              <a:rPr lang="it-IT" altLang="it-IT" dirty="0"/>
              <a:t> </a:t>
            </a:r>
            <a:r>
              <a:rPr lang="it-IT" altLang="it-IT" dirty="0" err="1"/>
              <a:t>pension</a:t>
            </a:r>
            <a:r>
              <a:rPr lang="it-IT" altLang="it-IT" dirty="0"/>
              <a:t> funds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79B81-CD95-EA4E-B989-2DE4DA775052}" type="slidenum">
              <a:rPr lang="it-IT" altLang="it-IT" smtClean="0"/>
              <a:pPr/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4610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311</TotalTime>
  <Words>2564</Words>
  <Application>Microsoft Office PowerPoint</Application>
  <PresentationFormat>A4 (21x29,7 cm)</PresentationFormat>
  <Paragraphs>1094</Paragraphs>
  <Slides>36</Slides>
  <Notes>6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36</vt:i4>
      </vt:variant>
      <vt:variant>
        <vt:lpstr>Presentazioni personalizzate</vt:lpstr>
      </vt:variant>
      <vt:variant>
        <vt:i4>1</vt:i4>
      </vt:variant>
    </vt:vector>
  </HeadingPairs>
  <TitlesOfParts>
    <vt:vector size="47" baseType="lpstr">
      <vt:lpstr>ＭＳ Ｐゴシック</vt:lpstr>
      <vt:lpstr>ＭＳ Ｐゴシック</vt:lpstr>
      <vt:lpstr>宋体</vt:lpstr>
      <vt:lpstr>Arial</vt:lpstr>
      <vt:lpstr>Arial Unicode MS</vt:lpstr>
      <vt:lpstr>Calibri</vt:lpstr>
      <vt:lpstr>Optane</vt:lpstr>
      <vt:lpstr>Times New Roman</vt:lpstr>
      <vt:lpstr>SPRP_Correct Power Point Template v1</vt:lpstr>
      <vt:lpstr>think-cell Slide</vt:lpstr>
      <vt:lpstr>Presentazione standard di PowerPoint</vt:lpstr>
      <vt:lpstr>Mefop</vt:lpstr>
      <vt:lpstr>1. First pillar in Italy</vt:lpstr>
      <vt:lpstr>2. How to maintain standard of living?</vt:lpstr>
      <vt:lpstr>3. Principles of the Italian private social security system</vt:lpstr>
      <vt:lpstr>4. Types of pension funds</vt:lpstr>
      <vt:lpstr>5. Participation</vt:lpstr>
      <vt:lpstr>6. Contribution</vt:lpstr>
      <vt:lpstr>7. Provisions before retirement</vt:lpstr>
      <vt:lpstr>7. Provisions at retirement</vt:lpstr>
      <vt:lpstr>8. Taxation</vt:lpstr>
      <vt:lpstr>8. Taxation</vt:lpstr>
      <vt:lpstr>8. Taxation</vt:lpstr>
      <vt:lpstr>Membership 1999-2017</vt:lpstr>
      <vt:lpstr>Membership 1999-2017</vt:lpstr>
      <vt:lpstr>Membership 1999-2017</vt:lpstr>
      <vt:lpstr>Collective bargaining mandatory membership</vt:lpstr>
      <vt:lpstr>Collective bargaining mandatory membership</vt:lpstr>
      <vt:lpstr>Participation rates</vt:lpstr>
      <vt:lpstr>Membership by age cohorts (% values)</vt:lpstr>
      <vt:lpstr>Membership by gender (% values)</vt:lpstr>
      <vt:lpstr>Membership by region</vt:lpstr>
      <vt:lpstr>Membership in summary</vt:lpstr>
      <vt:lpstr>Asset under management (Billion EUR.)</vt:lpstr>
      <vt:lpstr>Asset under management (2016)</vt:lpstr>
      <vt:lpstr>Asset under management (2016)</vt:lpstr>
      <vt:lpstr>Portfolio of PFs</vt:lpstr>
      <vt:lpstr>Portfolio of PFs (billion EUR. and % values – 2017)</vt:lpstr>
      <vt:lpstr>Home bias of portfolios</vt:lpstr>
      <vt:lpstr>Portfolio of PFs: some issues</vt:lpstr>
      <vt:lpstr>Portfolio of PFs: some issues</vt:lpstr>
      <vt:lpstr>Net returns (% values - 1999-2017) </vt:lpstr>
      <vt:lpstr>Costs of PFs – Indicatore Sintetico di Costo (ISC)</vt:lpstr>
      <vt:lpstr>Investments choices of members* (% values)</vt:lpstr>
      <vt:lpstr>Investments choices of members* by age cohort</vt:lpstr>
      <vt:lpstr>Investment choices of members: some issues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Luca Digialleonardo</cp:lastModifiedBy>
  <cp:revision>34</cp:revision>
  <cp:lastPrinted>2015-01-26T19:32:44Z</cp:lastPrinted>
  <dcterms:created xsi:type="dcterms:W3CDTF">2015-09-07T02:11:56Z</dcterms:created>
  <dcterms:modified xsi:type="dcterms:W3CDTF">2018-07-05T09:48:15Z</dcterms:modified>
</cp:coreProperties>
</file>